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3" r:id="rId3"/>
    <p:sldId id="257" r:id="rId4"/>
    <p:sldId id="258" r:id="rId5"/>
    <p:sldId id="262" r:id="rId6"/>
    <p:sldId id="265" r:id="rId7"/>
    <p:sldId id="263" r:id="rId8"/>
    <p:sldId id="264" r:id="rId9"/>
    <p:sldId id="266" r:id="rId10"/>
    <p:sldId id="274" r:id="rId11"/>
    <p:sldId id="259" r:id="rId12"/>
    <p:sldId id="260" r:id="rId13"/>
    <p:sldId id="267" r:id="rId14"/>
    <p:sldId id="284" r:id="rId15"/>
    <p:sldId id="261" r:id="rId16"/>
    <p:sldId id="278" r:id="rId17"/>
    <p:sldId id="286" r:id="rId18"/>
    <p:sldId id="299" r:id="rId19"/>
    <p:sldId id="282" r:id="rId20"/>
    <p:sldId id="275" r:id="rId21"/>
    <p:sldId id="291" r:id="rId22"/>
    <p:sldId id="296" r:id="rId23"/>
    <p:sldId id="297" r:id="rId24"/>
    <p:sldId id="276" r:id="rId25"/>
    <p:sldId id="281" r:id="rId26"/>
    <p:sldId id="269" r:id="rId27"/>
    <p:sldId id="270" r:id="rId28"/>
    <p:sldId id="271" r:id="rId29"/>
    <p:sldId id="272" r:id="rId30"/>
    <p:sldId id="273" r:id="rId31"/>
    <p:sldId id="280" r:id="rId32"/>
    <p:sldId id="277" r:id="rId33"/>
    <p:sldId id="279" r:id="rId34"/>
    <p:sldId id="288" r:id="rId35"/>
    <p:sldId id="289" r:id="rId36"/>
    <p:sldId id="290" r:id="rId37"/>
    <p:sldId id="298" r:id="rId38"/>
    <p:sldId id="294" r:id="rId39"/>
    <p:sldId id="292" r:id="rId40"/>
    <p:sldId id="295" r:id="rId41"/>
    <p:sldId id="26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hologyoutlines.com/topic/larynxcarcinomageneral.html" TargetMode="External"/><Relationship Id="rId2" Type="http://schemas.openxmlformats.org/officeDocument/2006/relationships/hyperlink" Target="https://www.cancer.org/cancer/laryngeal-and-hypopharyngeal-cancer/about/key-statistics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Seligmann_-_Billroth_operating.jp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uitivesurgical.com/company/media/images/singlesite/SingleSite_PC_SC_Surgeon_head_in_console.jp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microsoft.com/office/2007/relationships/hdphoto" Target="../media/hdphoto6.wdp"/><Relationship Id="rId2" Type="http://schemas.openxmlformats.org/officeDocument/2006/relationships/hyperlink" Target="https://clinicalgate.com/vocal-and-speech-rehabilitation-following-laryngectomy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ns.info/" TargetMode="External"/><Relationship Id="rId2" Type="http://schemas.openxmlformats.org/officeDocument/2006/relationships/hyperlink" Target="https://clinicalgate.com/vocal-and-speech-rehabilitation-following-laryngectomy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F1EC-5576-4388-8689-D1C6CC9D2C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Surgeon’s Perspective: Evaluation and Treatment of Laryngeal Cancer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793FD-7805-49C0-A7F5-2A50476B6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2474" y="4835664"/>
            <a:ext cx="9868759" cy="2022336"/>
          </a:xfrm>
        </p:spPr>
        <p:txBody>
          <a:bodyPr>
            <a:normAutofit/>
          </a:bodyPr>
          <a:lstStyle/>
          <a:p>
            <a:r>
              <a:rPr lang="en-US" dirty="0"/>
              <a:t>Lenka Stankova MD</a:t>
            </a:r>
          </a:p>
          <a:p>
            <a:r>
              <a:rPr lang="en-US" sz="1300" dirty="0"/>
              <a:t>Assistant Professor, Otolaryngology-Head &amp; Neck Surgery, UT Southwestern Medical Center</a:t>
            </a:r>
          </a:p>
          <a:p>
            <a:r>
              <a:rPr lang="en-US" sz="1300" dirty="0"/>
              <a:t>Section Chief, Otolaryngology-Head &amp; Neck Surgery VA North Texas Medical Center</a:t>
            </a:r>
          </a:p>
          <a:p>
            <a:endParaRPr lang="en-US" sz="1300" dirty="0"/>
          </a:p>
          <a:p>
            <a:r>
              <a:rPr lang="en-US" sz="1300" dirty="0"/>
              <a:t>Texas Laryngectomee Association Conference March 9</a:t>
            </a:r>
            <a:r>
              <a:rPr lang="en-US" sz="1300" baseline="30000" dirty="0"/>
              <a:t>th</a:t>
            </a:r>
            <a:r>
              <a:rPr lang="en-US" sz="1300" dirty="0"/>
              <a:t>, 2023</a:t>
            </a:r>
          </a:p>
          <a:p>
            <a:r>
              <a:rPr lang="en-US" sz="1300" dirty="0"/>
              <a:t>Dallas, TX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D4FD9-E22E-40DE-8196-BD4659293B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449" y="6102114"/>
            <a:ext cx="2481436" cy="755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EC7B4-0948-400F-82F3-C4EE435A4C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167" y="215332"/>
            <a:ext cx="1155583" cy="11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6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11CC-49C9-4DC4-9627-07A00A4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Larynx Anatomy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584C3-B355-4FCA-A180-AA4590EC97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102" y="1552942"/>
            <a:ext cx="5751206" cy="37411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AB42F4-DC8A-458C-B6DB-1114FFFAD2B9}"/>
              </a:ext>
            </a:extLst>
          </p:cNvPr>
          <p:cNvSpPr/>
          <p:nvPr/>
        </p:nvSpPr>
        <p:spPr>
          <a:xfrm>
            <a:off x="7427053" y="651176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https://www.ahns.info/patient-information/laryngeal-cancer/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8858" y="2314686"/>
            <a:ext cx="3754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larynx is divided into 3 areas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Supraglottis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Glottis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Subglottis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946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5D5C-EF01-4D45-A444-5484BD6E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Larynx Anatomy; Cartilage “Skeleton”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37D0E-8BFE-4C4B-9E7A-1F1332CB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918" y="1700170"/>
            <a:ext cx="3831402" cy="4009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F09561-8A03-42A0-A775-5C27C73DD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961" y="1707828"/>
            <a:ext cx="4147924" cy="4004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22855-20AF-4183-AFE7-FBFB738D8561}"/>
              </a:ext>
            </a:extLst>
          </p:cNvPr>
          <p:cNvSpPr txBox="1"/>
          <p:nvPr/>
        </p:nvSpPr>
        <p:spPr>
          <a:xfrm>
            <a:off x="9152389" y="6509857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Gray’s Anatomy, 2016</a:t>
            </a:r>
          </a:p>
        </p:txBody>
      </p:sp>
    </p:spTree>
    <p:extLst>
      <p:ext uri="{BB962C8B-B14F-4D97-AF65-F5344CB8AC3E}">
        <p14:creationId xmlns:p14="http://schemas.microsoft.com/office/powerpoint/2010/main" val="2025862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6D57-015D-4B33-AAB4-B62062DB3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Larynx Anatomy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0216D-EC29-4467-9DA3-690F68204D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863" y="118699"/>
            <a:ext cx="2309719" cy="6363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169435-D6B4-4E24-9987-7343DBCC1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062" y="1930435"/>
            <a:ext cx="3895725" cy="3495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22855-20AF-4183-AFE7-FBFB738D8561}"/>
              </a:ext>
            </a:extLst>
          </p:cNvPr>
          <p:cNvSpPr txBox="1"/>
          <p:nvPr/>
        </p:nvSpPr>
        <p:spPr>
          <a:xfrm>
            <a:off x="9152389" y="6509857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Gray’s Anatomy, 2016</a:t>
            </a:r>
          </a:p>
        </p:txBody>
      </p:sp>
    </p:spTree>
    <p:extLst>
      <p:ext uri="{BB962C8B-B14F-4D97-AF65-F5344CB8AC3E}">
        <p14:creationId xmlns:p14="http://schemas.microsoft.com/office/powerpoint/2010/main" val="390004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4320C-CEF4-4F09-ABA6-BADC253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Endoscopic View of Larynx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7473E-1542-4E4F-A7B8-4EF38E9C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48" y="1649002"/>
            <a:ext cx="6195008" cy="4119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522855-20AF-4183-AFE7-FBFB738D8561}"/>
              </a:ext>
            </a:extLst>
          </p:cNvPr>
          <p:cNvSpPr txBox="1"/>
          <p:nvPr/>
        </p:nvSpPr>
        <p:spPr>
          <a:xfrm>
            <a:off x="9152389" y="6509857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Gray’s Anatomy, 2016</a:t>
            </a:r>
          </a:p>
        </p:txBody>
      </p:sp>
    </p:spTree>
    <p:extLst>
      <p:ext uri="{BB962C8B-B14F-4D97-AF65-F5344CB8AC3E}">
        <p14:creationId xmlns:p14="http://schemas.microsoft.com/office/powerpoint/2010/main" val="262565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66667-59F3-4598-91CC-436F58E91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Post-laryngectomy Anatomy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87C30-7C48-4C08-8DAA-302B7D27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49" y="1995134"/>
            <a:ext cx="4578611" cy="3412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0BD423-A548-4EF1-9493-7BEBB5DE7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615" y="1995134"/>
            <a:ext cx="4578611" cy="3412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3EEB9A-2A66-4CDE-A813-597DB8454B66}"/>
              </a:ext>
            </a:extLst>
          </p:cNvPr>
          <p:cNvSpPr/>
          <p:nvPr/>
        </p:nvSpPr>
        <p:spPr>
          <a:xfrm>
            <a:off x="5397453" y="6581001"/>
            <a:ext cx="73829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https://www.mskcc.org/cancer-care/patient-education/about-your-total-laryngectomy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69608" y="362040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Neopharynx</a:t>
            </a:r>
            <a:r>
              <a:rPr lang="en-US" dirty="0"/>
              <a:t> 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8557247" y="3805073"/>
            <a:ext cx="1412361" cy="218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409319" y="4593761"/>
            <a:ext cx="1459838" cy="534158"/>
            <a:chOff x="2409319" y="4593761"/>
            <a:chExt cx="1459838" cy="534158"/>
          </a:xfrm>
        </p:grpSpPr>
        <p:grpSp>
          <p:nvGrpSpPr>
            <p:cNvPr id="13" name="Group 12"/>
            <p:cNvGrpSpPr/>
            <p:nvPr/>
          </p:nvGrpSpPr>
          <p:grpSpPr>
            <a:xfrm>
              <a:off x="2409319" y="4593761"/>
              <a:ext cx="1459838" cy="534158"/>
              <a:chOff x="2409319" y="4593761"/>
              <a:chExt cx="1459838" cy="534158"/>
            </a:xfrm>
          </p:grpSpPr>
          <p:sp>
            <p:nvSpPr>
              <p:cNvPr id="9" name="Arc 8"/>
              <p:cNvSpPr/>
              <p:nvPr/>
            </p:nvSpPr>
            <p:spPr>
              <a:xfrm rot="809367">
                <a:off x="2931540" y="4593761"/>
                <a:ext cx="937617" cy="534158"/>
              </a:xfrm>
              <a:prstGeom prst="arc">
                <a:avLst>
                  <a:gd name="adj1" fmla="val 14101912"/>
                  <a:gd name="adj2" fmla="val 21231941"/>
                </a:avLst>
              </a:prstGeom>
              <a:ln w="57150" cmpd="sng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409319" y="4795558"/>
                <a:ext cx="11709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3366FF"/>
                    </a:solidFill>
                  </a:rPr>
                  <a:t>Tracheotomy</a:t>
                </a: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3287597" y="4724334"/>
              <a:ext cx="225503" cy="118702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85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67981-21C0-45A3-BD26-08FBBE29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New Patient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DCE98-B479-4BE7-9B5C-135C4E381D68}"/>
              </a:ext>
            </a:extLst>
          </p:cNvPr>
          <p:cNvSpPr txBox="1"/>
          <p:nvPr/>
        </p:nvSpPr>
        <p:spPr>
          <a:xfrm>
            <a:off x="1963023" y="1652631"/>
            <a:ext cx="94308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and Physical Examination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Larynx is examined with mirror examination or flexible laryngoscopy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PET/CT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MRI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Pathology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Fine needle aspiration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Biopsy (Clinic or OR)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Transoral or trans-nasal via channeled-endoscope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/>
              <a:t>Open neck biopsy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Laryngoscopy, </a:t>
            </a:r>
            <a:r>
              <a:rPr lang="en-US" i="1" dirty="0"/>
              <a:t>esophagoscopy, bronchoscopy </a:t>
            </a:r>
            <a:r>
              <a:rPr lang="en-US" dirty="0"/>
              <a:t>to evaluate for synchronous tumors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331ED-E987-4603-91BA-B51DB80D69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117" y="2364312"/>
            <a:ext cx="3087639" cy="2841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A9DF7C-558F-4BDA-935B-3B2855C1C086}"/>
              </a:ext>
            </a:extLst>
          </p:cNvPr>
          <p:cNvSpPr/>
          <p:nvPr/>
        </p:nvSpPr>
        <p:spPr>
          <a:xfrm>
            <a:off x="6403597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https://www.ahns.info/patient-information/laryngeal-cancer/diagnosis/</a:t>
            </a:r>
          </a:p>
        </p:txBody>
      </p:sp>
    </p:spTree>
    <p:extLst>
      <p:ext uri="{BB962C8B-B14F-4D97-AF65-F5344CB8AC3E}">
        <p14:creationId xmlns:p14="http://schemas.microsoft.com/office/powerpoint/2010/main" val="288718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6BE1-C7DF-42A9-90A3-B6BB18E6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88" y="119020"/>
            <a:ext cx="8911687" cy="1280890"/>
          </a:xfrm>
        </p:spPr>
        <p:txBody>
          <a:bodyPr/>
          <a:lstStyle/>
          <a:p>
            <a:r>
              <a:rPr lang="en-US" dirty="0"/>
              <a:t>Laryngeal Cancer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50C3D0-33D2-48BA-BD59-ABBA642BE2BA}"/>
              </a:ext>
            </a:extLst>
          </p:cNvPr>
          <p:cNvSpPr/>
          <p:nvPr/>
        </p:nvSpPr>
        <p:spPr>
          <a:xfrm>
            <a:off x="1794618" y="628584"/>
            <a:ext cx="704734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About 12,380 new cases of laryngeal cancer (9,900 in men and 2,480 in women)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Lifetime risk of developing laryngeal cancer is: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1 in 190 for men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1 in 830 for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About 3,820 people (3,070 men and 750 women) will die from laryngeal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Decreased smoking </a:t>
            </a:r>
            <a:r>
              <a:rPr lang="en-US" sz="1600" dirty="0">
                <a:sym typeface="Wingdings" panose="05000000000000000000" pitchFamily="2" charset="2"/>
              </a:rPr>
              <a:t> decreased laryngeal cancer by 2.4% per year over the last decade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More than 85% are male and over 40yo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Vast majority (&gt;85%) of laryngeal cancer are squamous cell carcinoma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60% of laryngeal cancers start in the glottis, 35% develop in the supraglottic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Other types of carcinoma include minor salivary gland carcinoma, neuroendocrine carcinoma, and sarcoma 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CD7077-D3DA-46F4-B895-8B3C63D98CAD}"/>
              </a:ext>
            </a:extLst>
          </p:cNvPr>
          <p:cNvSpPr/>
          <p:nvPr/>
        </p:nvSpPr>
        <p:spPr>
          <a:xfrm>
            <a:off x="7048767" y="5971004"/>
            <a:ext cx="55713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2"/>
              </a:rPr>
              <a:t>https://www.cancer.org/cancer/laryngeal-and-hypopharyngeal-cancer/about/key-statistics.html</a:t>
            </a:r>
            <a:endParaRPr lang="en-US" sz="800" dirty="0"/>
          </a:p>
          <a:p>
            <a:endParaRPr lang="en-US" sz="800" dirty="0"/>
          </a:p>
          <a:p>
            <a:r>
              <a:rPr lang="en-US" sz="800" dirty="0">
                <a:hlinkClick r:id="rId3"/>
              </a:rPr>
              <a:t>http://www.pathologyoutlines.com/topic/larynxcarcinomageneral.html</a:t>
            </a:r>
            <a:r>
              <a:rPr lang="en-US" sz="800" dirty="0"/>
              <a:t>, Dr. Steven </a:t>
            </a:r>
            <a:r>
              <a:rPr lang="en-US" sz="800" dirty="0" err="1"/>
              <a:t>Catinchi</a:t>
            </a:r>
            <a:r>
              <a:rPr lang="en-US" sz="800" dirty="0"/>
              <a:t>-Jaime - malignant fibrous histiocytoma and squamous cell carcinoma arising in a vocal chord</a:t>
            </a:r>
          </a:p>
          <a:p>
            <a:endParaRPr lang="en-US" sz="800" dirty="0"/>
          </a:p>
          <a:p>
            <a:r>
              <a:rPr lang="en-US" sz="800" dirty="0"/>
              <a:t>http://www.rcpa.edu.au/Library/Practising-Pathology/Macroscopic-Cut-Up/Specimen/Head-and-neck/Larynx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69760-9EB9-48F2-9CE0-4F42EC97C8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500" y="346290"/>
            <a:ext cx="1715556" cy="1403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DB7270-3C79-4060-A405-7533929360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964" y="2330932"/>
            <a:ext cx="3350036" cy="21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0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190CB-6339-48E0-BC3F-347B0EBF2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7" y="1689541"/>
            <a:ext cx="4634599" cy="2071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65D6F5-2F36-4665-905C-93DB19E99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67" y="3707606"/>
            <a:ext cx="4634599" cy="2730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F22B95-31A5-4A07-BD67-917B25D17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255" y="1964267"/>
            <a:ext cx="6836079" cy="40426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56CFF4D-6D41-4604-95F5-BFD23C1E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Cancer Staging (TNM)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52196" y="6492992"/>
            <a:ext cx="14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AJCC 8</a:t>
            </a:r>
            <a:r>
              <a:rPr lang="en-US" sz="1200" baseline="30000" dirty="0"/>
              <a:t>th</a:t>
            </a:r>
            <a:r>
              <a:rPr lang="en-US" sz="1200" dirty="0"/>
              <a:t> edition </a:t>
            </a:r>
          </a:p>
        </p:txBody>
      </p:sp>
    </p:spTree>
    <p:extLst>
      <p:ext uri="{BB962C8B-B14F-4D97-AF65-F5344CB8AC3E}">
        <p14:creationId xmlns:p14="http://schemas.microsoft.com/office/powerpoint/2010/main" val="3682407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5B3F3-53CE-A1DB-3832-1FB7EC33D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Cancer Survival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D856F-FE5C-9B83-18A4-86E2A3B85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5" t="40000" r="31964" b="26259"/>
          <a:stretch/>
        </p:blipFill>
        <p:spPr>
          <a:xfrm>
            <a:off x="6312049" y="1466507"/>
            <a:ext cx="5856370" cy="3338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D2376-0CE7-EC25-58B9-69E2A2518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2" t="38232" r="32347" b="29251"/>
          <a:stretch/>
        </p:blipFill>
        <p:spPr>
          <a:xfrm>
            <a:off x="263813" y="1541152"/>
            <a:ext cx="5941043" cy="3264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D05FFD-463A-50BF-3518-643D21035B78}"/>
              </a:ext>
            </a:extLst>
          </p:cNvPr>
          <p:cNvSpPr txBox="1"/>
          <p:nvPr/>
        </p:nvSpPr>
        <p:spPr>
          <a:xfrm>
            <a:off x="6765101" y="648866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https://www.cancer.org/cancer/laryngeal-and-hypopharyngeal-cancer/detection-diagnosis-staging/survival-rates.html</a:t>
            </a:r>
          </a:p>
        </p:txBody>
      </p:sp>
    </p:spTree>
    <p:extLst>
      <p:ext uri="{BB962C8B-B14F-4D97-AF65-F5344CB8AC3E}">
        <p14:creationId xmlns:p14="http://schemas.microsoft.com/office/powerpoint/2010/main" val="1570626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B3A0-18EC-4158-A0E7-AF8E622C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351100"/>
            <a:ext cx="8911687" cy="1280890"/>
          </a:xfrm>
        </p:spPr>
        <p:txBody>
          <a:bodyPr/>
          <a:lstStyle/>
          <a:p>
            <a:r>
              <a:rPr lang="en-US" dirty="0"/>
              <a:t>History of Laryngeal Cancer Treatment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305D4-7E12-4BD4-8749-4E475C1834A1}"/>
              </a:ext>
            </a:extLst>
          </p:cNvPr>
          <p:cNvSpPr txBox="1"/>
          <p:nvPr/>
        </p:nvSpPr>
        <p:spPr>
          <a:xfrm>
            <a:off x="769259" y="991545"/>
            <a:ext cx="5884589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1873 --First laryngectomy for carcinoma was by Dr. </a:t>
            </a:r>
            <a:r>
              <a:rPr lang="en-US" sz="1600" dirty="0" err="1"/>
              <a:t>Billroth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dirty="0"/>
              <a:t>1886 --Attempts at transoral resection </a:t>
            </a:r>
          </a:p>
          <a:p>
            <a:endParaRPr lang="en-US" sz="1600" dirty="0"/>
          </a:p>
          <a:p>
            <a:r>
              <a:rPr lang="en-US" sz="1600" dirty="0"/>
              <a:t>1906 --Dr Crile emphasizes importance of cervical lymph node dissection in laryngeal carcinoma</a:t>
            </a:r>
          </a:p>
          <a:p>
            <a:endParaRPr lang="en-US" sz="1600" dirty="0"/>
          </a:p>
          <a:p>
            <a:r>
              <a:rPr lang="en-US" sz="1600" dirty="0"/>
              <a:t>1920 --Radiation therapy for laryngeal cancer</a:t>
            </a:r>
          </a:p>
          <a:p>
            <a:endParaRPr lang="en-US" sz="1600" dirty="0"/>
          </a:p>
          <a:p>
            <a:r>
              <a:rPr lang="en-US" sz="1600" dirty="0"/>
              <a:t>Mid 1900s--Treatment of choice is total laryngectomy and radical neck dissection </a:t>
            </a:r>
          </a:p>
          <a:p>
            <a:endParaRPr lang="en-US" sz="1600" dirty="0"/>
          </a:p>
          <a:p>
            <a:r>
              <a:rPr lang="en-US" sz="1600" dirty="0"/>
              <a:t>1970s-- Use of laser in transoral resection</a:t>
            </a:r>
          </a:p>
          <a:p>
            <a:endParaRPr lang="en-US" sz="1600" dirty="0"/>
          </a:p>
          <a:p>
            <a:r>
              <a:rPr lang="en-US" sz="1600" dirty="0"/>
              <a:t>1990s-2000s– Decline in radical surgery. Combination treatment with RT+ chemotherapy and laryngeal preservation. IMRT.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Current: Focus on decreasing treatment toxicity</a:t>
            </a:r>
          </a:p>
          <a:p>
            <a:endParaRPr lang="en-US" sz="1600" dirty="0"/>
          </a:p>
          <a:p>
            <a:r>
              <a:rPr lang="en-US" sz="1600" dirty="0"/>
              <a:t>Novel systemic agents; Immunotherapy </a:t>
            </a:r>
          </a:p>
          <a:p>
            <a:r>
              <a:rPr lang="en-US" sz="1600" dirty="0"/>
              <a:t>New radiation technology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B4E2A-0945-41AC-ABC6-42D1A9F89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848" y="1098730"/>
            <a:ext cx="3548086" cy="4689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23131-554C-442C-810F-0099DA9EB765}"/>
              </a:ext>
            </a:extLst>
          </p:cNvPr>
          <p:cNvSpPr/>
          <p:nvPr/>
        </p:nvSpPr>
        <p:spPr>
          <a:xfrm>
            <a:off x="7114114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https://en.wikipedia.org/wiki/File:Seligmann_-_Billroth_operating.jpg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VA North Texas 1953. Archive.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65EE9-D260-4EB1-A4F1-397AEA081F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105" y="2884455"/>
            <a:ext cx="5036086" cy="29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Nothing to Disclose</a:t>
            </a:r>
          </a:p>
        </p:txBody>
      </p:sp>
    </p:spTree>
    <p:extLst>
      <p:ext uri="{BB962C8B-B14F-4D97-AF65-F5344CB8AC3E}">
        <p14:creationId xmlns:p14="http://schemas.microsoft.com/office/powerpoint/2010/main" val="1833856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FB58-B610-4192-8BB7-62EDB056E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Laryngeal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EB39BF-01D6-4240-8A84-FD9DFA57BD04}"/>
              </a:ext>
            </a:extLst>
          </p:cNvPr>
          <p:cNvSpPr txBox="1"/>
          <p:nvPr/>
        </p:nvSpPr>
        <p:spPr>
          <a:xfrm>
            <a:off x="2525812" y="1342937"/>
            <a:ext cx="965841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Early Stage Laryngeal Cancer </a:t>
            </a:r>
          </a:p>
          <a:p>
            <a:r>
              <a:rPr lang="en-US" dirty="0"/>
              <a:t>	Single modality (Curative in 80-90% of patients)</a:t>
            </a:r>
          </a:p>
          <a:p>
            <a:r>
              <a:rPr lang="en-US" dirty="0"/>
              <a:t>		Transoral surgery (Europe &gt;&gt; North America)</a:t>
            </a:r>
          </a:p>
          <a:p>
            <a:r>
              <a:rPr lang="en-US" dirty="0"/>
              <a:t>			Transoral laser surgery</a:t>
            </a:r>
          </a:p>
          <a:p>
            <a:r>
              <a:rPr lang="en-US" dirty="0"/>
              <a:t>			Transoral robotic surgery </a:t>
            </a:r>
          </a:p>
          <a:p>
            <a:r>
              <a:rPr lang="en-US" dirty="0"/>
              <a:t>		Radiation therapy</a:t>
            </a:r>
          </a:p>
          <a:p>
            <a:endParaRPr lang="en-US" dirty="0"/>
          </a:p>
          <a:p>
            <a:r>
              <a:rPr lang="en-US" u="sng" dirty="0"/>
              <a:t>Advanced  Laryngeal Cancer</a:t>
            </a:r>
          </a:p>
          <a:p>
            <a:r>
              <a:rPr lang="en-US" dirty="0"/>
              <a:t>	Multimodality treatment including surgery (&lt;50% chance of cure)</a:t>
            </a:r>
          </a:p>
          <a:p>
            <a:r>
              <a:rPr lang="en-US" dirty="0"/>
              <a:t>		Surgery + Radiation therapy</a:t>
            </a:r>
          </a:p>
          <a:p>
            <a:r>
              <a:rPr lang="en-US" dirty="0"/>
              <a:t>		Surgery + Radiation therapy +Systemic therapy (Chemotherapy, </a:t>
            </a:r>
            <a:r>
              <a:rPr lang="en-US" dirty="0" err="1"/>
              <a:t>immunothx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u="sng" dirty="0"/>
              <a:t>Distal Metastatic Disease (No curative treatment)</a:t>
            </a:r>
          </a:p>
          <a:p>
            <a:r>
              <a:rPr lang="en-US" dirty="0"/>
              <a:t>	Systemic therapy</a:t>
            </a:r>
          </a:p>
          <a:p>
            <a:r>
              <a:rPr lang="en-US" dirty="0"/>
              <a:t>	Surgery and radiation therapy for palliation  (symptom management)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FA4F3-A809-43EE-A0E8-AE8F3A2ED2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254" y="1123074"/>
            <a:ext cx="2128460" cy="17503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642290-A94F-428E-8F25-76B683C595E3}"/>
              </a:ext>
            </a:extLst>
          </p:cNvPr>
          <p:cNvSpPr/>
          <p:nvPr/>
        </p:nvSpPr>
        <p:spPr>
          <a:xfrm>
            <a:off x="2843868" y="6325211"/>
            <a:ext cx="9348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https://www.intuitivesurgical.com/company/media/images/singlesite/SingleSite_PC_SC_Surgeon_head_in_console.jpg</a:t>
            </a:r>
            <a:endParaRPr lang="en-US" sz="1200" dirty="0"/>
          </a:p>
          <a:p>
            <a:r>
              <a:rPr lang="en-US" sz="1200" dirty="0"/>
              <a:t>Hong TS, et al. Intensity-modulated radiation therapy: emerging cancer treatment technology. </a:t>
            </a:r>
            <a:r>
              <a:rPr lang="en-US" sz="1200" u="sng" dirty="0"/>
              <a:t>Br. J. Cancer (2005)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72" y="1851749"/>
            <a:ext cx="2498522" cy="13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38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69E4-9457-4DF0-845E-7DBBC75E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3" y="600370"/>
            <a:ext cx="10780628" cy="1280890"/>
          </a:xfrm>
        </p:spPr>
        <p:txBody>
          <a:bodyPr/>
          <a:lstStyle/>
          <a:p>
            <a:r>
              <a:rPr lang="en-US" dirty="0"/>
              <a:t>Side Effects and Complications of Treatment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F52EF-E1A9-4AAC-BF49-1B368E7A1E75}"/>
              </a:ext>
            </a:extLst>
          </p:cNvPr>
          <p:cNvSpPr txBox="1"/>
          <p:nvPr/>
        </p:nvSpPr>
        <p:spPr>
          <a:xfrm>
            <a:off x="2863273" y="1360055"/>
            <a:ext cx="7241085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/>
              <a:t>Radiation</a:t>
            </a:r>
          </a:p>
          <a:p>
            <a:r>
              <a:rPr lang="en-US" sz="1200" dirty="0"/>
              <a:t>	Skin burns</a:t>
            </a:r>
          </a:p>
          <a:p>
            <a:r>
              <a:rPr lang="en-US" sz="1200" dirty="0"/>
              <a:t>	Mucositis (mouth and throat pain)</a:t>
            </a:r>
          </a:p>
          <a:p>
            <a:r>
              <a:rPr lang="en-US" sz="1200" dirty="0"/>
              <a:t>	Xerostomia (dry mouth)</a:t>
            </a:r>
          </a:p>
          <a:p>
            <a:r>
              <a:rPr lang="en-US" sz="1200" dirty="0"/>
              <a:t>	Dysgeusia (altered taste)</a:t>
            </a:r>
          </a:p>
          <a:p>
            <a:r>
              <a:rPr lang="en-US" sz="1200" dirty="0"/>
              <a:t>	Neck fibrosis (scarring)</a:t>
            </a:r>
          </a:p>
          <a:p>
            <a:r>
              <a:rPr lang="en-US" sz="1200" dirty="0"/>
              <a:t>	Lethargy</a:t>
            </a:r>
          </a:p>
          <a:p>
            <a:r>
              <a:rPr lang="en-US" sz="1200" dirty="0"/>
              <a:t>	Feeding tube dependence </a:t>
            </a:r>
          </a:p>
          <a:p>
            <a:r>
              <a:rPr lang="en-US" sz="1200" dirty="0"/>
              <a:t>	Osteoradionecrosis (pain and loss of function)</a:t>
            </a:r>
          </a:p>
          <a:p>
            <a:r>
              <a:rPr lang="en-US" sz="1200" dirty="0"/>
              <a:t>	Secondary malignancy</a:t>
            </a:r>
          </a:p>
          <a:p>
            <a:r>
              <a:rPr lang="en-US" sz="1200" dirty="0"/>
              <a:t>	Lymphedema…</a:t>
            </a:r>
          </a:p>
          <a:p>
            <a:r>
              <a:rPr lang="en-US" sz="1200" u="sng" dirty="0"/>
              <a:t>Chemotherapy </a:t>
            </a:r>
          </a:p>
          <a:p>
            <a:r>
              <a:rPr lang="en-US" sz="1200" dirty="0"/>
              <a:t>	Organ dysfunction …</a:t>
            </a:r>
          </a:p>
          <a:p>
            <a:r>
              <a:rPr lang="en-US" sz="1200" dirty="0"/>
              <a:t>	Hearing loss</a:t>
            </a:r>
          </a:p>
          <a:p>
            <a:r>
              <a:rPr lang="en-US" sz="1200" dirty="0"/>
              <a:t>	Neutropenia</a:t>
            </a:r>
          </a:p>
          <a:p>
            <a:r>
              <a:rPr lang="en-US" sz="1200" u="sng" dirty="0"/>
              <a:t>Surgery </a:t>
            </a:r>
          </a:p>
          <a:p>
            <a:r>
              <a:rPr lang="en-US" sz="1200" dirty="0"/>
              <a:t>	Bleeding</a:t>
            </a:r>
          </a:p>
          <a:p>
            <a:r>
              <a:rPr lang="en-US" sz="1200" dirty="0"/>
              <a:t>	Infection</a:t>
            </a:r>
          </a:p>
          <a:p>
            <a:r>
              <a:rPr lang="en-US" sz="1200" dirty="0"/>
              <a:t>	Scarring, altered appearance </a:t>
            </a:r>
          </a:p>
          <a:p>
            <a:r>
              <a:rPr lang="en-US" sz="1200" dirty="0"/>
              <a:t>	Fistula</a:t>
            </a:r>
          </a:p>
          <a:p>
            <a:r>
              <a:rPr lang="en-US" sz="1200" dirty="0"/>
              <a:t>	Decreased shoulder and neck function</a:t>
            </a:r>
          </a:p>
          <a:p>
            <a:r>
              <a:rPr lang="en-US" sz="1200" dirty="0"/>
              <a:t>	Pain</a:t>
            </a:r>
          </a:p>
          <a:p>
            <a:r>
              <a:rPr lang="en-US" sz="1200" dirty="0"/>
              <a:t>	Graft loss</a:t>
            </a:r>
          </a:p>
          <a:p>
            <a:r>
              <a:rPr lang="en-US" sz="1200" dirty="0"/>
              <a:t>	Injury to surrounding structures at harvest sites</a:t>
            </a:r>
          </a:p>
          <a:p>
            <a:r>
              <a:rPr lang="en-US" sz="1200" dirty="0"/>
              <a:t>	Prolonged hospitalization/recovery, re-admission to hospital within 30 days after TL is ~25%</a:t>
            </a:r>
          </a:p>
          <a:p>
            <a:r>
              <a:rPr lang="en-US" sz="1200" dirty="0"/>
              <a:t>	Peri-operative medical complications including permanent injury and death</a:t>
            </a:r>
          </a:p>
          <a:p>
            <a:r>
              <a:rPr lang="en-US" sz="1200" dirty="0"/>
              <a:t>	Feeding tube dependence </a:t>
            </a:r>
          </a:p>
          <a:p>
            <a:r>
              <a:rPr lang="en-US" sz="1200" dirty="0"/>
              <a:t>	Prolonged wound healing 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Stomal</a:t>
            </a:r>
            <a:r>
              <a:rPr lang="en-US" sz="1200" dirty="0"/>
              <a:t> stenosis, TEP failure, </a:t>
            </a:r>
            <a:r>
              <a:rPr lang="en-US" sz="1200" dirty="0" err="1"/>
              <a:t>neopharynx</a:t>
            </a:r>
            <a:r>
              <a:rPr lang="en-US" sz="1200" dirty="0"/>
              <a:t> stricture, lymphedema..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B9221-347C-42BF-B49F-C5BD5A33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22" y="1564228"/>
            <a:ext cx="4219663" cy="33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89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Transoral Surgery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7104" y="1424424"/>
            <a:ext cx="5839342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Organ preservation surgery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Preserve function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Goal = negative margin=remove all cancer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Same oncologic outcome as RT as primary treatment in early staged cancers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May result in poorer voice quality compared to RT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Requires appropriate patient selection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Requires expertise in transoral surgery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Transoral laser microsurgery (TLM)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Transoral robotic surgery (TORS)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Anatomic limitations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Must be able to preserve cricoid, one arytenoid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?Can be used following RT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*Prolonged healing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*Requires increased rehabilitation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87105" y="6215782"/>
            <a:ext cx="10188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Ambrosch</a:t>
            </a:r>
            <a:r>
              <a:rPr lang="en-US" sz="1200" dirty="0"/>
              <a:t> P. The role of laser microsurgery in the treatment of laryngeal cancer. </a:t>
            </a:r>
            <a:r>
              <a:rPr lang="en-US" sz="1200" dirty="0" err="1"/>
              <a:t>Curr</a:t>
            </a:r>
            <a:r>
              <a:rPr lang="en-US" sz="1200" dirty="0"/>
              <a:t> </a:t>
            </a:r>
            <a:r>
              <a:rPr lang="en-US" sz="1200" dirty="0" err="1"/>
              <a:t>Opin</a:t>
            </a:r>
            <a:r>
              <a:rPr lang="en-US" sz="1200" dirty="0"/>
              <a:t> </a:t>
            </a:r>
            <a:r>
              <a:rPr lang="en-US" sz="1200" dirty="0" err="1"/>
              <a:t>Otolaryngol</a:t>
            </a:r>
            <a:r>
              <a:rPr lang="en-US" sz="1200" dirty="0"/>
              <a:t> Head Neck </a:t>
            </a:r>
            <a:r>
              <a:rPr lang="en-US" sz="1200" dirty="0" err="1"/>
              <a:t>Surg</a:t>
            </a:r>
            <a:r>
              <a:rPr lang="en-US" sz="1200" dirty="0"/>
              <a:t>, 2007</a:t>
            </a:r>
          </a:p>
          <a:p>
            <a:r>
              <a:rPr lang="en-US" sz="1200" dirty="0"/>
              <a:t>Rubinstein M, Armstrong WB. Transoral laser microsurgery for laryngeal cancer: A primer and review of laser </a:t>
            </a:r>
            <a:r>
              <a:rPr lang="en-US" sz="1200" dirty="0" err="1"/>
              <a:t>dosimetry</a:t>
            </a:r>
            <a:r>
              <a:rPr lang="en-US" sz="1200" dirty="0"/>
              <a:t>. </a:t>
            </a:r>
            <a:r>
              <a:rPr lang="en-US" sz="1200" i="1" dirty="0"/>
              <a:t>Lasers in Medical Science</a:t>
            </a:r>
            <a:r>
              <a:rPr lang="en-US" sz="1200" dirty="0"/>
              <a:t>. 2011;26(1):113-124.</a:t>
            </a:r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056" y="1281981"/>
            <a:ext cx="3849895" cy="2471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FA4F3-A809-43EE-A0E8-AE8F3A2ED2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15" y="114108"/>
            <a:ext cx="1622277" cy="1334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054" y="3810327"/>
            <a:ext cx="2554154" cy="23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Partial Laryngectomy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4168" y="1471902"/>
            <a:ext cx="60411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Largely replaced by transoral surgery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Few Head and Neck Surgeons are trained in this technique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Horizontal partial laryngectomy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Vertical partial laryngectomy 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?Longer procedure and recovery than transoral surgery 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Function compromised in irradiated tissue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272" t="7543" r="324" b="4568"/>
          <a:stretch/>
        </p:blipFill>
        <p:spPr>
          <a:xfrm rot="16200000">
            <a:off x="8617077" y="714191"/>
            <a:ext cx="3501707" cy="2524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8884" t="12267" r="8872" b="3747"/>
          <a:stretch/>
        </p:blipFill>
        <p:spPr>
          <a:xfrm>
            <a:off x="344189" y="2006062"/>
            <a:ext cx="2181836" cy="3378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549" y="6492781"/>
            <a:ext cx="10230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Myers, Eugene N, and Ricardo L. </a:t>
            </a:r>
            <a:r>
              <a:rPr lang="en-US" sz="1200" dirty="0" err="1"/>
              <a:t>Carrau</a:t>
            </a:r>
            <a:r>
              <a:rPr lang="en-US" sz="1200" dirty="0"/>
              <a:t>. Operative Otolaryngology: Head and Neck Surgery. Philadelphia: Saunders/Elsevier, 2008.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B4E2A-0945-41AC-ABC6-42D1A9F89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9158" y="3862054"/>
            <a:ext cx="1942186" cy="25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8987-25D4-424E-8664-FDB4E2FEB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Total Laryngectomy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E752A-9AFF-4C09-8CF4-9163D04F5AD5}"/>
              </a:ext>
            </a:extLst>
          </p:cNvPr>
          <p:cNvSpPr txBox="1"/>
          <p:nvPr/>
        </p:nvSpPr>
        <p:spPr>
          <a:xfrm>
            <a:off x="2065798" y="1692868"/>
            <a:ext cx="98235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treatment for advanced cancers of the larynx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Often with bilateral neck dissection for evaluate and treat regional spread (lymph nodes)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Often followed by radiation +/- systemic treatment within 6 weeks of surgery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Extent of resection is determined by disease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Radiation treatment is contraindicated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Patient preference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Salvage surgery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Prior treatment has failed and cannot be repeated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Prior radiation </a:t>
            </a:r>
            <a:r>
              <a:rPr lang="en-US" dirty="0">
                <a:sym typeface="Wingdings"/>
              </a:rPr>
              <a:t> poor wound healing and increased surgical site complications</a:t>
            </a: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Non-functional larynx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Tracheotomy and feeding tube dependence due to aspiration and airway obstruction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Osteoradionecrosis with severe pain </a:t>
            </a:r>
          </a:p>
        </p:txBody>
      </p:sp>
    </p:spTree>
    <p:extLst>
      <p:ext uri="{BB962C8B-B14F-4D97-AF65-F5344CB8AC3E}">
        <p14:creationId xmlns:p14="http://schemas.microsoft.com/office/powerpoint/2010/main" val="3969781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7D61-A208-42CB-8CAB-4E596B115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Pre-Operative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8AB5E-169A-4AB6-9FF5-B4AB8B01F065}"/>
              </a:ext>
            </a:extLst>
          </p:cNvPr>
          <p:cNvSpPr txBox="1"/>
          <p:nvPr/>
        </p:nvSpPr>
        <p:spPr>
          <a:xfrm>
            <a:off x="2032000" y="1431127"/>
            <a:ext cx="7744203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Cancer staging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PET/CT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MR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Multidisciplinary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 and optimize nutrition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Poor nutrition increases risk of surgical complications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smoking cessation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Continued smoking </a:t>
            </a:r>
            <a:r>
              <a:rPr lang="en-US" dirty="0">
                <a:sym typeface="Wingdings" panose="05000000000000000000" pitchFamily="2" charset="2"/>
              </a:rPr>
              <a:t> decreased survival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Substance abuse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Thyroid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Psychosocial issues, social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Functional status/Frailty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Dental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Any other systemic diseases (cardiac, pulmonary, hepatic…)</a:t>
            </a:r>
          </a:p>
          <a:p>
            <a:r>
              <a:rPr lang="en-US" dirty="0"/>
              <a:t> </a:t>
            </a:r>
          </a:p>
          <a:p>
            <a:r>
              <a:rPr lang="en-US" u="sng" dirty="0"/>
              <a:t>Pre-operative counseling and education with multidisciplinary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31DE5-9553-4008-96C0-FA3E3C9D79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282" y="1657188"/>
            <a:ext cx="3167253" cy="3295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2B7FD3-2B8A-4224-9DB1-B41D3A13E001}"/>
              </a:ext>
            </a:extLst>
          </p:cNvPr>
          <p:cNvSpPr/>
          <p:nvPr/>
        </p:nvSpPr>
        <p:spPr>
          <a:xfrm>
            <a:off x="5418667" y="6581001"/>
            <a:ext cx="7620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West, H. </a:t>
            </a:r>
            <a:r>
              <a:rPr lang="en-US" sz="1200" dirty="0" err="1"/>
              <a:t>Jin</a:t>
            </a:r>
            <a:r>
              <a:rPr lang="en-US" sz="1200" dirty="0"/>
              <a:t>, J, Performance Status in Patients With Cancer. JAMA </a:t>
            </a:r>
            <a:r>
              <a:rPr lang="en-US" sz="1200" dirty="0" err="1"/>
              <a:t>Oncol</a:t>
            </a:r>
            <a:r>
              <a:rPr lang="en-US" sz="1200" dirty="0"/>
              <a:t>. 2015;1(7):998. </a:t>
            </a:r>
          </a:p>
        </p:txBody>
      </p:sp>
    </p:spTree>
    <p:extLst>
      <p:ext uri="{BB962C8B-B14F-4D97-AF65-F5344CB8AC3E}">
        <p14:creationId xmlns:p14="http://schemas.microsoft.com/office/powerpoint/2010/main" val="1092428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1072-2CB0-4830-B833-75560BB0A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Laryngectomy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F694C-674F-4554-BD6F-E388DC9AF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2156800"/>
            <a:ext cx="3829050" cy="3819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40EAD5-67BC-4B80-939C-56D29BA08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44" y="2156799"/>
            <a:ext cx="4681247" cy="3819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C22E08-040F-4E8F-BE34-BBF09C964988}"/>
              </a:ext>
            </a:extLst>
          </p:cNvPr>
          <p:cNvSpPr/>
          <p:nvPr/>
        </p:nvSpPr>
        <p:spPr>
          <a:xfrm>
            <a:off x="2162069" y="6396335"/>
            <a:ext cx="10029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Trivedi N.  Tumors of the Larynx and Hypopharynx. In: Atlas of Head and Neck Cancer Surgery. Springer, New Delhi 2015.</a:t>
            </a:r>
          </a:p>
          <a:p>
            <a:r>
              <a:rPr lang="en-US" sz="1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1574" t="21463" r="30248" b="33363"/>
          <a:stretch/>
        </p:blipFill>
        <p:spPr>
          <a:xfrm>
            <a:off x="261108" y="344233"/>
            <a:ext cx="1843768" cy="2302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650C0-BB1C-432F-8534-4903B15C8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08" y="2933203"/>
            <a:ext cx="1913058" cy="2394490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78DE0371-50B2-4A56-8E66-46E67126BBB3}"/>
              </a:ext>
            </a:extLst>
          </p:cNvPr>
          <p:cNvSpPr/>
          <p:nvPr/>
        </p:nvSpPr>
        <p:spPr>
          <a:xfrm rot="10800000">
            <a:off x="768117" y="4130448"/>
            <a:ext cx="968294" cy="602100"/>
          </a:xfrm>
          <a:prstGeom prst="arc">
            <a:avLst>
              <a:gd name="adj1" fmla="val 11378124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05C825-BD04-4BD9-A4F3-6C62FA8515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887" t="50000" r="47746" b="21514"/>
          <a:stretch/>
        </p:blipFill>
        <p:spPr>
          <a:xfrm rot="16200000">
            <a:off x="626649" y="4562665"/>
            <a:ext cx="282934" cy="656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BC9F72-EA78-480A-B0A2-300C2A8EC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420" y="4749421"/>
            <a:ext cx="658425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69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F2167-E6BF-4762-A7D3-074B66B5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Laryngectomy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987A5-C6CA-4628-9F91-F36E79E6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82" y="2284252"/>
            <a:ext cx="3829050" cy="358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F114F3-DB16-44AF-8D68-A723997A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999" y="2284252"/>
            <a:ext cx="4796608" cy="3591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C22E08-040F-4E8F-BE34-BBF09C964988}"/>
              </a:ext>
            </a:extLst>
          </p:cNvPr>
          <p:cNvSpPr/>
          <p:nvPr/>
        </p:nvSpPr>
        <p:spPr>
          <a:xfrm>
            <a:off x="6177093" y="62977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Trivedi N.  Tumors of the Larynx and Hypopharynx. In: Atlas of Head and Neck Cancer Surgery. Springer, New Delhi 2015. </a:t>
            </a:r>
          </a:p>
        </p:txBody>
      </p:sp>
    </p:spTree>
    <p:extLst>
      <p:ext uri="{BB962C8B-B14F-4D97-AF65-F5344CB8AC3E}">
        <p14:creationId xmlns:p14="http://schemas.microsoft.com/office/powerpoint/2010/main" val="3620542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281D-FB3F-4207-BBBF-F6D84F82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Laryngectomy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2E077-78DE-46ED-80B3-30171967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83" y="1871931"/>
            <a:ext cx="4740710" cy="3549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C910D-FBBE-46AD-8501-62A0CBD8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60407" y="1977230"/>
            <a:ext cx="4445036" cy="3328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C22E08-040F-4E8F-BE34-BBF09C964988}"/>
              </a:ext>
            </a:extLst>
          </p:cNvPr>
          <p:cNvSpPr/>
          <p:nvPr/>
        </p:nvSpPr>
        <p:spPr>
          <a:xfrm>
            <a:off x="6177093" y="62977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Trivedi N.  Tumors of the Larynx and Hypopharynx. In: Atlas of Head and Neck Cancer Surgery. Springer, New Delhi 2015. </a:t>
            </a:r>
          </a:p>
        </p:txBody>
      </p:sp>
    </p:spTree>
    <p:extLst>
      <p:ext uri="{BB962C8B-B14F-4D97-AF65-F5344CB8AC3E}">
        <p14:creationId xmlns:p14="http://schemas.microsoft.com/office/powerpoint/2010/main" val="3061400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97F9E-A07F-4A67-AAF3-288C7681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Laryngectomy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B47D4-0F1B-405B-8F64-420E12C0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79" y="2356214"/>
            <a:ext cx="4990488" cy="3736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355CB-6C31-4564-A7FA-36C6C8D3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24" y="2423326"/>
            <a:ext cx="5150388" cy="3856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C22E08-040F-4E8F-BE34-BBF09C964988}"/>
              </a:ext>
            </a:extLst>
          </p:cNvPr>
          <p:cNvSpPr/>
          <p:nvPr/>
        </p:nvSpPr>
        <p:spPr>
          <a:xfrm>
            <a:off x="6177093" y="62977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Trivedi N.  Tumors of the Larynx and Hypopharynx. In: Atlas of Head and Neck Cancer Surgery. Springer, New Delhi 2015. </a:t>
            </a:r>
          </a:p>
        </p:txBody>
      </p:sp>
    </p:spTree>
    <p:extLst>
      <p:ext uri="{BB962C8B-B14F-4D97-AF65-F5344CB8AC3E}">
        <p14:creationId xmlns:p14="http://schemas.microsoft.com/office/powerpoint/2010/main" val="98099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EF290-1CD8-40E5-8301-8BBC58F8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of the Larynx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008999-ED28-44CA-B2AD-CC0AB2268C81}"/>
              </a:ext>
            </a:extLst>
          </p:cNvPr>
          <p:cNvSpPr txBox="1"/>
          <p:nvPr/>
        </p:nvSpPr>
        <p:spPr>
          <a:xfrm>
            <a:off x="2983191" y="1803858"/>
            <a:ext cx="72683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Protection of the airway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Separation of the airway and the alimentary (digestive) 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Swallowing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87C30-7C48-4C08-8DAA-302B7D27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65" y="2754827"/>
            <a:ext cx="4578611" cy="3412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3EEB9A-2A66-4CDE-A813-597DB8454B66}"/>
              </a:ext>
            </a:extLst>
          </p:cNvPr>
          <p:cNvSpPr/>
          <p:nvPr/>
        </p:nvSpPr>
        <p:spPr>
          <a:xfrm>
            <a:off x="5397453" y="6581001"/>
            <a:ext cx="73829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https://www.mskcc.org/cancer-care/patient-education/about-your-total-laryngectomy</a:t>
            </a:r>
          </a:p>
        </p:txBody>
      </p:sp>
    </p:spTree>
    <p:extLst>
      <p:ext uri="{BB962C8B-B14F-4D97-AF65-F5344CB8AC3E}">
        <p14:creationId xmlns:p14="http://schemas.microsoft.com/office/powerpoint/2010/main" val="1646947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3AC6-B863-42BF-B3C9-B1D6B8B5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Laryngectomy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FA662-93D6-49A0-B7EB-7DCBFA8AE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549" y="2336263"/>
            <a:ext cx="4684690" cy="3507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F6B1B-CBA1-4F62-BF85-39FC3103F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801" y="2322169"/>
            <a:ext cx="4682554" cy="3506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C22E08-040F-4E8F-BE34-BBF09C964988}"/>
              </a:ext>
            </a:extLst>
          </p:cNvPr>
          <p:cNvSpPr/>
          <p:nvPr/>
        </p:nvSpPr>
        <p:spPr>
          <a:xfrm>
            <a:off x="1637864" y="6297764"/>
            <a:ext cx="9923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Trivedi N.  Tumors of the Larynx and Hypopharynx. In: Atlas of Head and Neck Cancer Surgery. Springer, New Delhi 2015.</a:t>
            </a:r>
          </a:p>
          <a:p>
            <a:r>
              <a:rPr lang="en-US" sz="1200" dirty="0"/>
              <a:t>Myers, Eugene N, and Ricardo L. </a:t>
            </a:r>
            <a:r>
              <a:rPr lang="en-US" sz="1200" dirty="0" err="1"/>
              <a:t>Carrau</a:t>
            </a:r>
            <a:r>
              <a:rPr lang="en-US" sz="1200" dirty="0"/>
              <a:t>. </a:t>
            </a:r>
            <a:r>
              <a:rPr lang="en-US" sz="1200" i="1" dirty="0"/>
              <a:t>Operative Otolaryngology: Head and Neck Surgery</a:t>
            </a:r>
            <a:r>
              <a:rPr lang="en-US" sz="1200" dirty="0"/>
              <a:t>. Philadelphia: Saunders/Elsevier, 2008.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183" t="26366" r="35456" b="24049"/>
          <a:stretch/>
        </p:blipFill>
        <p:spPr>
          <a:xfrm rot="16200000">
            <a:off x="9387953" y="-71078"/>
            <a:ext cx="1400685" cy="21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15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0541-9E2B-4424-8771-949BF7249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Resectability</a:t>
            </a:r>
            <a:r>
              <a:rPr lang="en-US" dirty="0"/>
              <a:t> of Laryngeal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12A35-CF7D-4FD4-94B1-BA8D714D03C9}"/>
              </a:ext>
            </a:extLst>
          </p:cNvPr>
          <p:cNvSpPr txBox="1"/>
          <p:nvPr/>
        </p:nvSpPr>
        <p:spPr>
          <a:xfrm>
            <a:off x="1833335" y="1699996"/>
            <a:ext cx="7845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“</a:t>
            </a:r>
            <a:r>
              <a:rPr lang="en-US" u="sng" dirty="0" err="1"/>
              <a:t>Unresectable</a:t>
            </a:r>
            <a:r>
              <a:rPr lang="en-US" u="sng" dirty="0"/>
              <a:t>” (Stage T4b) Larynx Caner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Encasement (&gt;270*)  of the carotid artery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Invasion in the pre-vertebral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Invasion of spine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Invasion of the skull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Involvement of the brachial plexus (nerves to the upper extremity)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Mediastinal invasion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720" y="4297007"/>
            <a:ext cx="3157712" cy="1786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534" y="4302344"/>
            <a:ext cx="1479084" cy="17996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50321" y="6437414"/>
            <a:ext cx="3677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www.tobaccolabels.ca</a:t>
            </a:r>
            <a:r>
              <a:rPr lang="en-US" sz="1200" dirty="0"/>
              <a:t>/countries/</a:t>
            </a:r>
            <a:r>
              <a:rPr lang="en-US" sz="1200" dirty="0" err="1"/>
              <a:t>india</a:t>
            </a:r>
            <a:r>
              <a:rPr lang="en-US" sz="1200" dirty="0"/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173" y="4356359"/>
            <a:ext cx="2565769" cy="17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9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85687-A2DA-48DA-A339-6B3D3D33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Defects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04F04-779B-4B54-BF40-A434C5835515}"/>
              </a:ext>
            </a:extLst>
          </p:cNvPr>
          <p:cNvSpPr txBox="1"/>
          <p:nvPr/>
        </p:nvSpPr>
        <p:spPr>
          <a:xfrm>
            <a:off x="2252939" y="1715076"/>
            <a:ext cx="587853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Partial laryngectomy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laryngectomy with </a:t>
            </a:r>
            <a:r>
              <a:rPr lang="en-US" dirty="0" err="1"/>
              <a:t>endolaryngeal</a:t>
            </a:r>
            <a:r>
              <a:rPr lang="en-US" dirty="0"/>
              <a:t> tumor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laryngectomy partial </a:t>
            </a:r>
            <a:r>
              <a:rPr lang="en-US" dirty="0" err="1"/>
              <a:t>pharyngectomy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+/- External skin resection  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</a:t>
            </a:r>
            <a:r>
              <a:rPr lang="en-US" dirty="0" err="1"/>
              <a:t>pharyngolaryngectomy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Circumferential defect of pharynx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+/- External skin resection  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</a:t>
            </a:r>
            <a:r>
              <a:rPr lang="en-US" dirty="0" err="1"/>
              <a:t>pharyngolaryngectomy</a:t>
            </a:r>
            <a:r>
              <a:rPr lang="en-US" dirty="0"/>
              <a:t> with </a:t>
            </a:r>
            <a:r>
              <a:rPr lang="en-US" dirty="0" err="1"/>
              <a:t>glossectomy</a:t>
            </a:r>
            <a:r>
              <a:rPr lang="en-US" dirty="0"/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+/- External skin resection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325" b="2906"/>
          <a:stretch/>
        </p:blipFill>
        <p:spPr>
          <a:xfrm>
            <a:off x="8253464" y="617250"/>
            <a:ext cx="3603249" cy="43563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822" y="6304002"/>
            <a:ext cx="77791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Urken M, Multidisciplinary Head and Neck Reconstruction A DEFECT-ORIENTED APPROACH. LWW 2010.</a:t>
            </a:r>
          </a:p>
          <a:p>
            <a:r>
              <a:rPr lang="en-US" sz="1000" dirty="0" err="1"/>
              <a:t>Trivedi</a:t>
            </a:r>
            <a:r>
              <a:rPr lang="en-US" sz="1000" dirty="0"/>
              <a:t> N.  Tumors of the Larynx and </a:t>
            </a:r>
            <a:r>
              <a:rPr lang="en-US" sz="1000" dirty="0" err="1"/>
              <a:t>Hypopharynx</a:t>
            </a:r>
            <a:r>
              <a:rPr lang="en-US" sz="1000" dirty="0"/>
              <a:t>. In: Atlas of Head and Neck Cancer Surgery. Springer, New Delhi 2015. </a:t>
            </a:r>
          </a:p>
          <a:p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69966" y="1794390"/>
            <a:ext cx="3040677" cy="2300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64261" y="2523646"/>
            <a:ext cx="4954364" cy="3714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F6B1B-CBA1-4F62-BF85-39FC3103F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604" y="118706"/>
            <a:ext cx="3846190" cy="287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B334-A259-4518-92DC-6F33D77F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60456-0374-454D-A9A0-B314BCB87B24}"/>
              </a:ext>
            </a:extLst>
          </p:cNvPr>
          <p:cNvSpPr txBox="1"/>
          <p:nvPr/>
        </p:nvSpPr>
        <p:spPr>
          <a:xfrm>
            <a:off x="2629873" y="1256326"/>
            <a:ext cx="475238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Primary closure of </a:t>
            </a:r>
            <a:r>
              <a:rPr lang="en-US" sz="1600" dirty="0" err="1"/>
              <a:t>neopharynx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Endolaryngeal</a:t>
            </a:r>
            <a:r>
              <a:rPr lang="en-US" sz="1600" dirty="0"/>
              <a:t> tumor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Patch flap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Hypopharynx</a:t>
            </a:r>
            <a:r>
              <a:rPr lang="en-US" sz="1600" dirty="0"/>
              <a:t> involvement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 Remnant strip of pharyngeal mucosa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Tubed flap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Pharyngolaryngectomy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External skin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Tongue and oral cavity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Salvage TL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On-lay or patch flap decrease fistula formation and promote healing if fistula occurs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51920" y="6184156"/>
            <a:ext cx="7940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2"/>
              </a:rPr>
              <a:t>https://clinicalgate.com/vocal-and-speech-rehabilitation-following-laryngectomy/</a:t>
            </a:r>
            <a:endParaRPr lang="en-US" sz="800" dirty="0"/>
          </a:p>
          <a:p>
            <a:r>
              <a:rPr lang="en-US" sz="800" dirty="0"/>
              <a:t>Urken M, Multidisciplinary Head and Neck Reconstruction A DEFECT-ORIENTED APPROACH. LWW 2010.</a:t>
            </a:r>
          </a:p>
          <a:p>
            <a:r>
              <a:rPr lang="en-US" sz="800" dirty="0"/>
              <a:t>Bradley, P. Cancer of the </a:t>
            </a:r>
            <a:r>
              <a:rPr lang="en-US" sz="800" dirty="0" err="1"/>
              <a:t>Hypopharynx</a:t>
            </a:r>
            <a:r>
              <a:rPr lang="en-US" sz="800" dirty="0"/>
              <a:t>. Operative Techniques in Otolaryngology-Head and Neck Surgery Volume 16, Issue 1, March 2005, </a:t>
            </a:r>
          </a:p>
          <a:p>
            <a:r>
              <a:rPr lang="en-US" sz="800" dirty="0"/>
              <a:t>Patel et. Al. Impact of Pharyngeal Closure Technique on Fistula After Salvage Laryngectomy JAMA </a:t>
            </a:r>
            <a:r>
              <a:rPr lang="en-US" sz="800" dirty="0" err="1"/>
              <a:t>Otolaryngol</a:t>
            </a:r>
            <a:r>
              <a:rPr lang="en-US" sz="800" dirty="0"/>
              <a:t> Head Neck Surg. 2013;139(11):1156-1162.</a:t>
            </a:r>
          </a:p>
          <a:p>
            <a:r>
              <a:rPr lang="en-US" sz="800" dirty="0"/>
              <a:t>Myers, Eugene N, and Ricardo L. </a:t>
            </a:r>
            <a:r>
              <a:rPr lang="en-US" sz="800" dirty="0" err="1"/>
              <a:t>Carrau</a:t>
            </a:r>
            <a:r>
              <a:rPr lang="en-US" sz="800" dirty="0"/>
              <a:t>. </a:t>
            </a:r>
            <a:r>
              <a:rPr lang="en-US" sz="800" i="1" dirty="0"/>
              <a:t>Operative Otolaryngology: Head and Neck Surgery</a:t>
            </a:r>
            <a:r>
              <a:rPr lang="en-US" sz="800" dirty="0"/>
              <a:t>. Philadelphia: Saunders/Elsevier, 2008.</a:t>
            </a:r>
          </a:p>
          <a:p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668" y="1400682"/>
            <a:ext cx="4539355" cy="336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3EEFE8-D9A0-47A1-9595-A178F63BE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097" y="1628776"/>
            <a:ext cx="3581400" cy="3600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3954" y="1103927"/>
            <a:ext cx="4938046" cy="3950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425" t="12808" r="14342" b="13284"/>
          <a:stretch/>
        </p:blipFill>
        <p:spPr>
          <a:xfrm>
            <a:off x="818918" y="4804458"/>
            <a:ext cx="1423341" cy="2053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80D7E-279B-4C6E-ACE0-47F2040073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87" t="12043" r="5553"/>
          <a:stretch/>
        </p:blipFill>
        <p:spPr>
          <a:xfrm rot="10800000">
            <a:off x="51481" y="1298738"/>
            <a:ext cx="2578392" cy="20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35BC-FB15-4507-A0C2-1DB33B93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FB8FA-58D3-4E63-85AB-8E1F797A1303}"/>
              </a:ext>
            </a:extLst>
          </p:cNvPr>
          <p:cNvSpPr txBox="1"/>
          <p:nvPr/>
        </p:nvSpPr>
        <p:spPr>
          <a:xfrm>
            <a:off x="2078843" y="1396169"/>
            <a:ext cx="49117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Local (</a:t>
            </a:r>
            <a:r>
              <a:rPr lang="en-US" u="sng" dirty="0" err="1"/>
              <a:t>Pedicled</a:t>
            </a:r>
            <a:r>
              <a:rPr lang="en-US" u="sng" dirty="0"/>
              <a:t>) flap </a:t>
            </a:r>
          </a:p>
          <a:p>
            <a:r>
              <a:rPr lang="en-US" dirty="0"/>
              <a:t>	Pectoralis flap</a:t>
            </a:r>
          </a:p>
          <a:p>
            <a:r>
              <a:rPr lang="en-US" dirty="0"/>
              <a:t>	Supraclavicular island flap</a:t>
            </a:r>
          </a:p>
          <a:p>
            <a:r>
              <a:rPr lang="en-US" dirty="0"/>
              <a:t>	Submental island flap </a:t>
            </a:r>
          </a:p>
          <a:p>
            <a:endParaRPr lang="en-US" dirty="0"/>
          </a:p>
          <a:p>
            <a:r>
              <a:rPr lang="en-US" u="sng" dirty="0" err="1"/>
              <a:t>Microvascular</a:t>
            </a:r>
            <a:r>
              <a:rPr lang="en-US" u="sng" dirty="0"/>
              <a:t> reconstructive surgery with free tissue transfer</a:t>
            </a:r>
          </a:p>
          <a:p>
            <a:r>
              <a:rPr lang="en-US" dirty="0"/>
              <a:t>	Anterior lateral thigh free flap</a:t>
            </a:r>
          </a:p>
          <a:p>
            <a:r>
              <a:rPr lang="en-US" dirty="0"/>
              <a:t>	Radial forearm free flap</a:t>
            </a:r>
          </a:p>
          <a:p>
            <a:r>
              <a:rPr lang="en-US" dirty="0"/>
              <a:t>	Rectus abdominis free flap</a:t>
            </a:r>
          </a:p>
          <a:p>
            <a:r>
              <a:rPr lang="en-US" dirty="0"/>
              <a:t>	Jejunum free flap  </a:t>
            </a:r>
          </a:p>
          <a:p>
            <a:r>
              <a:rPr lang="en-US" dirty="0"/>
              <a:t>	Others</a:t>
            </a:r>
          </a:p>
          <a:p>
            <a:endParaRPr lang="en-US" dirty="0"/>
          </a:p>
          <a:p>
            <a:r>
              <a:rPr lang="en-US" u="sng" dirty="0"/>
              <a:t>Visceral transposition</a:t>
            </a:r>
          </a:p>
          <a:p>
            <a:r>
              <a:rPr lang="en-US" dirty="0"/>
              <a:t>	Gastric Pull-up</a:t>
            </a:r>
          </a:p>
          <a:p>
            <a:r>
              <a:rPr lang="en-US" dirty="0"/>
              <a:t>	Colon Interposition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7761" y="189923"/>
            <a:ext cx="4126665" cy="2747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9517" y="6027003"/>
            <a:ext cx="10230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800" dirty="0"/>
              <a:t>Kokot et al. The Supraclavicular Artery Island Flap in Head and Neck Reconstruction Applications and Limitations. JAMA </a:t>
            </a:r>
            <a:r>
              <a:rPr lang="en-US" sz="800" dirty="0" err="1"/>
              <a:t>Otolaryngol</a:t>
            </a:r>
            <a:r>
              <a:rPr lang="en-US" sz="800" dirty="0"/>
              <a:t> Head Neck Surg. 2013;139(11):1247-1255.</a:t>
            </a:r>
          </a:p>
          <a:p>
            <a:r>
              <a:rPr lang="en-US" sz="800" dirty="0"/>
              <a:t>Chan, Richie &amp; Chan, Jimmy. (2014). </a:t>
            </a:r>
            <a:r>
              <a:rPr lang="en-US" sz="800" dirty="0" err="1"/>
              <a:t>Deltopectoral</a:t>
            </a:r>
            <a:r>
              <a:rPr lang="en-US" sz="800" dirty="0"/>
              <a:t> Flap in the Era of Microsurgery. Surgery research and practice. 2014. 420892. 10.1155/2014/420892. </a:t>
            </a:r>
          </a:p>
          <a:p>
            <a:r>
              <a:rPr lang="en-US" sz="800" dirty="0" err="1"/>
              <a:t>Bakshi</a:t>
            </a:r>
            <a:r>
              <a:rPr lang="en-US" sz="800" dirty="0"/>
              <a:t> A, </a:t>
            </a:r>
            <a:r>
              <a:rPr lang="en-US" sz="800" dirty="0" err="1"/>
              <a:t>Sugarbaker</a:t>
            </a:r>
            <a:r>
              <a:rPr lang="en-US" sz="800" dirty="0"/>
              <a:t> DJ, Burt BM. Alternative conduits for esophageal replacement. </a:t>
            </a:r>
            <a:r>
              <a:rPr lang="en-US" sz="800" i="1" dirty="0"/>
              <a:t>Annals of Cardiothoracic Surgery</a:t>
            </a:r>
            <a:r>
              <a:rPr lang="en-US" sz="800" dirty="0"/>
              <a:t>. 2017;6(2):137-143. </a:t>
            </a:r>
          </a:p>
          <a:p>
            <a:r>
              <a:rPr lang="en-US" sz="800" dirty="0"/>
              <a:t>Urken M, Multidisciplinary Head and Neck Reconstruction A DEFECT-ORIENTED APPROACH. LWW 2010.</a:t>
            </a:r>
          </a:p>
          <a:p>
            <a:r>
              <a:rPr lang="en-US" sz="800" dirty="0"/>
              <a:t>Bradley, P. Cancer of the </a:t>
            </a:r>
            <a:r>
              <a:rPr lang="en-US" sz="800" dirty="0" err="1"/>
              <a:t>hypopharynx</a:t>
            </a:r>
            <a:r>
              <a:rPr lang="en-US" sz="800" dirty="0"/>
              <a:t>. Operative Techniques in Otolaryngology-Head and Neck Surgery Volume 16, Issue 1, March 2005,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073" y="2694532"/>
            <a:ext cx="3320052" cy="3347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36" y="1590605"/>
            <a:ext cx="4436553" cy="3549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064800" y="1175762"/>
            <a:ext cx="5091430" cy="399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EB11-2DDC-470F-A177-BEF61C41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Cricopharyngeal Myotomy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332" y="2100985"/>
            <a:ext cx="4984804" cy="33673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04303" y="6497909"/>
            <a:ext cx="90490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clinicalgate.com</a:t>
            </a:r>
            <a:r>
              <a:rPr lang="en-US" sz="1200" dirty="0"/>
              <a:t>/vocal-and-speech-rehabilitation-following-laryngectomy/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219" y="2077283"/>
            <a:ext cx="6290348" cy="31393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Cricopharyngeal</a:t>
            </a:r>
            <a:r>
              <a:rPr lang="en-US" dirty="0"/>
              <a:t> muscle spasm limits </a:t>
            </a:r>
            <a:r>
              <a:rPr lang="en-US" dirty="0" err="1"/>
              <a:t>alaryngeal</a:t>
            </a:r>
            <a:r>
              <a:rPr lang="en-US" dirty="0"/>
              <a:t> speech</a:t>
            </a:r>
          </a:p>
          <a:p>
            <a:endParaRPr lang="en-US" dirty="0"/>
          </a:p>
          <a:p>
            <a:r>
              <a:rPr lang="en-US" dirty="0"/>
              <a:t>Dilation and/or </a:t>
            </a:r>
            <a:r>
              <a:rPr lang="en-US" dirty="0" err="1"/>
              <a:t>Botulinum</a:t>
            </a:r>
            <a:r>
              <a:rPr lang="en-US" dirty="0"/>
              <a:t> toxin injections may decrease spasm</a:t>
            </a:r>
          </a:p>
          <a:p>
            <a:endParaRPr lang="en-US" dirty="0"/>
          </a:p>
          <a:p>
            <a:r>
              <a:rPr lang="en-US" dirty="0" err="1"/>
              <a:t>Cricopharyngeal</a:t>
            </a:r>
            <a:r>
              <a:rPr lang="en-US" dirty="0"/>
              <a:t> </a:t>
            </a:r>
            <a:r>
              <a:rPr lang="en-US" dirty="0" err="1"/>
              <a:t>myotomy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err="1"/>
              <a:t>Cricopharyngeal</a:t>
            </a:r>
            <a:r>
              <a:rPr lang="en-US" dirty="0"/>
              <a:t> muscle is cut after the larynx is 	removed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?Increased risk of anastomotic leak and fistula  </a:t>
            </a:r>
          </a:p>
        </p:txBody>
      </p:sp>
    </p:spTree>
    <p:extLst>
      <p:ext uri="{BB962C8B-B14F-4D97-AF65-F5344CB8AC3E}">
        <p14:creationId xmlns:p14="http://schemas.microsoft.com/office/powerpoint/2010/main" val="348256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DC26-BDA9-466F-BB52-1DA06A50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TEP Placement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0739" y="1863620"/>
            <a:ext cx="722167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Relative Contraindications for Primary TEP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	Separation of tracheal/esophageal party wall at site of TEP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Tubed flap reconstruction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Large patch reconstruction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Poor nutrition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Hypothyroidism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Poor quality of tissues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Poor prognosis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Inability to maintain or use TEP</a:t>
            </a:r>
          </a:p>
          <a:p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801" y="2897403"/>
            <a:ext cx="2848460" cy="1602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669" y="4570021"/>
            <a:ext cx="2836592" cy="1822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165" y="403587"/>
            <a:ext cx="2884779" cy="20550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92928" y="650842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www.atosmedical.com</a:t>
            </a:r>
            <a:r>
              <a:rPr lang="en-US" sz="1200" dirty="0"/>
              <a:t>/product/</a:t>
            </a:r>
            <a:r>
              <a:rPr lang="en-US" sz="1200" dirty="0" err="1"/>
              <a:t>provox</a:t>
            </a:r>
            <a:r>
              <a:rPr lang="en-US" sz="1200" dirty="0"/>
              <a:t>-</a:t>
            </a:r>
            <a:r>
              <a:rPr lang="en-US" sz="1200" dirty="0" err="1"/>
              <a:t>vega</a:t>
            </a:r>
            <a:r>
              <a:rPr lang="en-US" sz="1200" dirty="0"/>
              <a:t>-puncture-set/</a:t>
            </a:r>
          </a:p>
        </p:txBody>
      </p:sp>
    </p:spTree>
    <p:extLst>
      <p:ext uri="{BB962C8B-B14F-4D97-AF65-F5344CB8AC3E}">
        <p14:creationId xmlns:p14="http://schemas.microsoft.com/office/powerpoint/2010/main" val="3670493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Post-Laryngectomy Eating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1697" y="1341334"/>
            <a:ext cx="107203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Timing and trial of eating by mouth after total laryngectomy is determined by the surgeon</a:t>
            </a:r>
          </a:p>
          <a:p>
            <a:endParaRPr lang="en-US" dirty="0"/>
          </a:p>
          <a:p>
            <a:r>
              <a:rPr lang="en-US" dirty="0"/>
              <a:t>Variable protocols; no conclusive evidence of the “best” protocol </a:t>
            </a:r>
          </a:p>
          <a:p>
            <a:r>
              <a:rPr lang="en-US" dirty="0"/>
              <a:t>	Prior radiation </a:t>
            </a:r>
          </a:p>
          <a:p>
            <a:r>
              <a:rPr lang="en-US" dirty="0"/>
              <a:t>	Type of defect and reconstruction</a:t>
            </a:r>
          </a:p>
          <a:p>
            <a:r>
              <a:rPr lang="en-US" dirty="0"/>
              <a:t>	Nutrition</a:t>
            </a:r>
          </a:p>
          <a:p>
            <a:r>
              <a:rPr lang="en-US" dirty="0"/>
              <a:t>	Tissue quality</a:t>
            </a:r>
          </a:p>
          <a:p>
            <a:endParaRPr lang="en-US" dirty="0"/>
          </a:p>
          <a:p>
            <a:r>
              <a:rPr lang="en-US" dirty="0"/>
              <a:t>Evaluation of leak or fistula</a:t>
            </a:r>
          </a:p>
          <a:p>
            <a:r>
              <a:rPr lang="en-US" dirty="0"/>
              <a:t>	Clinical evaluation (physical examination, monitoring drain output, labs)</a:t>
            </a:r>
          </a:p>
          <a:p>
            <a:r>
              <a:rPr lang="en-US" dirty="0"/>
              <a:t>	Blue dye test </a:t>
            </a:r>
          </a:p>
          <a:p>
            <a:r>
              <a:rPr lang="en-US" dirty="0"/>
              <a:t>	</a:t>
            </a:r>
            <a:r>
              <a:rPr lang="en-US" dirty="0" err="1"/>
              <a:t>Esophagogram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My “protocol”</a:t>
            </a:r>
          </a:p>
          <a:p>
            <a:r>
              <a:rPr lang="en-US" dirty="0"/>
              <a:t>	Non-irradiated, primary closure; One week nothing by mouth then evaluate for leak</a:t>
            </a:r>
          </a:p>
          <a:p>
            <a:r>
              <a:rPr lang="en-US" dirty="0"/>
              <a:t>				      If no leak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advance diet to liquid/puree</a:t>
            </a:r>
          </a:p>
          <a:p>
            <a:r>
              <a:rPr lang="en-US" dirty="0"/>
              <a:t>	Others; patient and defect-driven; Minimum one week of nothing by mouth. </a:t>
            </a:r>
          </a:p>
          <a:p>
            <a:r>
              <a:rPr lang="en-US" dirty="0"/>
              <a:t>	Irradiated with good nutrition and tissue quality; water and sugar-free and fat-free clear    	liquid POD 7 if no leak, advance POD 14</a:t>
            </a:r>
          </a:p>
          <a:p>
            <a:r>
              <a:rPr lang="en-US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3E225-D163-4E51-9254-6BAB30D05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657" y="1884470"/>
            <a:ext cx="1868710" cy="306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86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277" y="232394"/>
            <a:ext cx="8911687" cy="1280890"/>
          </a:xfrm>
        </p:spPr>
        <p:txBody>
          <a:bodyPr/>
          <a:lstStyle/>
          <a:p>
            <a:r>
              <a:rPr lang="en-US" dirty="0" err="1"/>
              <a:t>Pharyngocutaneous</a:t>
            </a:r>
            <a:r>
              <a:rPr lang="en-US" dirty="0"/>
              <a:t> Fistulae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7659" y="6085209"/>
            <a:ext cx="10022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dirty="0"/>
              <a:t>Bohannon IA, Carroll WR, Magnuson JS, Rosenthal EL. Closure of post-laryngectomy </a:t>
            </a:r>
            <a:r>
              <a:rPr lang="en-US" sz="1200" dirty="0" err="1"/>
              <a:t>pharyngocutaneous</a:t>
            </a:r>
            <a:r>
              <a:rPr lang="en-US" sz="1200" dirty="0"/>
              <a:t> fistulae. Head &amp; Neck Oncology. 2011;3:29.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9631" y="985225"/>
            <a:ext cx="6006773" cy="5293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Connection or “hole” in </a:t>
            </a:r>
            <a:r>
              <a:rPr lang="en-US" sz="1600" dirty="0" err="1"/>
              <a:t>neopharynx</a:t>
            </a:r>
            <a:r>
              <a:rPr lang="en-US" sz="1600" dirty="0"/>
              <a:t> causing saliva leak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Occurs in 3-40% of total laryngectomy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Feeding tube dependence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Risk of life-threatening bleeding</a:t>
            </a:r>
          </a:p>
          <a:p>
            <a:r>
              <a:rPr lang="en-US" sz="1600" dirty="0"/>
              <a:t>	Carotid blowout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Risk factors</a:t>
            </a:r>
          </a:p>
          <a:p>
            <a:r>
              <a:rPr lang="en-US" sz="1600" dirty="0"/>
              <a:t>	Radiation</a:t>
            </a:r>
          </a:p>
          <a:p>
            <a:r>
              <a:rPr lang="en-US" sz="1600" dirty="0"/>
              <a:t>	Chemotherapy</a:t>
            </a:r>
          </a:p>
          <a:p>
            <a:r>
              <a:rPr lang="en-US" sz="1600" dirty="0"/>
              <a:t>	Advanced disease</a:t>
            </a:r>
          </a:p>
          <a:p>
            <a:r>
              <a:rPr lang="en-US" sz="1600" dirty="0"/>
              <a:t>	Poor nutrition</a:t>
            </a:r>
          </a:p>
          <a:p>
            <a:r>
              <a:rPr lang="en-US" sz="1600" dirty="0"/>
              <a:t>	Smoking</a:t>
            </a:r>
          </a:p>
          <a:p>
            <a:r>
              <a:rPr lang="en-US" sz="1600" dirty="0"/>
              <a:t>	Hypothyroidism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Treatment</a:t>
            </a:r>
          </a:p>
          <a:p>
            <a:r>
              <a:rPr lang="en-US" sz="1600" dirty="0"/>
              <a:t>	Local wound care</a:t>
            </a:r>
          </a:p>
          <a:p>
            <a:r>
              <a:rPr lang="en-US" sz="1600" dirty="0"/>
              <a:t>		Irrigation</a:t>
            </a:r>
          </a:p>
          <a:p>
            <a:r>
              <a:rPr lang="en-US" sz="1600" dirty="0"/>
              <a:t>		Packing</a:t>
            </a:r>
          </a:p>
          <a:p>
            <a:r>
              <a:rPr lang="en-US" sz="1600" dirty="0"/>
              <a:t>		Wound </a:t>
            </a:r>
            <a:r>
              <a:rPr lang="en-US" sz="1600" dirty="0" err="1"/>
              <a:t>vac</a:t>
            </a:r>
            <a:endParaRPr lang="en-US" sz="1600" dirty="0"/>
          </a:p>
          <a:p>
            <a:r>
              <a:rPr lang="en-US" sz="1600" dirty="0"/>
              <a:t>	Surgery</a:t>
            </a:r>
          </a:p>
          <a:p>
            <a:r>
              <a:rPr lang="en-US" sz="1600" dirty="0"/>
              <a:t>		Non-irradiated tissue transfer</a:t>
            </a:r>
          </a:p>
          <a:p>
            <a:r>
              <a:rPr lang="en-US" sz="1600" dirty="0"/>
              <a:t>		Lack of vessels in the neck  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99424" y="356103"/>
            <a:ext cx="3673416" cy="5843559"/>
            <a:chOff x="7999424" y="356103"/>
            <a:chExt cx="3673416" cy="58435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58766" y="356103"/>
              <a:ext cx="3110180" cy="27571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9424" y="3371131"/>
              <a:ext cx="3673416" cy="28285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369443-3758-497C-A198-5E3E67C4D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894" y="2239378"/>
            <a:ext cx="2869510" cy="22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Stricture of </a:t>
            </a:r>
            <a:r>
              <a:rPr lang="en-US" dirty="0" err="1"/>
              <a:t>Neopharynx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92403" y="1851748"/>
            <a:ext cx="68363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Serial dilation</a:t>
            </a:r>
          </a:p>
          <a:p>
            <a:r>
              <a:rPr lang="en-US" dirty="0"/>
              <a:t>	Boogie dilation</a:t>
            </a:r>
          </a:p>
          <a:p>
            <a:r>
              <a:rPr lang="en-US" dirty="0"/>
              <a:t>	Balloon dilation </a:t>
            </a:r>
          </a:p>
          <a:p>
            <a:r>
              <a:rPr lang="en-US" dirty="0"/>
              <a:t>	Often requires multiple procedures</a:t>
            </a:r>
          </a:p>
          <a:p>
            <a:r>
              <a:rPr lang="en-US" dirty="0"/>
              <a:t>	Timing </a:t>
            </a:r>
          </a:p>
          <a:p>
            <a:r>
              <a:rPr lang="en-US" dirty="0"/>
              <a:t>	Mature thick scar is not amenable to dilation </a:t>
            </a:r>
          </a:p>
          <a:p>
            <a:r>
              <a:rPr lang="en-US" dirty="0"/>
              <a:t>	Rare, but life-threatening risk of perforation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Tubed flap </a:t>
            </a:r>
            <a:r>
              <a:rPr lang="en-US" dirty="0" err="1"/>
              <a:t>microvascular</a:t>
            </a:r>
            <a:r>
              <a:rPr lang="en-US" dirty="0"/>
              <a:t> reconstruction</a:t>
            </a:r>
          </a:p>
          <a:p>
            <a:r>
              <a:rPr lang="en-US" dirty="0"/>
              <a:t>	Aforementioned surgical  including fistula and poor 		wound healing</a:t>
            </a:r>
          </a:p>
          <a:p>
            <a:r>
              <a:rPr lang="en-US" dirty="0"/>
              <a:t>	Tubed flap is </a:t>
            </a:r>
            <a:r>
              <a:rPr lang="en-US" dirty="0" err="1"/>
              <a:t>adynamic</a:t>
            </a:r>
            <a:r>
              <a:rPr lang="en-US" dirty="0"/>
              <a:t> (unlike the pharynx)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370" y="1053233"/>
            <a:ext cx="3302078" cy="1771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97412" y="6581001"/>
            <a:ext cx="49491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www.diversatekhealthcare.com</a:t>
            </a:r>
            <a:r>
              <a:rPr lang="en-US" sz="1200" dirty="0"/>
              <a:t>/m-flex-blue-</a:t>
            </a:r>
            <a:r>
              <a:rPr lang="en-US" sz="1200" dirty="0" err="1"/>
              <a:t>bougies</a:t>
            </a:r>
            <a:r>
              <a:rPr lang="en-US" sz="1200" dirty="0"/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EEFE8-D9A0-47A1-9595-A178F63BE0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974" y="3054547"/>
            <a:ext cx="2186786" cy="2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2E17-A343-4F4C-AE0F-187F6636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Neck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54F61-BB8B-41F6-9C0D-127944E6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65" y="1826729"/>
            <a:ext cx="4984546" cy="3871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6EC36-537A-4CC0-85B1-D8F961818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23"/>
          <a:stretch/>
        </p:blipFill>
        <p:spPr>
          <a:xfrm>
            <a:off x="1622163" y="1826728"/>
            <a:ext cx="4699095" cy="3944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22855-20AF-4183-AFE7-FBFB738D8561}"/>
              </a:ext>
            </a:extLst>
          </p:cNvPr>
          <p:cNvSpPr txBox="1"/>
          <p:nvPr/>
        </p:nvSpPr>
        <p:spPr>
          <a:xfrm>
            <a:off x="9152389" y="6509857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Gray’s Anatomy, 2016</a:t>
            </a:r>
          </a:p>
        </p:txBody>
      </p:sp>
    </p:spTree>
    <p:extLst>
      <p:ext uri="{BB962C8B-B14F-4D97-AF65-F5344CB8AC3E}">
        <p14:creationId xmlns:p14="http://schemas.microsoft.com/office/powerpoint/2010/main" val="1400283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EC7B4-0948-400F-82F3-C4EE435A4C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167" y="215332"/>
            <a:ext cx="1155583" cy="1155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1D4FD9-E22E-40DE-8196-BD4659293B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449" y="6102114"/>
            <a:ext cx="2481436" cy="755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6037" y="1768657"/>
            <a:ext cx="93524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Evaluation and treatment of laryngeal cancer is a multidisciplinary sport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Surgical and non-surgical treatment have varied side-effects and require rehabilitation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Patient factors and disease factors influence treatment recommendations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Research ongoing and our treatment paradigm will continue to change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Increased focus on function and survivorship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60282" y="4866566"/>
            <a:ext cx="3854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E09E6-4CA4-4DFE-A405-A9C88D141185}"/>
              </a:ext>
            </a:extLst>
          </p:cNvPr>
          <p:cNvSpPr txBox="1"/>
          <p:nvPr/>
        </p:nvSpPr>
        <p:spPr>
          <a:xfrm>
            <a:off x="3910145" y="6095340"/>
            <a:ext cx="440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Lenka.Stankova@UTsouthwestern.edu</a:t>
            </a:r>
          </a:p>
        </p:txBody>
      </p:sp>
    </p:spTree>
    <p:extLst>
      <p:ext uri="{BB962C8B-B14F-4D97-AF65-F5344CB8AC3E}">
        <p14:creationId xmlns:p14="http://schemas.microsoft.com/office/powerpoint/2010/main" val="421247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986B-7B08-4974-8B69-FDAF41EA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449" y="327356"/>
            <a:ext cx="8911687" cy="1280890"/>
          </a:xfrm>
        </p:spPr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8862B0-6149-4270-85B1-A50E66E87773}"/>
              </a:ext>
            </a:extLst>
          </p:cNvPr>
          <p:cNvSpPr/>
          <p:nvPr/>
        </p:nvSpPr>
        <p:spPr>
          <a:xfrm>
            <a:off x="1970184" y="1111559"/>
            <a:ext cx="10028952" cy="5078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Gray's anatomy : The anatomical basis of clinical practice. Forty-first edition./ editor-in-chief, Susan </a:t>
            </a:r>
            <a:r>
              <a:rPr lang="en-US" sz="1200" dirty="0" err="1"/>
              <a:t>Standring</a:t>
            </a:r>
            <a:r>
              <a:rPr lang="en-US" sz="1200" dirty="0"/>
              <a:t>; section editors, Neel Anand et al. Series: Gray's Anatomy: New York : Elsevier Limited, 2016.</a:t>
            </a:r>
          </a:p>
          <a:p>
            <a:endParaRPr lang="en-US" sz="1200" dirty="0"/>
          </a:p>
          <a:p>
            <a:r>
              <a:rPr lang="en-US" sz="1200" dirty="0"/>
              <a:t>Atlas of Head and Neck Cancer Surgery The Compartment Surgery for Resection in 3-D. Nirav Trivedi. Springer India 2015</a:t>
            </a:r>
          </a:p>
          <a:p>
            <a:endParaRPr lang="en-US" sz="1200" dirty="0"/>
          </a:p>
          <a:p>
            <a:r>
              <a:rPr lang="en-US" sz="1200" dirty="0" err="1"/>
              <a:t>Bakshi</a:t>
            </a:r>
            <a:r>
              <a:rPr lang="en-US" sz="1200" dirty="0"/>
              <a:t> A, </a:t>
            </a:r>
            <a:r>
              <a:rPr lang="en-US" sz="1200" dirty="0" err="1"/>
              <a:t>Sugarbaker</a:t>
            </a:r>
            <a:r>
              <a:rPr lang="en-US" sz="1200" dirty="0"/>
              <a:t> DJ, Burt BM. Alternative conduits for esophageal replacement. </a:t>
            </a:r>
            <a:r>
              <a:rPr lang="en-US" sz="1200" i="1" dirty="0"/>
              <a:t>Annals of Cardiothoracic Surgery</a:t>
            </a:r>
            <a:r>
              <a:rPr lang="en-US" sz="1200" dirty="0"/>
              <a:t>. 2017;6(2):137-143. doi:10.21037/acs.2017.03.07.</a:t>
            </a:r>
          </a:p>
          <a:p>
            <a:endParaRPr lang="en-US" sz="1200" dirty="0"/>
          </a:p>
          <a:p>
            <a:r>
              <a:rPr lang="en-US" sz="1200" dirty="0" err="1"/>
              <a:t>Urjeet</a:t>
            </a:r>
            <a:r>
              <a:rPr lang="en-US" sz="1200" dirty="0"/>
              <a:t> A. Patel, ; Brian A. Moore, ; Mark Wax;  et al </a:t>
            </a:r>
            <a:r>
              <a:rPr lang="en-US" sz="1200" dirty="0" err="1"/>
              <a:t>Eben</a:t>
            </a:r>
            <a:r>
              <a:rPr lang="en-US" sz="1200" dirty="0"/>
              <a:t> Rosenthal,; Larissa Sweeny,; Oleg N. </a:t>
            </a:r>
            <a:r>
              <a:rPr lang="en-US" sz="1200" dirty="0" err="1"/>
              <a:t>Militsakh</a:t>
            </a:r>
            <a:r>
              <a:rPr lang="en-US" sz="1200" dirty="0"/>
              <a:t>,; Joseph A. </a:t>
            </a:r>
            <a:r>
              <a:rPr lang="en-US" sz="1200" dirty="0" err="1"/>
              <a:t>Califano</a:t>
            </a:r>
            <a:r>
              <a:rPr lang="en-US" sz="1200" dirty="0"/>
              <a:t>,; Alice C. Lin,; Christian P. </a:t>
            </a:r>
            <a:r>
              <a:rPr lang="en-US" sz="1200" dirty="0" err="1"/>
              <a:t>Hasney</a:t>
            </a:r>
            <a:r>
              <a:rPr lang="en-US" sz="1200" dirty="0"/>
              <a:t>,; R. Brent Butcher,; Jamie </a:t>
            </a:r>
            <a:r>
              <a:rPr lang="en-US" sz="1200" dirty="0" err="1"/>
              <a:t>Flohr</a:t>
            </a:r>
            <a:r>
              <a:rPr lang="en-US" sz="1200" dirty="0"/>
              <a:t>,; </a:t>
            </a:r>
            <a:r>
              <a:rPr lang="en-US" sz="1200" dirty="0" err="1"/>
              <a:t>Demetri</a:t>
            </a:r>
            <a:r>
              <a:rPr lang="en-US" sz="1200" dirty="0"/>
              <a:t> </a:t>
            </a:r>
            <a:r>
              <a:rPr lang="en-US" sz="1200" dirty="0" err="1"/>
              <a:t>Arnaoutakis</a:t>
            </a:r>
            <a:r>
              <a:rPr lang="en-US" sz="1200" dirty="0"/>
              <a:t>,; Matthew Huddle,; Jeremy D. </a:t>
            </a:r>
            <a:r>
              <a:rPr lang="en-US" sz="1200" dirty="0" err="1"/>
              <a:t>Richmon</a:t>
            </a:r>
            <a:r>
              <a:rPr lang="en-US" sz="1200" dirty="0"/>
              <a:t>, Impact of Pharyngeal Closure Technique on Fistula After Salvage Laryngectomy JAMA </a:t>
            </a:r>
            <a:r>
              <a:rPr lang="en-US" sz="1200" dirty="0" err="1"/>
              <a:t>Otolaryngol</a:t>
            </a:r>
            <a:r>
              <a:rPr lang="en-US" sz="1200" dirty="0"/>
              <a:t> Head Neck Surg. 2013;139(11):1156-1162.</a:t>
            </a:r>
          </a:p>
          <a:p>
            <a:endParaRPr lang="en-US" sz="1200" dirty="0"/>
          </a:p>
          <a:p>
            <a:r>
              <a:rPr lang="en-US" sz="1200" dirty="0">
                <a:hlinkClick r:id="rId2"/>
              </a:rPr>
              <a:t>https://clinicalgate.com/vocal-and-speech-rehabilitation-following-laryngectomy/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Kokot et al. The Supraclavicular Artery Island Flap in Head and Neck Reconstruction Applications and Limitations. JAMA </a:t>
            </a:r>
            <a:r>
              <a:rPr lang="en-US" sz="1200" dirty="0" err="1"/>
              <a:t>Otolaryngol</a:t>
            </a:r>
            <a:r>
              <a:rPr lang="en-US" sz="1200" dirty="0"/>
              <a:t> Head Neck Surg. 2013;139(11):1247-1255.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Urken M, Multidisciplinary Head and Neck Reconstruction A DEFECT-ORIENTED APPROACH. LWW 2010.</a:t>
            </a:r>
          </a:p>
          <a:p>
            <a:endParaRPr lang="en-US" sz="1200" dirty="0"/>
          </a:p>
          <a:p>
            <a:r>
              <a:rPr lang="en-US" sz="1200" dirty="0"/>
              <a:t>Bradley, P. Cancer of the </a:t>
            </a:r>
            <a:r>
              <a:rPr lang="en-US" sz="1200" dirty="0" err="1"/>
              <a:t>Hypopharynx</a:t>
            </a:r>
            <a:r>
              <a:rPr lang="en-US" sz="1200" dirty="0"/>
              <a:t>. Operative Techniques in Otolaryngology-Head and Neck Surgery Volume 16, Issue 1, March 2005, </a:t>
            </a:r>
          </a:p>
          <a:p>
            <a:endParaRPr lang="en-US" sz="1200" dirty="0"/>
          </a:p>
          <a:p>
            <a:r>
              <a:rPr lang="en-US" sz="1200" dirty="0"/>
              <a:t>Patel et. Al. Impact of Pharyngeal Closure Technique on Fistula After Salvage Laryngectomy JAMA </a:t>
            </a:r>
            <a:r>
              <a:rPr lang="en-US" sz="1200" dirty="0" err="1"/>
              <a:t>Otolaryngol</a:t>
            </a:r>
            <a:r>
              <a:rPr lang="en-US" sz="1200" dirty="0"/>
              <a:t> Head Neck Surg. 2013;139(11):1156-1162.</a:t>
            </a:r>
          </a:p>
          <a:p>
            <a:endParaRPr lang="en-US" sz="1200" dirty="0"/>
          </a:p>
          <a:p>
            <a:r>
              <a:rPr lang="en-US" sz="1200" dirty="0"/>
              <a:t>American Head and Neck Society </a:t>
            </a:r>
            <a:r>
              <a:rPr lang="en-US" sz="1200" dirty="0">
                <a:hlinkClick r:id="rId3"/>
              </a:rPr>
              <a:t>www.ahns.info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6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9B9E8-BA68-43EB-A58D-7F8724A5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Neck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D0DF1-3FE1-4F3A-BDBE-AF573C117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38" y="1286415"/>
            <a:ext cx="4553185" cy="461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FD802-AFFE-4632-85A1-39586ECAF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504" y="1317591"/>
            <a:ext cx="4663314" cy="4581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22855-20AF-4183-AFE7-FBFB738D8561}"/>
              </a:ext>
            </a:extLst>
          </p:cNvPr>
          <p:cNvSpPr txBox="1"/>
          <p:nvPr/>
        </p:nvSpPr>
        <p:spPr>
          <a:xfrm>
            <a:off x="9152389" y="6509857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Gray’s Anatomy, 2016</a:t>
            </a:r>
          </a:p>
        </p:txBody>
      </p:sp>
    </p:spTree>
    <p:extLst>
      <p:ext uri="{BB962C8B-B14F-4D97-AF65-F5344CB8AC3E}">
        <p14:creationId xmlns:p14="http://schemas.microsoft.com/office/powerpoint/2010/main" val="393232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8214-4056-4F1D-927D-E431E95B4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43" y="624110"/>
            <a:ext cx="10068513" cy="1280890"/>
          </a:xfrm>
        </p:spPr>
        <p:txBody>
          <a:bodyPr/>
          <a:lstStyle/>
          <a:p>
            <a:r>
              <a:rPr lang="en-US" dirty="0"/>
              <a:t>Divisions of the Upper Aerodigestive Tract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14E90-22A0-4A3F-AEC5-4CBED60C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261" y="1615664"/>
            <a:ext cx="4762500" cy="4210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217697-E186-474D-8638-0C1321AF82C4}"/>
              </a:ext>
            </a:extLst>
          </p:cNvPr>
          <p:cNvSpPr/>
          <p:nvPr/>
        </p:nvSpPr>
        <p:spPr>
          <a:xfrm>
            <a:off x="5360565" y="6448766"/>
            <a:ext cx="7046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https://www.ahns.info/patient-information/understanding-head-neck-cancer/overview/</a:t>
            </a:r>
          </a:p>
        </p:txBody>
      </p:sp>
    </p:spTree>
    <p:extLst>
      <p:ext uri="{BB962C8B-B14F-4D97-AF65-F5344CB8AC3E}">
        <p14:creationId xmlns:p14="http://schemas.microsoft.com/office/powerpoint/2010/main" val="1072904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07C7E-903D-4444-8213-EDBFBC2A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Neck, Oral Cavity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40D0E-299A-484F-98BB-72469ED7B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243" y="1698636"/>
            <a:ext cx="3408414" cy="3761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3FD2A-439D-457A-9ABC-72DBE01FF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19" y="1715084"/>
            <a:ext cx="5011485" cy="3735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22855-20AF-4183-AFE7-FBFB738D8561}"/>
              </a:ext>
            </a:extLst>
          </p:cNvPr>
          <p:cNvSpPr txBox="1"/>
          <p:nvPr/>
        </p:nvSpPr>
        <p:spPr>
          <a:xfrm>
            <a:off x="9152389" y="6509857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Gray’s Anatomy, 2016</a:t>
            </a:r>
          </a:p>
        </p:txBody>
      </p:sp>
    </p:spTree>
    <p:extLst>
      <p:ext uri="{BB962C8B-B14F-4D97-AF65-F5344CB8AC3E}">
        <p14:creationId xmlns:p14="http://schemas.microsoft.com/office/powerpoint/2010/main" val="4006277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F351-66F3-4575-8DEC-4E943E5A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771C0-A021-4993-B3EF-1A42E08D05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607" y="2789493"/>
            <a:ext cx="4287423" cy="3398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55BA07-C4CA-465F-AE9B-BDBAC99044F5}"/>
              </a:ext>
            </a:extLst>
          </p:cNvPr>
          <p:cNvSpPr txBox="1"/>
          <p:nvPr/>
        </p:nvSpPr>
        <p:spPr>
          <a:xfrm>
            <a:off x="1816641" y="1406452"/>
            <a:ext cx="764824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Begins at skull base and ends at the esophagus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Muscles and mucosa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Shaped as an inverted cone, 12-14 cm long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Further divided into nasopharynx, oropharynx and hypopharynx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6F975-FB13-4158-A4CF-E09A7CD494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292" y="2753883"/>
            <a:ext cx="3005181" cy="3322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22855-20AF-4183-AFE7-FBFB738D8561}"/>
              </a:ext>
            </a:extLst>
          </p:cNvPr>
          <p:cNvSpPr txBox="1"/>
          <p:nvPr/>
        </p:nvSpPr>
        <p:spPr>
          <a:xfrm>
            <a:off x="9152389" y="6509857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Gray’s Anatomy, 2016</a:t>
            </a:r>
          </a:p>
        </p:txBody>
      </p:sp>
    </p:spTree>
    <p:extLst>
      <p:ext uri="{BB962C8B-B14F-4D97-AF65-F5344CB8AC3E}">
        <p14:creationId xmlns:p14="http://schemas.microsoft.com/office/powerpoint/2010/main" val="239521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378A-719C-4008-A037-61F320F3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618C1-5AC9-463A-B0C0-F2004AFEA2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555" y="1485283"/>
            <a:ext cx="5168122" cy="45246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93F46A-2B15-464E-A0F8-9D37A401EB8D}"/>
              </a:ext>
            </a:extLst>
          </p:cNvPr>
          <p:cNvSpPr/>
          <p:nvPr/>
        </p:nvSpPr>
        <p:spPr>
          <a:xfrm>
            <a:off x="5698921" y="640167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https://www.ahns.info/patient-information/understanding-pharyngeal-cancer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77741" y="4427579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Larynx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54250" y="4332618"/>
            <a:ext cx="866406" cy="237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32918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12839</TotalTime>
  <Words>2727</Words>
  <Application>Microsoft Office PowerPoint</Application>
  <PresentationFormat>Widescreen</PresentationFormat>
  <Paragraphs>427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Century Gothic</vt:lpstr>
      <vt:lpstr>Wingdings 3</vt:lpstr>
      <vt:lpstr>Wisp</vt:lpstr>
      <vt:lpstr>A Surgeon’s Perspective: Evaluation and Treatment of Laryngeal Cancer</vt:lpstr>
      <vt:lpstr>Nothing to Disclose</vt:lpstr>
      <vt:lpstr>Function of the Larynx</vt:lpstr>
      <vt:lpstr>Anatomy of the Neck</vt:lpstr>
      <vt:lpstr>Anatomy of the Neck</vt:lpstr>
      <vt:lpstr>Divisions of the Upper Aerodigestive Tract </vt:lpstr>
      <vt:lpstr>Anatomy of the Neck, Oral Cavity </vt:lpstr>
      <vt:lpstr>Pharynx</vt:lpstr>
      <vt:lpstr>Pharynx</vt:lpstr>
      <vt:lpstr>Larynx Anatomy </vt:lpstr>
      <vt:lpstr>Larynx Anatomy; Cartilage “Skeleton”</vt:lpstr>
      <vt:lpstr>Larynx Anatomy</vt:lpstr>
      <vt:lpstr>Endoscopic View of Larynx</vt:lpstr>
      <vt:lpstr>Post-laryngectomy Anatomy </vt:lpstr>
      <vt:lpstr>Evaluation of New Patient </vt:lpstr>
      <vt:lpstr>Laryngeal Cancer 2023</vt:lpstr>
      <vt:lpstr>Laryngeal Cancer Staging (TNM)</vt:lpstr>
      <vt:lpstr>Laryngeal Cancer Survival Rates</vt:lpstr>
      <vt:lpstr>History of Laryngeal Cancer Treatment</vt:lpstr>
      <vt:lpstr>Treatment of Laryngeal Cancer</vt:lpstr>
      <vt:lpstr>Side Effects and Complications of Treatment  </vt:lpstr>
      <vt:lpstr>Transoral Surgery </vt:lpstr>
      <vt:lpstr>Open Partial Laryngectomy</vt:lpstr>
      <vt:lpstr>Indications for Total Laryngectomy </vt:lpstr>
      <vt:lpstr>Pre-Operative Planning</vt:lpstr>
      <vt:lpstr>Total Laryngectomy </vt:lpstr>
      <vt:lpstr>Total Laryngectomy </vt:lpstr>
      <vt:lpstr>Total Laryngectomy </vt:lpstr>
      <vt:lpstr>Total Laryngectomy </vt:lpstr>
      <vt:lpstr>Total Laryngectomy </vt:lpstr>
      <vt:lpstr>Resectability of Laryngeal Cancer</vt:lpstr>
      <vt:lpstr>Classification of Defects</vt:lpstr>
      <vt:lpstr>Reconstruction </vt:lpstr>
      <vt:lpstr>Reconstruction</vt:lpstr>
      <vt:lpstr>Cricopharyngeal Myotomy</vt:lpstr>
      <vt:lpstr>Primary TEP Placement</vt:lpstr>
      <vt:lpstr>Post-Laryngectomy Eating</vt:lpstr>
      <vt:lpstr>Pharyngocutaneous Fistulae</vt:lpstr>
      <vt:lpstr>Stricture of Neopharynx</vt:lpstr>
      <vt:lpstr>Summary 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Lenka Stankova</dc:creator>
  <cp:lastModifiedBy>Lenka Stankova</cp:lastModifiedBy>
  <cp:revision>207</cp:revision>
  <dcterms:created xsi:type="dcterms:W3CDTF">2018-01-07T15:56:36Z</dcterms:created>
  <dcterms:modified xsi:type="dcterms:W3CDTF">2023-03-04T20:03:46Z</dcterms:modified>
</cp:coreProperties>
</file>