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19" r:id="rId2"/>
    <p:sldId id="327" r:id="rId3"/>
    <p:sldId id="320" r:id="rId4"/>
    <p:sldId id="259" r:id="rId5"/>
    <p:sldId id="260" r:id="rId6"/>
    <p:sldId id="261" r:id="rId7"/>
    <p:sldId id="262" r:id="rId8"/>
    <p:sldId id="264" r:id="rId9"/>
    <p:sldId id="265" r:id="rId10"/>
    <p:sldId id="270" r:id="rId11"/>
    <p:sldId id="272" r:id="rId12"/>
    <p:sldId id="274" r:id="rId13"/>
    <p:sldId id="276" r:id="rId14"/>
    <p:sldId id="294" r:id="rId15"/>
    <p:sldId id="308" r:id="rId16"/>
    <p:sldId id="324" r:id="rId17"/>
    <p:sldId id="328" r:id="rId18"/>
    <p:sldId id="329" r:id="rId19"/>
    <p:sldId id="332" r:id="rId20"/>
    <p:sldId id="347" r:id="rId21"/>
    <p:sldId id="330" r:id="rId22"/>
    <p:sldId id="331" r:id="rId23"/>
    <p:sldId id="325" r:id="rId24"/>
    <p:sldId id="326" r:id="rId25"/>
    <p:sldId id="333" r:id="rId26"/>
    <p:sldId id="334" r:id="rId27"/>
    <p:sldId id="336" r:id="rId28"/>
    <p:sldId id="335" r:id="rId29"/>
    <p:sldId id="337" r:id="rId30"/>
    <p:sldId id="338" r:id="rId31"/>
    <p:sldId id="339" r:id="rId32"/>
    <p:sldId id="340" r:id="rId33"/>
    <p:sldId id="341" r:id="rId34"/>
    <p:sldId id="342" r:id="rId35"/>
    <p:sldId id="345" r:id="rId36"/>
    <p:sldId id="344" r:id="rId37"/>
    <p:sldId id="346" r:id="rId38"/>
    <p:sldId id="343" r:id="rId39"/>
    <p:sldId id="349" r:id="rId40"/>
    <p:sldId id="348" r:id="rId41"/>
    <p:sldId id="318" r:id="rId4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7" autoAdjust="0"/>
    <p:restoredTop sz="86401" autoAdjust="0"/>
  </p:normalViewPr>
  <p:slideViewPr>
    <p:cSldViewPr snapToGrid="0">
      <p:cViewPr varScale="1">
        <p:scale>
          <a:sx n="98" d="100"/>
          <a:sy n="98" d="100"/>
        </p:scale>
        <p:origin x="189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5648DDDC-7669-4556-980C-CEE149016C22}" type="datetimeFigureOut">
              <a:rPr lang="en-US" smtClean="0"/>
              <a:t>3/2/2023</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9DC89B4-2A01-4DD9-B18F-A88AE703FA22}" type="slidenum">
              <a:rPr lang="en-US" smtClean="0"/>
              <a:t>‹#›</a:t>
            </a:fld>
            <a:endParaRPr lang="en-US"/>
          </a:p>
        </p:txBody>
      </p:sp>
    </p:spTree>
    <p:extLst>
      <p:ext uri="{BB962C8B-B14F-4D97-AF65-F5344CB8AC3E}">
        <p14:creationId xmlns:p14="http://schemas.microsoft.com/office/powerpoint/2010/main" val="211954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C76CB2-483A-4BDA-85B8-D436CF09ABC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76131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1395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1997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919613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96454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9083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02333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patients have almost zero saliva</a:t>
            </a:r>
          </a:p>
          <a:p>
            <a:r>
              <a:rPr lang="en-US" dirty="0"/>
              <a:t>patients can barely detect equivalent of 25 teaspoons of sugar in a cup of tea. Usually transitory with recovery at 120 days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16</a:t>
            </a:fld>
            <a:endParaRPr lang="en-US"/>
          </a:p>
        </p:txBody>
      </p:sp>
    </p:spTree>
    <p:extLst>
      <p:ext uri="{BB962C8B-B14F-4D97-AF65-F5344CB8AC3E}">
        <p14:creationId xmlns:p14="http://schemas.microsoft.com/office/powerpoint/2010/main" val="1094149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17</a:t>
            </a:fld>
            <a:endParaRPr lang="en-US"/>
          </a:p>
        </p:txBody>
      </p:sp>
    </p:spTree>
    <p:extLst>
      <p:ext uri="{BB962C8B-B14F-4D97-AF65-F5344CB8AC3E}">
        <p14:creationId xmlns:p14="http://schemas.microsoft.com/office/powerpoint/2010/main" val="1009226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18</a:t>
            </a:fld>
            <a:endParaRPr lang="en-US"/>
          </a:p>
        </p:txBody>
      </p:sp>
    </p:spTree>
    <p:extLst>
      <p:ext uri="{BB962C8B-B14F-4D97-AF65-F5344CB8AC3E}">
        <p14:creationId xmlns:p14="http://schemas.microsoft.com/office/powerpoint/2010/main" val="3110662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¾ of people over 70 have</a:t>
            </a:r>
            <a:r>
              <a:rPr lang="en-US" baseline="0" dirty="0"/>
              <a:t> hiatal hernia and reflux</a:t>
            </a:r>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19</a:t>
            </a:fld>
            <a:endParaRPr lang="en-US"/>
          </a:p>
        </p:txBody>
      </p:sp>
    </p:spTree>
    <p:extLst>
      <p:ext uri="{BB962C8B-B14F-4D97-AF65-F5344CB8AC3E}">
        <p14:creationId xmlns:p14="http://schemas.microsoft.com/office/powerpoint/2010/main" val="388125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Prevident</a:t>
            </a:r>
            <a:r>
              <a:rPr lang="en-US" dirty="0"/>
              <a:t> Booster Plus with </a:t>
            </a:r>
            <a:r>
              <a:rPr lang="en-US" dirty="0" err="1"/>
              <a:t>tricalcium</a:t>
            </a:r>
            <a:r>
              <a:rPr lang="en-US" dirty="0"/>
              <a:t> phosphate</a:t>
            </a:r>
          </a:p>
        </p:txBody>
      </p:sp>
      <p:sp>
        <p:nvSpPr>
          <p:cNvPr id="4" name="Slide Number Placeholder 3"/>
          <p:cNvSpPr>
            <a:spLocks noGrp="1"/>
          </p:cNvSpPr>
          <p:nvPr>
            <p:ph type="sldNum" sz="quarter" idx="10"/>
          </p:nvPr>
        </p:nvSpPr>
        <p:spPr/>
        <p:txBody>
          <a:bodyPr/>
          <a:lstStyle/>
          <a:p>
            <a:fld id="{F9DC89B4-2A01-4DD9-B18F-A88AE703FA22}" type="slidenum">
              <a:rPr lang="en-US" smtClean="0"/>
              <a:t>2</a:t>
            </a:fld>
            <a:endParaRPr lang="en-US"/>
          </a:p>
        </p:txBody>
      </p:sp>
    </p:spTree>
    <p:extLst>
      <p:ext uri="{BB962C8B-B14F-4D97-AF65-F5344CB8AC3E}">
        <p14:creationId xmlns:p14="http://schemas.microsoft.com/office/powerpoint/2010/main" val="1383862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20</a:t>
            </a:fld>
            <a:endParaRPr lang="en-US"/>
          </a:p>
        </p:txBody>
      </p:sp>
    </p:spTree>
    <p:extLst>
      <p:ext uri="{BB962C8B-B14F-4D97-AF65-F5344CB8AC3E}">
        <p14:creationId xmlns:p14="http://schemas.microsoft.com/office/powerpoint/2010/main" val="3783333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707573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11488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patients have almost </a:t>
            </a:r>
            <a:r>
              <a:rPr lang="en-US"/>
              <a:t>zero saliva</a:t>
            </a:r>
          </a:p>
        </p:txBody>
      </p:sp>
      <p:sp>
        <p:nvSpPr>
          <p:cNvPr id="4" name="Slide Number Placeholder 3"/>
          <p:cNvSpPr>
            <a:spLocks noGrp="1"/>
          </p:cNvSpPr>
          <p:nvPr>
            <p:ph type="sldNum" sz="quarter" idx="10"/>
          </p:nvPr>
        </p:nvSpPr>
        <p:spPr/>
        <p:txBody>
          <a:bodyPr/>
          <a:lstStyle/>
          <a:p>
            <a:fld id="{F9DC89B4-2A01-4DD9-B18F-A88AE703FA22}" type="slidenum">
              <a:rPr lang="en-US" smtClean="0"/>
              <a:t>23</a:t>
            </a:fld>
            <a:endParaRPr lang="en-US"/>
          </a:p>
        </p:txBody>
      </p:sp>
    </p:spTree>
    <p:extLst>
      <p:ext uri="{BB962C8B-B14F-4D97-AF65-F5344CB8AC3E}">
        <p14:creationId xmlns:p14="http://schemas.microsoft.com/office/powerpoint/2010/main" val="4202969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24</a:t>
            </a:fld>
            <a:endParaRPr lang="en-US"/>
          </a:p>
        </p:txBody>
      </p:sp>
    </p:spTree>
    <p:extLst>
      <p:ext uri="{BB962C8B-B14F-4D97-AF65-F5344CB8AC3E}">
        <p14:creationId xmlns:p14="http://schemas.microsoft.com/office/powerpoint/2010/main" val="1397815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Lubricates mucosa, food, eases swallowing, begins breakdown of food. Amylase, protease,</a:t>
            </a:r>
            <a:r>
              <a:rPr lang="en-US" baseline="0" dirty="0"/>
              <a:t> lipase, nuclease. </a:t>
            </a:r>
          </a:p>
          <a:p>
            <a:r>
              <a:rPr lang="en-US" baseline="0" dirty="0"/>
              <a:t>Mechanical, chemical, thermal irritation</a:t>
            </a:r>
          </a:p>
          <a:p>
            <a:r>
              <a:rPr lang="en-US" baseline="0" dirty="0"/>
              <a:t>Calcium and Phosphate remineralization, proteins bind to Ca/</a:t>
            </a:r>
            <a:r>
              <a:rPr lang="en-US" baseline="0" dirty="0" err="1"/>
              <a:t>Phos</a:t>
            </a:r>
            <a:r>
              <a:rPr lang="en-US" baseline="0" dirty="0"/>
              <a:t> and bring to tooth surface to bind</a:t>
            </a:r>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25</a:t>
            </a:fld>
            <a:endParaRPr lang="en-US"/>
          </a:p>
        </p:txBody>
      </p:sp>
    </p:spTree>
    <p:extLst>
      <p:ext uri="{BB962C8B-B14F-4D97-AF65-F5344CB8AC3E}">
        <p14:creationId xmlns:p14="http://schemas.microsoft.com/office/powerpoint/2010/main" val="3871231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24916">
              <a:defRPr/>
            </a:pPr>
            <a:r>
              <a:rPr lang="en-US" dirty="0"/>
              <a:t>Main Cause of Decay-</a:t>
            </a:r>
          </a:p>
          <a:p>
            <a:pPr marL="0" lvl="2" defTabSz="924916">
              <a:defRPr/>
            </a:pPr>
            <a:r>
              <a:rPr lang="en-US" dirty="0"/>
              <a:t>MD Anderson Study- compared fluoride gels, different interventions to a control group of cancer patients prior to treatment- ALL had increases in cariogenic bacteria after XRT. And at the expense of </a:t>
            </a:r>
            <a:r>
              <a:rPr lang="en-US" dirty="0" err="1"/>
              <a:t>noncariogenic</a:t>
            </a:r>
            <a:r>
              <a:rPr lang="en-US" dirty="0"/>
              <a:t> bacteria. </a:t>
            </a:r>
          </a:p>
          <a:p>
            <a:pPr marL="0" lvl="2" defTabSz="924916">
              <a:defRPr/>
            </a:pPr>
            <a:r>
              <a:rPr lang="en-US" dirty="0"/>
              <a:t>Normally when acid solutions contact enamel this is reversed by a continuous bathing of enamel in calcium rich saliva. </a:t>
            </a:r>
          </a:p>
          <a:p>
            <a:pPr marL="0" lvl="2" defTabSz="924916">
              <a:defRPr/>
            </a:pPr>
            <a:r>
              <a:rPr lang="en-US" dirty="0"/>
              <a:t>Less bicarbonate than normal. Decreased buffering capacity by 45%. PRIME REASONE FOR XRT DECAY. Decreased buffering leads to demineralization and lack of ability to repair this.</a:t>
            </a:r>
            <a:r>
              <a:rPr lang="en-US"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26</a:t>
            </a:fld>
            <a:endParaRPr lang="en-US"/>
          </a:p>
        </p:txBody>
      </p:sp>
    </p:spTree>
    <p:extLst>
      <p:ext uri="{BB962C8B-B14F-4D97-AF65-F5344CB8AC3E}">
        <p14:creationId xmlns:p14="http://schemas.microsoft.com/office/powerpoint/2010/main" val="3611303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27</a:t>
            </a:fld>
            <a:endParaRPr lang="en-US"/>
          </a:p>
        </p:txBody>
      </p:sp>
    </p:spTree>
    <p:extLst>
      <p:ext uri="{BB962C8B-B14F-4D97-AF65-F5344CB8AC3E}">
        <p14:creationId xmlns:p14="http://schemas.microsoft.com/office/powerpoint/2010/main" val="3461166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DC89B4-2A01-4DD9-B18F-A88AE703FA22}" type="slidenum">
              <a:rPr lang="en-US" smtClean="0"/>
              <a:t>28</a:t>
            </a:fld>
            <a:endParaRPr lang="en-US"/>
          </a:p>
        </p:txBody>
      </p:sp>
    </p:spTree>
    <p:extLst>
      <p:ext uri="{BB962C8B-B14F-4D97-AF65-F5344CB8AC3E}">
        <p14:creationId xmlns:p14="http://schemas.microsoft.com/office/powerpoint/2010/main" val="380891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DC89B4-2A01-4DD9-B18F-A88AE703FA22}" type="slidenum">
              <a:rPr lang="en-US" smtClean="0"/>
              <a:t>29</a:t>
            </a:fld>
            <a:endParaRPr lang="en-US"/>
          </a:p>
        </p:txBody>
      </p:sp>
    </p:spTree>
    <p:extLst>
      <p:ext uri="{BB962C8B-B14F-4D97-AF65-F5344CB8AC3E}">
        <p14:creationId xmlns:p14="http://schemas.microsoft.com/office/powerpoint/2010/main" val="372103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expensive TP is $35,</a:t>
            </a:r>
            <a:r>
              <a:rPr lang="en-US" baseline="0" dirty="0"/>
              <a:t> lasts 3 months. </a:t>
            </a:r>
          </a:p>
          <a:p>
            <a:r>
              <a:rPr lang="en-US" baseline="0" dirty="0"/>
              <a:t>Fluoride rinses, CHX- total of $50 q3 months. </a:t>
            </a:r>
            <a:endParaRPr lang="en-US" dirty="0"/>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19033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3" defTabSz="924916">
              <a:defRPr/>
            </a:pPr>
            <a:r>
              <a:rPr lang="en-US" dirty="0"/>
              <a:t>Stimulated    saliva    contains    higher    levels    of bicarbonate  buffers  and  is  more  supersaturated  with hydroxyapatite than resting saliva.28Prolonged salivary stimulation  by  use  of  chewing  gum  increases  the bicarbonate levels in saliva, preventing plaque pH from falling,  and  raises  the  potential  for  </a:t>
            </a:r>
            <a:r>
              <a:rPr lang="en-US" dirty="0" err="1"/>
              <a:t>remineralisation</a:t>
            </a:r>
            <a:endParaRPr lang="en-US" dirty="0"/>
          </a:p>
          <a:p>
            <a:r>
              <a:rPr lang="en-US" dirty="0"/>
              <a:t>Chewing  hard  cheese,  which  is  rich  in  nitrogenous substrates, also elicits a rapid rise in plaque pH following a  sucrose  rinse.  It  is  believed  the  proteolysis  of  cheese proteins  such  as  casein  contributes  to  this  pH-elevating effect.  Cheese  chewing  also  raises  plaque  calcium  and phosphate levels and facilitates enamel </a:t>
            </a:r>
            <a:r>
              <a:rPr lang="en-US" dirty="0" err="1"/>
              <a:t>rehardening</a:t>
            </a:r>
            <a:r>
              <a:rPr lang="en-US" dirty="0">
                <a:effectLst/>
              </a:rPr>
              <a:t> </a:t>
            </a:r>
          </a:p>
          <a:p>
            <a:r>
              <a:rPr lang="en-US" dirty="0"/>
              <a:t>Stimulate saliva with sugar free, xylitol drops/candies. Frequent chewing  of  sugarless  gum  over  a  period  of  two  weeks has been shown to increase parotid salivary output and increase  the  pH  and  buffer  capacities  of  parotid  and whole saliva</a:t>
            </a:r>
          </a:p>
          <a:p>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30</a:t>
            </a:fld>
            <a:endParaRPr lang="en-US"/>
          </a:p>
        </p:txBody>
      </p:sp>
    </p:spTree>
    <p:extLst>
      <p:ext uri="{BB962C8B-B14F-4D97-AF65-F5344CB8AC3E}">
        <p14:creationId xmlns:p14="http://schemas.microsoft.com/office/powerpoint/2010/main" val="4022926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Stimulate saliva with sugar free, xylitol drops/candies</a:t>
            </a:r>
          </a:p>
          <a:p>
            <a:r>
              <a:rPr lang="en-US" dirty="0"/>
              <a:t>Frequent chewing  of  sugarless  gum  over  a  period  of  two  weeks has been shown to increase parotid salivary output and increase  the  pH  and  buffer  capacities  of  parotid  and whole saliva</a:t>
            </a:r>
          </a:p>
          <a:p>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31</a:t>
            </a:fld>
            <a:endParaRPr lang="en-US"/>
          </a:p>
        </p:txBody>
      </p:sp>
    </p:spTree>
    <p:extLst>
      <p:ext uri="{BB962C8B-B14F-4D97-AF65-F5344CB8AC3E}">
        <p14:creationId xmlns:p14="http://schemas.microsoft.com/office/powerpoint/2010/main" val="1739086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32</a:t>
            </a:fld>
            <a:endParaRPr lang="en-US"/>
          </a:p>
        </p:txBody>
      </p:sp>
    </p:spTree>
    <p:extLst>
      <p:ext uri="{BB962C8B-B14F-4D97-AF65-F5344CB8AC3E}">
        <p14:creationId xmlns:p14="http://schemas.microsoft.com/office/powerpoint/2010/main" val="1739086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sodium lauryl sulfate</a:t>
            </a:r>
            <a:r>
              <a:rPr lang="en-US" dirty="0">
                <a:effectLst/>
              </a:rPr>
              <a:t> can be irritating in xerostomia</a:t>
            </a:r>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33</a:t>
            </a:fld>
            <a:endParaRPr lang="en-US"/>
          </a:p>
        </p:txBody>
      </p:sp>
    </p:spTree>
    <p:extLst>
      <p:ext uri="{BB962C8B-B14F-4D97-AF65-F5344CB8AC3E}">
        <p14:creationId xmlns:p14="http://schemas.microsoft.com/office/powerpoint/2010/main" val="1776736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DC89B4-2A01-4DD9-B18F-A88AE703FA22}" type="slidenum">
              <a:rPr lang="en-US" smtClean="0"/>
              <a:t>34</a:t>
            </a:fld>
            <a:endParaRPr lang="en-US"/>
          </a:p>
        </p:txBody>
      </p:sp>
    </p:spTree>
    <p:extLst>
      <p:ext uri="{BB962C8B-B14F-4D97-AF65-F5344CB8AC3E}">
        <p14:creationId xmlns:p14="http://schemas.microsoft.com/office/powerpoint/2010/main" val="4158168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DC89B4-2A01-4DD9-B18F-A88AE703FA22}" type="slidenum">
              <a:rPr lang="en-US" smtClean="0"/>
              <a:t>35</a:t>
            </a:fld>
            <a:endParaRPr lang="en-US"/>
          </a:p>
        </p:txBody>
      </p:sp>
    </p:spTree>
    <p:extLst>
      <p:ext uri="{BB962C8B-B14F-4D97-AF65-F5344CB8AC3E}">
        <p14:creationId xmlns:p14="http://schemas.microsoft.com/office/powerpoint/2010/main" val="2098238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Pilocarpine (</a:t>
            </a:r>
            <a:r>
              <a:rPr lang="en-US" dirty="0" err="1"/>
              <a:t>Salagen</a:t>
            </a:r>
            <a:r>
              <a:rPr lang="en-US" dirty="0"/>
              <a:t>)</a:t>
            </a:r>
          </a:p>
          <a:p>
            <a:r>
              <a:rPr lang="en-US" dirty="0" err="1"/>
              <a:t>Cevimeline</a:t>
            </a:r>
            <a:r>
              <a:rPr lang="en-US" dirty="0"/>
              <a:t> (</a:t>
            </a:r>
            <a:r>
              <a:rPr lang="en-US" dirty="0" err="1"/>
              <a:t>Evoxac</a:t>
            </a:r>
            <a:r>
              <a:rPr lang="en-US" dirty="0"/>
              <a:t>) newer</a:t>
            </a:r>
          </a:p>
        </p:txBody>
      </p:sp>
      <p:sp>
        <p:nvSpPr>
          <p:cNvPr id="4" name="Slide Number Placeholder 3"/>
          <p:cNvSpPr>
            <a:spLocks noGrp="1"/>
          </p:cNvSpPr>
          <p:nvPr>
            <p:ph type="sldNum" sz="quarter" idx="10"/>
          </p:nvPr>
        </p:nvSpPr>
        <p:spPr/>
        <p:txBody>
          <a:bodyPr/>
          <a:lstStyle/>
          <a:p>
            <a:fld id="{F9DC89B4-2A01-4DD9-B18F-A88AE703FA22}" type="slidenum">
              <a:rPr lang="en-US" smtClean="0"/>
              <a:t>36</a:t>
            </a:fld>
            <a:endParaRPr lang="en-US"/>
          </a:p>
        </p:txBody>
      </p:sp>
    </p:spTree>
    <p:extLst>
      <p:ext uri="{BB962C8B-B14F-4D97-AF65-F5344CB8AC3E}">
        <p14:creationId xmlns:p14="http://schemas.microsoft.com/office/powerpoint/2010/main" val="2208971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DC89B4-2A01-4DD9-B18F-A88AE703FA22}" type="slidenum">
              <a:rPr lang="en-US" smtClean="0"/>
              <a:t>37</a:t>
            </a:fld>
            <a:endParaRPr lang="en-US"/>
          </a:p>
        </p:txBody>
      </p:sp>
    </p:spTree>
    <p:extLst>
      <p:ext uri="{BB962C8B-B14F-4D97-AF65-F5344CB8AC3E}">
        <p14:creationId xmlns:p14="http://schemas.microsoft.com/office/powerpoint/2010/main" val="2693478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DC89B4-2A01-4DD9-B18F-A88AE703FA22}" type="slidenum">
              <a:rPr lang="en-US" smtClean="0"/>
              <a:t>38</a:t>
            </a:fld>
            <a:endParaRPr lang="en-US"/>
          </a:p>
        </p:txBody>
      </p:sp>
    </p:spTree>
    <p:extLst>
      <p:ext uri="{BB962C8B-B14F-4D97-AF65-F5344CB8AC3E}">
        <p14:creationId xmlns:p14="http://schemas.microsoft.com/office/powerpoint/2010/main" val="422311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DC89B4-2A01-4DD9-B18F-A88AE703FA22}" type="slidenum">
              <a:rPr lang="en-US" smtClean="0"/>
              <a:t>39</a:t>
            </a:fld>
            <a:endParaRPr lang="en-US"/>
          </a:p>
        </p:txBody>
      </p:sp>
    </p:spTree>
    <p:extLst>
      <p:ext uri="{BB962C8B-B14F-4D97-AF65-F5344CB8AC3E}">
        <p14:creationId xmlns:p14="http://schemas.microsoft.com/office/powerpoint/2010/main" val="4194770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 for these difficult cases</a:t>
            </a:r>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65033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C76CB2-483A-4BDA-85B8-D436CF09ABC3}" type="slidenum">
              <a:rPr lang="en-US">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269563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15138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3613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71655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533817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7F44A-8962-46FD-BDBB-B7F9340D9C2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6465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pPr/>
              <a:t>Thursday, March 2,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922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pPr/>
              <a:t>Thursday, March 2,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91989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pPr/>
              <a:t>Thursday, March 2,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161837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rtlCol="0">
            <a:normAutofit/>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p:cNvSpPr>
            <a:spLocks noGrp="1"/>
          </p:cNvSpPr>
          <p:nvPr>
            <p:ph type="sldNum" sz="quarter" idx="12"/>
          </p:nvPr>
        </p:nvSpPr>
        <p:spPr/>
        <p:txBody>
          <a:bodyPr/>
          <a:lstStyle>
            <a:lvl1pPr>
              <a:defRPr/>
            </a:lvl1pPr>
          </a:lstStyle>
          <a:p>
            <a:pPr>
              <a:defRPr/>
            </a:pPr>
            <a:fld id="{EDEF8868-6090-41A6-84F6-3D332780E781}" type="slidenum">
              <a:rPr lang="en-US" altLang="en-US"/>
              <a:pPr>
                <a:defRPr/>
              </a:pPr>
              <a:t>‹#›</a:t>
            </a:fld>
            <a:endParaRPr lang="en-US" altLang="en-US" dirty="0"/>
          </a:p>
        </p:txBody>
      </p:sp>
    </p:spTree>
    <p:extLst>
      <p:ext uri="{BB962C8B-B14F-4D97-AF65-F5344CB8AC3E}">
        <p14:creationId xmlns:p14="http://schemas.microsoft.com/office/powerpoint/2010/main" val="2513623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p:cNvSpPr>
            <a:spLocks noGrp="1"/>
          </p:cNvSpPr>
          <p:nvPr>
            <p:ph type="sldNum" sz="quarter" idx="12"/>
          </p:nvPr>
        </p:nvSpPr>
        <p:spPr/>
        <p:txBody>
          <a:bodyPr/>
          <a:lstStyle>
            <a:lvl1pPr>
              <a:defRPr/>
            </a:lvl1pPr>
          </a:lstStyle>
          <a:p>
            <a:pPr>
              <a:defRPr/>
            </a:pPr>
            <a:fld id="{C2F42082-6EC7-46D4-B0C4-7F3DC7BF65E4}" type="slidenum">
              <a:rPr lang="en-US" altLang="en-US"/>
              <a:pPr>
                <a:defRPr/>
              </a:pPr>
              <a:t>‹#›</a:t>
            </a:fld>
            <a:endParaRPr lang="en-US" altLang="en-US" dirty="0"/>
          </a:p>
        </p:txBody>
      </p:sp>
    </p:spTree>
    <p:extLst>
      <p:ext uri="{BB962C8B-B14F-4D97-AF65-F5344CB8AC3E}">
        <p14:creationId xmlns:p14="http://schemas.microsoft.com/office/powerpoint/2010/main" val="2366421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pPr/>
              <a:t>Thursday, March 2,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29368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pPr/>
              <a:t>Thursday, March 2,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69849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pPr/>
              <a:t>Thursday, March 2, 2023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233590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pPr/>
              <a:t>Thursday, March 2, 2023</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06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pPr/>
              <a:t>Thursday, March 2, 2023</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731526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pPr/>
              <a:t>Thursday, March 2, 2023</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48430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pPr/>
              <a:t>Thursday, March 2, 2023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713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pPr/>
              <a:t>Thursday, March 2, 2023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42883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pPr/>
              <a:t>Thursday, March 2, 2023</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3605147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JPG"/><Relationship Id="rId3"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JPG"/><Relationship Id="rId11" Type="http://schemas.openxmlformats.org/officeDocument/2006/relationships/image" Target="../media/image12.png"/><Relationship Id="rId5" Type="http://schemas.openxmlformats.org/officeDocument/2006/relationships/image" Target="../media/image18.png"/><Relationship Id="rId15" Type="http://schemas.openxmlformats.org/officeDocument/2006/relationships/image" Target="../media/image95.png"/><Relationship Id="rId10" Type="http://schemas.openxmlformats.org/officeDocument/2006/relationships/image" Target="../media/image11.png"/><Relationship Id="rId4" Type="http://schemas.openxmlformats.org/officeDocument/2006/relationships/image" Target="../media/image9.JPG"/><Relationship Id="rId9" Type="http://schemas.openxmlformats.org/officeDocument/2006/relationships/image" Target="../media/image14.png"/><Relationship Id="rId1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7315" y="967731"/>
            <a:ext cx="5768887" cy="1991524"/>
          </a:xfrm>
        </p:spPr>
        <p:txBody>
          <a:bodyPr>
            <a:noAutofit/>
          </a:bodyPr>
          <a:lstStyle/>
          <a:p>
            <a:pPr algn="ctr"/>
            <a:r>
              <a:rPr lang="en-US" sz="3200" b="1" dirty="0"/>
              <a:t>Oral Hygiene and Dental Care for the </a:t>
            </a:r>
            <a:r>
              <a:rPr lang="en-US" sz="3200" b="1" dirty="0" err="1"/>
              <a:t>Laryngectomee</a:t>
            </a:r>
            <a:br>
              <a:rPr lang="en-US" sz="3200" b="1" dirty="0"/>
            </a:br>
            <a:br>
              <a:rPr lang="en-US" b="1" dirty="0"/>
            </a:br>
            <a:r>
              <a:rPr lang="en-US" sz="1800" dirty="0"/>
              <a:t>Thomas Schlieve DDS, MD, FACS</a:t>
            </a:r>
            <a:br>
              <a:rPr lang="en-US" dirty="0"/>
            </a:br>
            <a:endParaRPr lang="en-US" dirty="0"/>
          </a:p>
        </p:txBody>
      </p:sp>
      <p:pic>
        <p:nvPicPr>
          <p:cNvPr id="3" name="Picture 2"/>
          <p:cNvPicPr>
            <a:picLocks noChangeAspect="1"/>
          </p:cNvPicPr>
          <p:nvPr/>
        </p:nvPicPr>
        <p:blipFill>
          <a:blip r:embed="rId3"/>
          <a:stretch>
            <a:fillRect/>
          </a:stretch>
        </p:blipFill>
        <p:spPr>
          <a:xfrm>
            <a:off x="1363863" y="3316117"/>
            <a:ext cx="3374970" cy="1666034"/>
          </a:xfrm>
          <a:prstGeom prst="rect">
            <a:avLst/>
          </a:prstGeom>
        </p:spPr>
      </p:pic>
      <p:pic>
        <p:nvPicPr>
          <p:cNvPr id="5" name="Picture 4"/>
          <p:cNvPicPr>
            <a:picLocks noChangeAspect="1"/>
          </p:cNvPicPr>
          <p:nvPr/>
        </p:nvPicPr>
        <p:blipFill>
          <a:blip r:embed="rId4"/>
          <a:stretch>
            <a:fillRect/>
          </a:stretch>
        </p:blipFill>
        <p:spPr>
          <a:xfrm>
            <a:off x="6599377" y="5522072"/>
            <a:ext cx="2544622" cy="1335927"/>
          </a:xfrm>
          <a:prstGeom prst="rect">
            <a:avLst/>
          </a:prstGeom>
        </p:spPr>
      </p:pic>
      <p:pic>
        <p:nvPicPr>
          <p:cNvPr id="6" name="Picture 5"/>
          <p:cNvPicPr>
            <a:picLocks noChangeAspect="1"/>
          </p:cNvPicPr>
          <p:nvPr/>
        </p:nvPicPr>
        <p:blipFill>
          <a:blip r:embed="rId5"/>
          <a:stretch>
            <a:fillRect/>
          </a:stretch>
        </p:blipFill>
        <p:spPr>
          <a:xfrm>
            <a:off x="0" y="5600284"/>
            <a:ext cx="2270876" cy="1257716"/>
          </a:xfrm>
          <a:prstGeom prst="rect">
            <a:avLst/>
          </a:prstGeom>
        </p:spPr>
      </p:pic>
      <p:pic>
        <p:nvPicPr>
          <p:cNvPr id="4" name="Picture 3"/>
          <p:cNvPicPr>
            <a:picLocks noChangeAspect="1"/>
          </p:cNvPicPr>
          <p:nvPr/>
        </p:nvPicPr>
        <p:blipFill>
          <a:blip r:embed="rId6"/>
          <a:stretch>
            <a:fillRect/>
          </a:stretch>
        </p:blipFill>
        <p:spPr>
          <a:xfrm>
            <a:off x="2094201" y="5607686"/>
            <a:ext cx="1250314" cy="1250314"/>
          </a:xfrm>
          <a:prstGeom prst="rect">
            <a:avLst/>
          </a:prstGeom>
        </p:spPr>
      </p:pic>
      <p:pic>
        <p:nvPicPr>
          <p:cNvPr id="7" name="Picture 6"/>
          <p:cNvPicPr>
            <a:picLocks noChangeAspect="1"/>
          </p:cNvPicPr>
          <p:nvPr/>
        </p:nvPicPr>
        <p:blipFill rotWithShape="1">
          <a:blip r:embed="rId7"/>
          <a:srcRect l="792" t="23421" r="2946" b="31638"/>
          <a:stretch/>
        </p:blipFill>
        <p:spPr>
          <a:xfrm>
            <a:off x="3510612" y="5778913"/>
            <a:ext cx="3117451" cy="970286"/>
          </a:xfrm>
          <a:prstGeom prst="rect">
            <a:avLst/>
          </a:prstGeom>
        </p:spPr>
      </p:pic>
      <p:pic>
        <p:nvPicPr>
          <p:cNvPr id="9" name="Picture 8"/>
          <p:cNvPicPr>
            <a:picLocks noChangeAspect="1"/>
          </p:cNvPicPr>
          <p:nvPr/>
        </p:nvPicPr>
        <p:blipFill>
          <a:blip r:embed="rId8"/>
          <a:stretch>
            <a:fillRect/>
          </a:stretch>
        </p:blipFill>
        <p:spPr>
          <a:xfrm>
            <a:off x="5807649" y="3320515"/>
            <a:ext cx="1583456" cy="1583456"/>
          </a:xfrm>
          <a:prstGeom prst="rect">
            <a:avLst/>
          </a:prstGeom>
        </p:spPr>
      </p:pic>
    </p:spTree>
    <p:extLst>
      <p:ext uri="{BB962C8B-B14F-4D97-AF65-F5344CB8AC3E}">
        <p14:creationId xmlns:p14="http://schemas.microsoft.com/office/powerpoint/2010/main" val="3656934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Osteoradionecrosis</a:t>
            </a:r>
          </a:p>
        </p:txBody>
      </p:sp>
      <p:sp>
        <p:nvSpPr>
          <p:cNvPr id="3" name="Content Placeholder 2"/>
          <p:cNvSpPr>
            <a:spLocks noGrp="1"/>
          </p:cNvSpPr>
          <p:nvPr>
            <p:ph sz="half" idx="1"/>
          </p:nvPr>
        </p:nvSpPr>
        <p:spPr>
          <a:xfrm>
            <a:off x="457200" y="1673352"/>
            <a:ext cx="4332914" cy="4718304"/>
          </a:xfrm>
        </p:spPr>
        <p:txBody>
          <a:bodyPr>
            <a:normAutofit/>
          </a:bodyPr>
          <a:lstStyle/>
          <a:p>
            <a:pPr lvl="1"/>
            <a:r>
              <a:rPr lang="en-US" dirty="0"/>
              <a:t>Epidemiology</a:t>
            </a:r>
          </a:p>
          <a:p>
            <a:pPr lvl="2"/>
            <a:r>
              <a:rPr lang="en-US" dirty="0"/>
              <a:t>Incidence varies</a:t>
            </a:r>
          </a:p>
          <a:p>
            <a:pPr lvl="3"/>
            <a:r>
              <a:rPr lang="en-US" dirty="0"/>
              <a:t>Depends on definition</a:t>
            </a:r>
          </a:p>
          <a:p>
            <a:pPr lvl="3"/>
            <a:r>
              <a:rPr lang="en-US" dirty="0"/>
              <a:t>2-15%</a:t>
            </a:r>
          </a:p>
          <a:p>
            <a:pPr lvl="4"/>
            <a:r>
              <a:rPr lang="en-US" dirty="0"/>
              <a:t>Pre 1960 17-37%</a:t>
            </a:r>
          </a:p>
          <a:p>
            <a:pPr lvl="5"/>
            <a:r>
              <a:rPr lang="en-US" dirty="0" err="1"/>
              <a:t>Orthovoltage</a:t>
            </a:r>
            <a:r>
              <a:rPr lang="en-US" dirty="0"/>
              <a:t>-Megavoltage</a:t>
            </a:r>
          </a:p>
          <a:p>
            <a:pPr lvl="3"/>
            <a:r>
              <a:rPr lang="en-US" dirty="0"/>
              <a:t>Mandible to maxilla 24:1</a:t>
            </a:r>
          </a:p>
          <a:p>
            <a:pPr lvl="3"/>
            <a:endParaRPr lang="en-US" dirty="0"/>
          </a:p>
          <a:p>
            <a:pPr lvl="2"/>
            <a:r>
              <a:rPr lang="en-US" dirty="0"/>
              <a:t>Total radiation dose</a:t>
            </a:r>
          </a:p>
          <a:p>
            <a:pPr lvl="3"/>
            <a:r>
              <a:rPr lang="en-US" dirty="0"/>
              <a:t>&gt;50Gy, </a:t>
            </a:r>
            <a:r>
              <a:rPr lang="en-US" u="sng" dirty="0"/>
              <a:t>&gt;60Gy</a:t>
            </a:r>
            <a:r>
              <a:rPr lang="en-US" dirty="0"/>
              <a:t>, &gt;70Gy</a:t>
            </a:r>
          </a:p>
          <a:p>
            <a:pPr lvl="3"/>
            <a:r>
              <a:rPr lang="en-US" dirty="0"/>
              <a:t>Increases with Chemo/XRT</a:t>
            </a:r>
          </a:p>
          <a:p>
            <a:pPr lvl="3"/>
            <a:r>
              <a:rPr lang="en-US" dirty="0"/>
              <a:t>Decreases with IMRT</a:t>
            </a:r>
          </a:p>
          <a:p>
            <a:pPr lvl="1"/>
            <a:endParaRPr lang="en-US" dirty="0"/>
          </a:p>
          <a:p>
            <a:pPr marL="274320" lvl="1" indent="0">
              <a:buNone/>
            </a:pPr>
            <a:endParaRPr lang="en-US" dirty="0"/>
          </a:p>
          <a:p>
            <a:pPr lvl="2"/>
            <a:endParaRPr lang="en-US" dirty="0"/>
          </a:p>
          <a:p>
            <a:pPr lvl="1"/>
            <a:endParaRPr lang="en-US" dirty="0"/>
          </a:p>
        </p:txBody>
      </p:sp>
      <p:sp>
        <p:nvSpPr>
          <p:cNvPr id="4" name="Content Placeholder 3"/>
          <p:cNvSpPr>
            <a:spLocks noGrp="1"/>
          </p:cNvSpPr>
          <p:nvPr>
            <p:ph sz="half" idx="2"/>
          </p:nvPr>
        </p:nvSpPr>
        <p:spPr>
          <a:xfrm>
            <a:off x="4989483" y="1677295"/>
            <a:ext cx="4038600" cy="4718304"/>
          </a:xfrm>
        </p:spPr>
        <p:txBody>
          <a:bodyPr/>
          <a:lstStyle/>
          <a:p>
            <a:r>
              <a:rPr lang="en-US" dirty="0"/>
              <a:t>Other sites</a:t>
            </a:r>
          </a:p>
          <a:p>
            <a:pPr lvl="1"/>
            <a:r>
              <a:rPr lang="en-US" dirty="0"/>
              <a:t>Skull</a:t>
            </a:r>
          </a:p>
          <a:p>
            <a:pPr lvl="1"/>
            <a:r>
              <a:rPr lang="en-US" dirty="0"/>
              <a:t>Chest wall</a:t>
            </a:r>
          </a:p>
          <a:p>
            <a:pPr lvl="2"/>
            <a:r>
              <a:rPr lang="en-US" dirty="0"/>
              <a:t>Breast Ca</a:t>
            </a:r>
          </a:p>
          <a:p>
            <a:pPr lvl="2"/>
            <a:r>
              <a:rPr lang="en-US" dirty="0"/>
              <a:t>Rib, sternum</a:t>
            </a:r>
          </a:p>
          <a:p>
            <a:pPr lvl="1"/>
            <a:r>
              <a:rPr lang="en-US" dirty="0"/>
              <a:t>Pelvis</a:t>
            </a:r>
          </a:p>
          <a:p>
            <a:pPr lvl="1"/>
            <a:r>
              <a:rPr lang="en-US" dirty="0"/>
              <a:t>Vertebra</a:t>
            </a:r>
          </a:p>
        </p:txBody>
      </p:sp>
      <p:pic>
        <p:nvPicPr>
          <p:cNvPr id="5" name="Picture 4"/>
          <p:cNvPicPr>
            <a:picLocks noChangeAspect="1"/>
          </p:cNvPicPr>
          <p:nvPr/>
        </p:nvPicPr>
        <p:blipFill>
          <a:blip r:embed="rId3"/>
          <a:stretch>
            <a:fillRect/>
          </a:stretch>
        </p:blipFill>
        <p:spPr>
          <a:xfrm>
            <a:off x="5505450" y="5017008"/>
            <a:ext cx="3333750" cy="1524000"/>
          </a:xfrm>
          <a:prstGeom prst="rect">
            <a:avLst/>
          </a:prstGeom>
        </p:spPr>
      </p:pic>
      <p:pic>
        <p:nvPicPr>
          <p:cNvPr id="6" name="Picture 5"/>
          <p:cNvPicPr>
            <a:picLocks noChangeAspect="1"/>
          </p:cNvPicPr>
          <p:nvPr/>
        </p:nvPicPr>
        <p:blipFill>
          <a:blip r:embed="rId4"/>
          <a:stretch>
            <a:fillRect/>
          </a:stretch>
        </p:blipFill>
        <p:spPr>
          <a:xfrm>
            <a:off x="257831" y="6166897"/>
            <a:ext cx="3961744" cy="449517"/>
          </a:xfrm>
          <a:prstGeom prst="rect">
            <a:avLst/>
          </a:prstGeom>
        </p:spPr>
      </p:pic>
    </p:spTree>
    <p:extLst>
      <p:ext uri="{BB962C8B-B14F-4D97-AF65-F5344CB8AC3E}">
        <p14:creationId xmlns:p14="http://schemas.microsoft.com/office/powerpoint/2010/main" val="207533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Osteoradionecrosis</a:t>
            </a:r>
          </a:p>
        </p:txBody>
      </p:sp>
      <p:sp>
        <p:nvSpPr>
          <p:cNvPr id="3" name="Content Placeholder 2"/>
          <p:cNvSpPr>
            <a:spLocks noGrp="1"/>
          </p:cNvSpPr>
          <p:nvPr>
            <p:ph sz="half" idx="1"/>
          </p:nvPr>
        </p:nvSpPr>
        <p:spPr/>
        <p:txBody>
          <a:bodyPr>
            <a:normAutofit fontScale="92500"/>
          </a:bodyPr>
          <a:lstStyle/>
          <a:p>
            <a:r>
              <a:rPr lang="en-US" dirty="0"/>
              <a:t>Mandible</a:t>
            </a:r>
          </a:p>
          <a:p>
            <a:pPr lvl="1"/>
            <a:r>
              <a:rPr lang="en-US" dirty="0"/>
              <a:t>Poorly vascularized</a:t>
            </a:r>
          </a:p>
          <a:p>
            <a:pPr lvl="2"/>
            <a:r>
              <a:rPr lang="en-US" dirty="0"/>
              <a:t>Inferior alveolar- teeth</a:t>
            </a:r>
          </a:p>
          <a:p>
            <a:pPr lvl="2"/>
            <a:r>
              <a:rPr lang="en-US" dirty="0" err="1"/>
              <a:t>Endosteal</a:t>
            </a:r>
            <a:r>
              <a:rPr lang="en-US" dirty="0"/>
              <a:t> to </a:t>
            </a:r>
            <a:r>
              <a:rPr lang="en-US" dirty="0" err="1"/>
              <a:t>Subperiosteal</a:t>
            </a:r>
            <a:r>
              <a:rPr lang="en-US" dirty="0"/>
              <a:t> plexus of vessels</a:t>
            </a:r>
          </a:p>
          <a:p>
            <a:pPr lvl="2"/>
            <a:endParaRPr lang="en-US" dirty="0"/>
          </a:p>
          <a:p>
            <a:pPr lvl="1"/>
            <a:r>
              <a:rPr lang="en-US" dirty="0"/>
              <a:t>High Density</a:t>
            </a:r>
          </a:p>
          <a:p>
            <a:pPr lvl="2"/>
            <a:r>
              <a:rPr lang="en-US" dirty="0"/>
              <a:t>More dense structures absorb higher dose XRT</a:t>
            </a:r>
          </a:p>
          <a:p>
            <a:pPr lvl="2"/>
            <a:endParaRPr lang="en-US" dirty="0"/>
          </a:p>
          <a:p>
            <a:pPr lvl="1"/>
            <a:r>
              <a:rPr lang="en-US" dirty="0"/>
              <a:t>Most tumors are </a:t>
            </a:r>
            <a:r>
              <a:rPr lang="en-US" dirty="0" err="1"/>
              <a:t>peri</a:t>
            </a:r>
            <a:r>
              <a:rPr lang="en-US" dirty="0"/>
              <a:t>-mandibular</a:t>
            </a:r>
          </a:p>
          <a:p>
            <a:pPr lvl="2"/>
            <a:r>
              <a:rPr lang="en-US" dirty="0"/>
              <a:t>Tongue, FOM, Tonsil, Larynx</a:t>
            </a:r>
          </a:p>
        </p:txBody>
      </p:sp>
      <p:pic>
        <p:nvPicPr>
          <p:cNvPr id="6" name="Content Placeholder 5"/>
          <p:cNvPicPr>
            <a:picLocks noGrp="1" noChangeAspect="1"/>
          </p:cNvPicPr>
          <p:nvPr>
            <p:ph sz="half" idx="2"/>
          </p:nvPr>
        </p:nvPicPr>
        <p:blipFill>
          <a:blip r:embed="rId3"/>
          <a:stretch>
            <a:fillRect/>
          </a:stretch>
        </p:blipFill>
        <p:spPr>
          <a:xfrm>
            <a:off x="5592049" y="4636694"/>
            <a:ext cx="2419350" cy="1962150"/>
          </a:xfrm>
          <a:prstGeom prst="rect">
            <a:avLst/>
          </a:prstGeom>
        </p:spPr>
      </p:pic>
      <p:pic>
        <p:nvPicPr>
          <p:cNvPr id="5" name="Picture 4"/>
          <p:cNvPicPr>
            <a:picLocks noChangeAspect="1"/>
          </p:cNvPicPr>
          <p:nvPr/>
        </p:nvPicPr>
        <p:blipFill>
          <a:blip r:embed="rId4"/>
          <a:stretch>
            <a:fillRect/>
          </a:stretch>
        </p:blipFill>
        <p:spPr>
          <a:xfrm>
            <a:off x="5592049" y="1288977"/>
            <a:ext cx="2200275" cy="3038475"/>
          </a:xfrm>
          <a:prstGeom prst="rect">
            <a:avLst/>
          </a:prstGeom>
        </p:spPr>
      </p:pic>
    </p:spTree>
    <p:extLst>
      <p:ext uri="{BB962C8B-B14F-4D97-AF65-F5344CB8AC3E}">
        <p14:creationId xmlns:p14="http://schemas.microsoft.com/office/powerpoint/2010/main" val="3399818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Osteoradionecrosis</a:t>
            </a:r>
          </a:p>
        </p:txBody>
      </p:sp>
      <p:sp>
        <p:nvSpPr>
          <p:cNvPr id="3" name="Content Placeholder 2"/>
          <p:cNvSpPr>
            <a:spLocks noGrp="1"/>
          </p:cNvSpPr>
          <p:nvPr>
            <p:ph sz="half" idx="1"/>
          </p:nvPr>
        </p:nvSpPr>
        <p:spPr>
          <a:xfrm>
            <a:off x="457200" y="1673352"/>
            <a:ext cx="3686131" cy="4718304"/>
          </a:xfrm>
        </p:spPr>
        <p:txBody>
          <a:bodyPr/>
          <a:lstStyle/>
          <a:p>
            <a:r>
              <a:rPr lang="en-US" dirty="0"/>
              <a:t>Radiation</a:t>
            </a:r>
          </a:p>
          <a:p>
            <a:pPr lvl="1"/>
            <a:r>
              <a:rPr lang="en-US" dirty="0"/>
              <a:t>Higher total dose increases risk</a:t>
            </a:r>
          </a:p>
          <a:p>
            <a:pPr lvl="2"/>
            <a:r>
              <a:rPr lang="en-US" dirty="0"/>
              <a:t>&gt;60Gy</a:t>
            </a:r>
          </a:p>
          <a:p>
            <a:pPr lvl="2"/>
            <a:r>
              <a:rPr lang="en-US" dirty="0"/>
              <a:t>Tumor close to bone</a:t>
            </a:r>
          </a:p>
          <a:p>
            <a:pPr lvl="2"/>
            <a:r>
              <a:rPr lang="en-US" dirty="0"/>
              <a:t>Brachytherapy</a:t>
            </a:r>
          </a:p>
          <a:p>
            <a:pPr lvl="1"/>
            <a:r>
              <a:rPr lang="en-US" dirty="0"/>
              <a:t>IMRT decreases risk</a:t>
            </a:r>
          </a:p>
          <a:p>
            <a:pPr lvl="2"/>
            <a:r>
              <a:rPr lang="en-US" dirty="0"/>
              <a:t>Reduced total volume to bone</a:t>
            </a:r>
          </a:p>
          <a:p>
            <a:pPr lvl="2"/>
            <a:r>
              <a:rPr lang="en-US" dirty="0"/>
              <a:t>60Gy- permanent hair loss</a:t>
            </a:r>
          </a:p>
          <a:p>
            <a:pPr lvl="1"/>
            <a:endParaRPr lang="en-US" dirty="0"/>
          </a:p>
        </p:txBody>
      </p:sp>
      <p:pic>
        <p:nvPicPr>
          <p:cNvPr id="7" name="Picture 6"/>
          <p:cNvPicPr>
            <a:picLocks noChangeAspect="1"/>
          </p:cNvPicPr>
          <p:nvPr/>
        </p:nvPicPr>
        <p:blipFill>
          <a:blip r:embed="rId3"/>
          <a:stretch>
            <a:fillRect/>
          </a:stretch>
        </p:blipFill>
        <p:spPr>
          <a:xfrm>
            <a:off x="4251557" y="1446849"/>
            <a:ext cx="4867275" cy="2524125"/>
          </a:xfrm>
          <a:prstGeom prst="rect">
            <a:avLst/>
          </a:prstGeom>
        </p:spPr>
      </p:pic>
      <p:pic>
        <p:nvPicPr>
          <p:cNvPr id="9" name="Picture 8"/>
          <p:cNvPicPr>
            <a:picLocks noChangeAspect="1"/>
          </p:cNvPicPr>
          <p:nvPr/>
        </p:nvPicPr>
        <p:blipFill>
          <a:blip r:embed="rId4"/>
          <a:stretch>
            <a:fillRect/>
          </a:stretch>
        </p:blipFill>
        <p:spPr>
          <a:xfrm>
            <a:off x="4739778" y="4181429"/>
            <a:ext cx="3716325" cy="2299749"/>
          </a:xfrm>
          <a:prstGeom prst="rect">
            <a:avLst/>
          </a:prstGeom>
        </p:spPr>
      </p:pic>
    </p:spTree>
    <p:extLst>
      <p:ext uri="{BB962C8B-B14F-4D97-AF65-F5344CB8AC3E}">
        <p14:creationId xmlns:p14="http://schemas.microsoft.com/office/powerpoint/2010/main" val="55725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Osteoradionecrosis</a:t>
            </a:r>
          </a:p>
        </p:txBody>
      </p:sp>
      <p:sp>
        <p:nvSpPr>
          <p:cNvPr id="3" name="Content Placeholder 2"/>
          <p:cNvSpPr>
            <a:spLocks noGrp="1"/>
          </p:cNvSpPr>
          <p:nvPr>
            <p:ph sz="half" idx="1"/>
          </p:nvPr>
        </p:nvSpPr>
        <p:spPr/>
        <p:txBody>
          <a:bodyPr>
            <a:normAutofit/>
          </a:bodyPr>
          <a:lstStyle/>
          <a:p>
            <a:pPr lvl="1"/>
            <a:r>
              <a:rPr lang="en-US" dirty="0"/>
              <a:t>Risk factors</a:t>
            </a:r>
          </a:p>
          <a:p>
            <a:pPr lvl="2"/>
            <a:r>
              <a:rPr lang="en-US" dirty="0"/>
              <a:t>Poor oral hygiene</a:t>
            </a:r>
          </a:p>
          <a:p>
            <a:pPr lvl="2"/>
            <a:r>
              <a:rPr lang="en-US" dirty="0"/>
              <a:t>Dental extractions</a:t>
            </a:r>
          </a:p>
          <a:p>
            <a:pPr lvl="2"/>
            <a:r>
              <a:rPr lang="en-US" dirty="0"/>
              <a:t>Tobacco/Alcohol</a:t>
            </a:r>
          </a:p>
          <a:p>
            <a:pPr lvl="2"/>
            <a:r>
              <a:rPr lang="en-US" dirty="0"/>
              <a:t>Denture pressure sores</a:t>
            </a:r>
          </a:p>
          <a:p>
            <a:pPr lvl="2"/>
            <a:r>
              <a:rPr lang="en-US" dirty="0"/>
              <a:t>Comorbidity</a:t>
            </a:r>
          </a:p>
          <a:p>
            <a:pPr lvl="1"/>
            <a:endParaRPr lang="en-US" dirty="0"/>
          </a:p>
          <a:p>
            <a:pPr marL="274320" lvl="1" indent="0">
              <a:buNone/>
            </a:pPr>
            <a:endParaRPr lang="en-US" dirty="0"/>
          </a:p>
          <a:p>
            <a:pPr lvl="2"/>
            <a:endParaRPr lang="en-US" dirty="0"/>
          </a:p>
          <a:p>
            <a:pPr lvl="1"/>
            <a:endParaRPr lang="en-US" dirty="0"/>
          </a:p>
        </p:txBody>
      </p:sp>
      <p:pic>
        <p:nvPicPr>
          <p:cNvPr id="5" name="Picture 4"/>
          <p:cNvPicPr>
            <a:picLocks noChangeAspect="1"/>
          </p:cNvPicPr>
          <p:nvPr/>
        </p:nvPicPr>
        <p:blipFill>
          <a:blip r:embed="rId3"/>
          <a:stretch>
            <a:fillRect/>
          </a:stretch>
        </p:blipFill>
        <p:spPr>
          <a:xfrm>
            <a:off x="4076700" y="5436370"/>
            <a:ext cx="5067300" cy="1419225"/>
          </a:xfrm>
          <a:prstGeom prst="rect">
            <a:avLst/>
          </a:prstGeom>
        </p:spPr>
      </p:pic>
      <p:pic>
        <p:nvPicPr>
          <p:cNvPr id="8" name="Picture 7"/>
          <p:cNvPicPr>
            <a:picLocks noChangeAspect="1"/>
          </p:cNvPicPr>
          <p:nvPr/>
        </p:nvPicPr>
        <p:blipFill>
          <a:blip r:embed="rId4"/>
          <a:stretch>
            <a:fillRect/>
          </a:stretch>
        </p:blipFill>
        <p:spPr>
          <a:xfrm>
            <a:off x="5381057" y="1812852"/>
            <a:ext cx="3331764" cy="2239031"/>
          </a:xfrm>
          <a:prstGeom prst="rect">
            <a:avLst/>
          </a:prstGeom>
        </p:spPr>
      </p:pic>
    </p:spTree>
    <p:extLst>
      <p:ext uri="{BB962C8B-B14F-4D97-AF65-F5344CB8AC3E}">
        <p14:creationId xmlns:p14="http://schemas.microsoft.com/office/powerpoint/2010/main" val="120953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of ORN</a:t>
            </a:r>
          </a:p>
        </p:txBody>
      </p:sp>
      <p:sp>
        <p:nvSpPr>
          <p:cNvPr id="3" name="Content Placeholder 2"/>
          <p:cNvSpPr>
            <a:spLocks noGrp="1"/>
          </p:cNvSpPr>
          <p:nvPr>
            <p:ph sz="half" idx="1"/>
          </p:nvPr>
        </p:nvSpPr>
        <p:spPr/>
        <p:txBody>
          <a:bodyPr>
            <a:normAutofit fontScale="70000" lnSpcReduction="20000"/>
          </a:bodyPr>
          <a:lstStyle/>
          <a:p>
            <a:r>
              <a:rPr lang="en-US" dirty="0"/>
              <a:t>HBO</a:t>
            </a:r>
          </a:p>
          <a:p>
            <a:pPr lvl="1"/>
            <a:r>
              <a:rPr lang="en-US" dirty="0"/>
              <a:t>Hyperbaric Oxygen</a:t>
            </a:r>
          </a:p>
          <a:p>
            <a:r>
              <a:rPr lang="en-US" dirty="0"/>
              <a:t>PENTOCLO</a:t>
            </a:r>
          </a:p>
          <a:p>
            <a:pPr lvl="1"/>
            <a:r>
              <a:rPr lang="en-US" dirty="0" err="1"/>
              <a:t>Pentoxifylline</a:t>
            </a:r>
            <a:r>
              <a:rPr lang="en-US" dirty="0"/>
              <a:t>, Vitamin E</a:t>
            </a:r>
          </a:p>
          <a:p>
            <a:r>
              <a:rPr lang="en-US" dirty="0"/>
              <a:t>SURGERY</a:t>
            </a:r>
          </a:p>
        </p:txBody>
      </p:sp>
      <p:sp>
        <p:nvSpPr>
          <p:cNvPr id="10" name="Content Placeholder 9"/>
          <p:cNvSpPr>
            <a:spLocks noGrp="1"/>
          </p:cNvSpPr>
          <p:nvPr>
            <p:ph sz="half" idx="2"/>
          </p:nvPr>
        </p:nvSpPr>
        <p:spPr/>
        <p:txBody>
          <a:bodyPr>
            <a:normAutofit fontScale="70000" lnSpcReduction="20000"/>
          </a:bodyPr>
          <a:lstStyle/>
          <a:p>
            <a:r>
              <a:rPr lang="en-US" dirty="0"/>
              <a:t>Cochrane Database Review 2016</a:t>
            </a:r>
          </a:p>
          <a:p>
            <a:pPr lvl="1"/>
            <a:r>
              <a:rPr lang="en-US" dirty="0"/>
              <a:t>Only included RCT’s</a:t>
            </a:r>
          </a:p>
          <a:p>
            <a:pPr lvl="2"/>
            <a:r>
              <a:rPr lang="en-US" dirty="0"/>
              <a:t>HBO vs No HBO</a:t>
            </a:r>
          </a:p>
          <a:p>
            <a:pPr lvl="1"/>
            <a:r>
              <a:rPr lang="en-US" dirty="0"/>
              <a:t>14 trials, N=753</a:t>
            </a:r>
          </a:p>
          <a:p>
            <a:pPr lvl="1"/>
            <a:endParaRPr lang="en-US" dirty="0"/>
          </a:p>
          <a:p>
            <a:pPr lvl="1"/>
            <a:r>
              <a:rPr lang="en-US" sz="2900" dirty="0"/>
              <a:t>Statistically significant improvement in mucosal coverage, decrease in wound breakdown, increased chance of cure/improvement following surgery (flaps, resection), and improved probability of healing irradiated tooth sockets following dental extractions. </a:t>
            </a:r>
          </a:p>
          <a:p>
            <a:endParaRPr lang="en-US" dirty="0"/>
          </a:p>
        </p:txBody>
      </p:sp>
      <p:pic>
        <p:nvPicPr>
          <p:cNvPr id="11" name="Picture 10"/>
          <p:cNvPicPr>
            <a:picLocks noChangeAspect="1"/>
          </p:cNvPicPr>
          <p:nvPr/>
        </p:nvPicPr>
        <p:blipFill>
          <a:blip r:embed="rId3"/>
          <a:stretch>
            <a:fillRect/>
          </a:stretch>
        </p:blipFill>
        <p:spPr>
          <a:xfrm>
            <a:off x="4999923" y="5948743"/>
            <a:ext cx="4076700" cy="885825"/>
          </a:xfrm>
          <a:prstGeom prst="rect">
            <a:avLst/>
          </a:prstGeom>
        </p:spPr>
      </p:pic>
      <p:pic>
        <p:nvPicPr>
          <p:cNvPr id="12" name="Picture 11"/>
          <p:cNvPicPr>
            <a:picLocks noChangeAspect="1"/>
          </p:cNvPicPr>
          <p:nvPr/>
        </p:nvPicPr>
        <p:blipFill>
          <a:blip r:embed="rId4"/>
          <a:stretch>
            <a:fillRect/>
          </a:stretch>
        </p:blipFill>
        <p:spPr>
          <a:xfrm>
            <a:off x="958464" y="3894213"/>
            <a:ext cx="3036071" cy="2054530"/>
          </a:xfrm>
          <a:prstGeom prst="rect">
            <a:avLst/>
          </a:prstGeom>
        </p:spPr>
      </p:pic>
    </p:spTree>
    <p:extLst>
      <p:ext uri="{BB962C8B-B14F-4D97-AF65-F5344CB8AC3E}">
        <p14:creationId xmlns:p14="http://schemas.microsoft.com/office/powerpoint/2010/main" val="1742532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Hyperbaric Oxygen Therapy</a:t>
            </a:r>
          </a:p>
        </p:txBody>
      </p:sp>
      <p:pic>
        <p:nvPicPr>
          <p:cNvPr id="43010" name="Picture 2" descr="Image result for hyperbaric oxygen cha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94" y="1514789"/>
            <a:ext cx="4114800" cy="2743201"/>
          </a:xfrm>
          <a:prstGeom prst="rect">
            <a:avLst/>
          </a:prstGeom>
          <a:noFill/>
          <a:extLst>
            <a:ext uri="{909E8E84-426E-40dd-AFC4-6F175D3DCCD1}">
              <a14:hiddenFill xmlns:a14="http://schemas.microsoft.com/office/drawing/2010/main" xmlns="">
                <a:solidFill>
                  <a:srgbClr val="FFFFFF"/>
                </a:solidFill>
              </a14:hiddenFill>
            </a:ext>
          </a:extLst>
        </p:spPr>
      </p:pic>
      <p:pic>
        <p:nvPicPr>
          <p:cNvPr id="43012" name="Picture 4" descr="Image result for hyperbaric oxygen cham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736" y="1603549"/>
            <a:ext cx="3837554" cy="2565679"/>
          </a:xfrm>
          <a:prstGeom prst="rect">
            <a:avLst/>
          </a:prstGeom>
          <a:noFill/>
          <a:extLst>
            <a:ext uri="{909E8E84-426E-40dd-AFC4-6F175D3DCCD1}">
              <a14:hiddenFill xmlns:a14="http://schemas.microsoft.com/office/drawing/2010/main" xmlns="">
                <a:solidFill>
                  <a:srgbClr val="FFFFFF"/>
                </a:solidFill>
              </a14:hiddenFill>
            </a:ext>
          </a:extLst>
        </p:spPr>
      </p:pic>
      <p:pic>
        <p:nvPicPr>
          <p:cNvPr id="43014" name="Picture 6" descr="Image result for hyperbaric oxygen chamb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9200" y="4257990"/>
            <a:ext cx="3476625" cy="25527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6"/>
          <a:stretch>
            <a:fillRect/>
          </a:stretch>
        </p:blipFill>
        <p:spPr>
          <a:xfrm>
            <a:off x="953651" y="4418232"/>
            <a:ext cx="3618349" cy="2232215"/>
          </a:xfrm>
          <a:prstGeom prst="rect">
            <a:avLst/>
          </a:prstGeom>
        </p:spPr>
      </p:pic>
    </p:spTree>
    <p:extLst>
      <p:ext uri="{BB962C8B-B14F-4D97-AF65-F5344CB8AC3E}">
        <p14:creationId xmlns:p14="http://schemas.microsoft.com/office/powerpoint/2010/main" val="2037067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Effects of Radiation</a:t>
            </a:r>
          </a:p>
        </p:txBody>
      </p:sp>
      <p:sp>
        <p:nvSpPr>
          <p:cNvPr id="3" name="Content Placeholder 2"/>
          <p:cNvSpPr>
            <a:spLocks noGrp="1"/>
          </p:cNvSpPr>
          <p:nvPr>
            <p:ph sz="half" idx="1"/>
          </p:nvPr>
        </p:nvSpPr>
        <p:spPr/>
        <p:txBody>
          <a:bodyPr>
            <a:normAutofit fontScale="92500" lnSpcReduction="20000"/>
          </a:bodyPr>
          <a:lstStyle/>
          <a:p>
            <a:r>
              <a:rPr lang="en-US" dirty="0"/>
              <a:t>Radiation</a:t>
            </a:r>
          </a:p>
          <a:p>
            <a:pPr lvl="1"/>
            <a:r>
              <a:rPr lang="en-US" dirty="0"/>
              <a:t>Dose dependent, site dependent</a:t>
            </a:r>
          </a:p>
          <a:p>
            <a:pPr lvl="1"/>
            <a:r>
              <a:rPr lang="en-US" dirty="0"/>
              <a:t>Reduces blood supply </a:t>
            </a:r>
          </a:p>
          <a:p>
            <a:pPr lvl="2"/>
            <a:r>
              <a:rPr lang="en-US" dirty="0"/>
              <a:t>Poor tissue healing, osteoradionecrosis</a:t>
            </a:r>
          </a:p>
          <a:p>
            <a:pPr lvl="1"/>
            <a:r>
              <a:rPr lang="en-US" dirty="0"/>
              <a:t>Does not affect teeth</a:t>
            </a:r>
          </a:p>
          <a:p>
            <a:pPr lvl="2"/>
            <a:r>
              <a:rPr lang="en-US" dirty="0"/>
              <a:t>Adult teeth are radiation resistant</a:t>
            </a:r>
          </a:p>
          <a:p>
            <a:pPr lvl="1"/>
            <a:r>
              <a:rPr lang="en-US" dirty="0"/>
              <a:t>Taste</a:t>
            </a:r>
          </a:p>
          <a:p>
            <a:pPr lvl="2"/>
            <a:r>
              <a:rPr lang="en-US" dirty="0"/>
              <a:t>Taste buds die</a:t>
            </a:r>
          </a:p>
          <a:p>
            <a:pPr lvl="3"/>
            <a:r>
              <a:rPr lang="en-US" dirty="0"/>
              <a:t>120 days</a:t>
            </a:r>
          </a:p>
          <a:p>
            <a:pPr lvl="3"/>
            <a:r>
              <a:rPr lang="en-US" dirty="0"/>
              <a:t>25tsp of sugar in 1 cup</a:t>
            </a:r>
          </a:p>
          <a:p>
            <a:pPr lvl="3"/>
            <a:endParaRPr lang="en-US" dirty="0"/>
          </a:p>
          <a:p>
            <a:pPr lvl="1"/>
            <a:endParaRPr lang="en-US" dirty="0"/>
          </a:p>
        </p:txBody>
      </p:sp>
      <p:sp>
        <p:nvSpPr>
          <p:cNvPr id="4" name="Content Placeholder 3"/>
          <p:cNvSpPr>
            <a:spLocks noGrp="1"/>
          </p:cNvSpPr>
          <p:nvPr>
            <p:ph sz="half" idx="2"/>
          </p:nvPr>
        </p:nvSpPr>
        <p:spPr/>
        <p:txBody>
          <a:bodyPr>
            <a:normAutofit fontScale="92500" lnSpcReduction="20000"/>
          </a:bodyPr>
          <a:lstStyle/>
          <a:p>
            <a:r>
              <a:rPr lang="en-US" dirty="0"/>
              <a:t>Irreversible damage to salivary glands</a:t>
            </a:r>
          </a:p>
          <a:p>
            <a:pPr lvl="2"/>
            <a:r>
              <a:rPr lang="en-US" dirty="0"/>
              <a:t>Single dose of 1Gy can cause damage</a:t>
            </a:r>
          </a:p>
          <a:p>
            <a:pPr lvl="1"/>
            <a:r>
              <a:rPr lang="en-US" dirty="0"/>
              <a:t>24Gy Parotid</a:t>
            </a:r>
          </a:p>
          <a:p>
            <a:pPr lvl="1"/>
            <a:r>
              <a:rPr lang="en-US" dirty="0"/>
              <a:t>39Gy Submandibular</a:t>
            </a:r>
          </a:p>
          <a:p>
            <a:pPr lvl="1"/>
            <a:r>
              <a:rPr lang="en-US" dirty="0"/>
              <a:t>Glands exquisitely sensitive </a:t>
            </a:r>
          </a:p>
          <a:p>
            <a:pPr lvl="1"/>
            <a:r>
              <a:rPr lang="en-US" dirty="0"/>
              <a:t>Poor regenerative capacity</a:t>
            </a:r>
          </a:p>
          <a:p>
            <a:pPr lvl="1"/>
            <a:endParaRPr lang="en-US" dirty="0"/>
          </a:p>
          <a:p>
            <a:pPr lvl="1"/>
            <a:endParaRPr lang="en-US" dirty="0"/>
          </a:p>
          <a:p>
            <a:pPr lvl="1"/>
            <a:r>
              <a:rPr lang="en-US" sz="3200" dirty="0">
                <a:solidFill>
                  <a:srgbClr val="FF0000"/>
                </a:solidFill>
              </a:rPr>
              <a:t>Xerostomia</a:t>
            </a:r>
          </a:p>
          <a:p>
            <a:pPr lvl="2"/>
            <a:r>
              <a:rPr lang="en-US" dirty="0"/>
              <a:t>“Dry Mouth”</a:t>
            </a:r>
          </a:p>
        </p:txBody>
      </p:sp>
    </p:spTree>
    <p:extLst>
      <p:ext uri="{BB962C8B-B14F-4D97-AF65-F5344CB8AC3E}">
        <p14:creationId xmlns:p14="http://schemas.microsoft.com/office/powerpoint/2010/main" val="32952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Radiation</a:t>
            </a:r>
          </a:p>
        </p:txBody>
      </p:sp>
      <p:sp>
        <p:nvSpPr>
          <p:cNvPr id="3" name="Content Placeholder 2"/>
          <p:cNvSpPr>
            <a:spLocks noGrp="1"/>
          </p:cNvSpPr>
          <p:nvPr>
            <p:ph sz="half" idx="1"/>
          </p:nvPr>
        </p:nvSpPr>
        <p:spPr/>
        <p:txBody>
          <a:bodyPr>
            <a:normAutofit lnSpcReduction="10000"/>
          </a:bodyPr>
          <a:lstStyle/>
          <a:p>
            <a:r>
              <a:rPr lang="en-US" dirty="0"/>
              <a:t>Limited opening</a:t>
            </a:r>
          </a:p>
          <a:p>
            <a:pPr lvl="1"/>
            <a:r>
              <a:rPr lang="en-US" dirty="0"/>
              <a:t>Trismus</a:t>
            </a:r>
          </a:p>
          <a:p>
            <a:pPr lvl="1"/>
            <a:endParaRPr lang="en-US" dirty="0"/>
          </a:p>
          <a:p>
            <a:pPr lvl="1"/>
            <a:r>
              <a:rPr lang="en-US" dirty="0"/>
              <a:t>Radiation induced fibrosis</a:t>
            </a:r>
          </a:p>
          <a:p>
            <a:pPr lvl="2"/>
            <a:r>
              <a:rPr lang="en-US" dirty="0"/>
              <a:t>Muscles involved in oral function</a:t>
            </a:r>
          </a:p>
          <a:p>
            <a:pPr lvl="1"/>
            <a:endParaRPr lang="en-US" dirty="0"/>
          </a:p>
          <a:p>
            <a:pPr lvl="1"/>
            <a:r>
              <a:rPr lang="en-US" dirty="0"/>
              <a:t>Progressive</a:t>
            </a:r>
          </a:p>
          <a:p>
            <a:pPr lvl="1"/>
            <a:endParaRPr lang="en-US" dirty="0"/>
          </a:p>
          <a:p>
            <a:pPr lvl="1"/>
            <a:r>
              <a:rPr lang="en-US" dirty="0"/>
              <a:t>Prevention is key</a:t>
            </a:r>
          </a:p>
          <a:p>
            <a:pPr lvl="2"/>
            <a:r>
              <a:rPr lang="en-US" dirty="0"/>
              <a:t>“Sets up like Cement”</a:t>
            </a:r>
          </a:p>
          <a:p>
            <a:pPr lvl="1"/>
            <a:endParaRPr lang="en-US" dirty="0"/>
          </a:p>
          <a:p>
            <a:pPr marL="0" indent="0">
              <a:buNone/>
            </a:pPr>
            <a:endParaRPr lang="en-US" dirty="0"/>
          </a:p>
        </p:txBody>
      </p:sp>
      <p:pic>
        <p:nvPicPr>
          <p:cNvPr id="5" name="Picture 4"/>
          <p:cNvPicPr>
            <a:picLocks noChangeAspect="1"/>
          </p:cNvPicPr>
          <p:nvPr/>
        </p:nvPicPr>
        <p:blipFill rotWithShape="1">
          <a:blip r:embed="rId3"/>
          <a:srcRect l="50562" t="160" b="1"/>
          <a:stretch/>
        </p:blipFill>
        <p:spPr>
          <a:xfrm>
            <a:off x="5698156" y="3542096"/>
            <a:ext cx="3060834" cy="3147712"/>
          </a:xfrm>
          <a:prstGeom prst="rect">
            <a:avLst/>
          </a:prstGeom>
        </p:spPr>
      </p:pic>
      <p:pic>
        <p:nvPicPr>
          <p:cNvPr id="6" name="Picture 5"/>
          <p:cNvPicPr>
            <a:picLocks noChangeAspect="1"/>
          </p:cNvPicPr>
          <p:nvPr/>
        </p:nvPicPr>
        <p:blipFill>
          <a:blip r:embed="rId4"/>
          <a:stretch>
            <a:fillRect/>
          </a:stretch>
        </p:blipFill>
        <p:spPr>
          <a:xfrm>
            <a:off x="5573779" y="398846"/>
            <a:ext cx="2886075" cy="3143250"/>
          </a:xfrm>
          <a:prstGeom prst="rect">
            <a:avLst/>
          </a:prstGeom>
        </p:spPr>
      </p:pic>
    </p:spTree>
    <p:extLst>
      <p:ext uri="{BB962C8B-B14F-4D97-AF65-F5344CB8AC3E}">
        <p14:creationId xmlns:p14="http://schemas.microsoft.com/office/powerpoint/2010/main" val="29483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Radiation</a:t>
            </a:r>
          </a:p>
        </p:txBody>
      </p:sp>
      <p:pic>
        <p:nvPicPr>
          <p:cNvPr id="4" name="Picture 3"/>
          <p:cNvPicPr>
            <a:picLocks noChangeAspect="1"/>
          </p:cNvPicPr>
          <p:nvPr/>
        </p:nvPicPr>
        <p:blipFill>
          <a:blip r:embed="rId3"/>
          <a:stretch>
            <a:fillRect/>
          </a:stretch>
        </p:blipFill>
        <p:spPr>
          <a:xfrm>
            <a:off x="333075" y="1658554"/>
            <a:ext cx="4142672" cy="4142672"/>
          </a:xfrm>
          <a:prstGeom prst="rect">
            <a:avLst/>
          </a:prstGeom>
        </p:spPr>
      </p:pic>
      <p:pic>
        <p:nvPicPr>
          <p:cNvPr id="7" name="Picture 6"/>
          <p:cNvPicPr>
            <a:picLocks noChangeAspect="1"/>
          </p:cNvPicPr>
          <p:nvPr/>
        </p:nvPicPr>
        <p:blipFill>
          <a:blip r:embed="rId4"/>
          <a:stretch>
            <a:fillRect/>
          </a:stretch>
        </p:blipFill>
        <p:spPr>
          <a:xfrm>
            <a:off x="5350192" y="926607"/>
            <a:ext cx="3466214" cy="2596315"/>
          </a:xfrm>
          <a:prstGeom prst="rect">
            <a:avLst/>
          </a:prstGeom>
        </p:spPr>
      </p:pic>
      <p:pic>
        <p:nvPicPr>
          <p:cNvPr id="6" name="Picture 5"/>
          <p:cNvPicPr>
            <a:picLocks noChangeAspect="1"/>
          </p:cNvPicPr>
          <p:nvPr/>
        </p:nvPicPr>
        <p:blipFill>
          <a:blip r:embed="rId5"/>
          <a:stretch>
            <a:fillRect/>
          </a:stretch>
        </p:blipFill>
        <p:spPr>
          <a:xfrm>
            <a:off x="5501921" y="3905956"/>
            <a:ext cx="2837745" cy="2440099"/>
          </a:xfrm>
          <a:prstGeom prst="rect">
            <a:avLst/>
          </a:prstGeom>
        </p:spPr>
      </p:pic>
    </p:spTree>
    <p:extLst>
      <p:ext uri="{BB962C8B-B14F-4D97-AF65-F5344CB8AC3E}">
        <p14:creationId xmlns:p14="http://schemas.microsoft.com/office/powerpoint/2010/main" val="1164400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Acid Reflux</a:t>
            </a:r>
          </a:p>
        </p:txBody>
      </p:sp>
      <p:sp>
        <p:nvSpPr>
          <p:cNvPr id="3" name="Content Placeholder 2"/>
          <p:cNvSpPr>
            <a:spLocks noGrp="1"/>
          </p:cNvSpPr>
          <p:nvPr>
            <p:ph sz="half" idx="1"/>
          </p:nvPr>
        </p:nvSpPr>
        <p:spPr/>
        <p:txBody>
          <a:bodyPr>
            <a:normAutofit fontScale="70000" lnSpcReduction="20000"/>
          </a:bodyPr>
          <a:lstStyle/>
          <a:p>
            <a:r>
              <a:rPr lang="en-US" dirty="0"/>
              <a:t>Laryngectomy</a:t>
            </a:r>
          </a:p>
          <a:p>
            <a:pPr lvl="1"/>
            <a:r>
              <a:rPr lang="en-US" dirty="0"/>
              <a:t>Removes UES</a:t>
            </a:r>
          </a:p>
          <a:p>
            <a:pPr lvl="2"/>
            <a:r>
              <a:rPr lang="en-US" dirty="0" err="1"/>
              <a:t>Cricopharyngeus</a:t>
            </a:r>
            <a:r>
              <a:rPr lang="en-US" dirty="0"/>
              <a:t> muscle</a:t>
            </a:r>
          </a:p>
          <a:p>
            <a:pPr lvl="2"/>
            <a:r>
              <a:rPr lang="en-US" dirty="0"/>
              <a:t>Always open</a:t>
            </a:r>
          </a:p>
          <a:p>
            <a:pPr lvl="2"/>
            <a:r>
              <a:rPr lang="en-US" dirty="0"/>
              <a:t>Reflux of stomach contents</a:t>
            </a:r>
          </a:p>
          <a:p>
            <a:pPr marL="548640" lvl="2" indent="0">
              <a:buNone/>
            </a:pPr>
            <a:endParaRPr lang="en-US" dirty="0"/>
          </a:p>
          <a:p>
            <a:pPr lvl="2"/>
            <a:r>
              <a:rPr lang="en-US" dirty="0"/>
              <a:t>LES</a:t>
            </a:r>
          </a:p>
          <a:p>
            <a:pPr lvl="3"/>
            <a:r>
              <a:rPr lang="en-US" dirty="0"/>
              <a:t>¾ of people over 70</a:t>
            </a:r>
          </a:p>
          <a:p>
            <a:pPr lvl="3"/>
            <a:endParaRPr lang="en-US" dirty="0"/>
          </a:p>
          <a:p>
            <a:pPr lvl="3"/>
            <a:endParaRPr lang="en-US" dirty="0"/>
          </a:p>
          <a:p>
            <a:pPr lvl="3"/>
            <a:endParaRPr lang="en-US" dirty="0"/>
          </a:p>
          <a:p>
            <a:pPr lvl="1"/>
            <a:r>
              <a:rPr lang="en-US" b="1" dirty="0">
                <a:solidFill>
                  <a:srgbClr val="FF0000"/>
                </a:solidFill>
              </a:rPr>
              <a:t>Acid erosion</a:t>
            </a:r>
          </a:p>
          <a:p>
            <a:pPr lvl="2"/>
            <a:r>
              <a:rPr lang="en-US" dirty="0"/>
              <a:t>Decreased saliva to buffer</a:t>
            </a:r>
          </a:p>
          <a:p>
            <a:pPr lvl="2"/>
            <a:r>
              <a:rPr lang="en-US" dirty="0"/>
              <a:t>Weakens enamel</a:t>
            </a:r>
          </a:p>
          <a:p>
            <a:pPr marL="548640" lvl="2" indent="0">
              <a:buNone/>
            </a:pPr>
            <a:endParaRPr lang="en-US" dirty="0"/>
          </a:p>
          <a:p>
            <a:pPr lvl="3"/>
            <a:endParaRPr lang="en-US" dirty="0"/>
          </a:p>
        </p:txBody>
      </p:sp>
      <p:sp>
        <p:nvSpPr>
          <p:cNvPr id="4" name="Content Placeholder 3"/>
          <p:cNvSpPr>
            <a:spLocks noGrp="1"/>
          </p:cNvSpPr>
          <p:nvPr>
            <p:ph sz="half" idx="2"/>
          </p:nvPr>
        </p:nvSpPr>
        <p:spPr/>
        <p:txBody>
          <a:bodyPr>
            <a:normAutofit fontScale="70000" lnSpcReduction="20000"/>
          </a:bodyPr>
          <a:lstStyle/>
          <a:p>
            <a:r>
              <a:rPr lang="en-US" dirty="0"/>
              <a:t>Antacids</a:t>
            </a:r>
          </a:p>
          <a:p>
            <a:r>
              <a:rPr lang="en-US" dirty="0"/>
              <a:t>PPI</a:t>
            </a:r>
          </a:p>
          <a:p>
            <a:r>
              <a:rPr lang="en-US" dirty="0"/>
              <a:t>Avoid lying down flat</a:t>
            </a:r>
          </a:p>
          <a:p>
            <a:pPr lvl="1"/>
            <a:r>
              <a:rPr lang="en-US" dirty="0"/>
              <a:t>After eating</a:t>
            </a:r>
          </a:p>
          <a:p>
            <a:pPr lvl="2"/>
            <a:r>
              <a:rPr lang="en-US" dirty="0"/>
              <a:t>Upright 60 min</a:t>
            </a:r>
          </a:p>
          <a:p>
            <a:pPr lvl="2"/>
            <a:r>
              <a:rPr lang="en-US" dirty="0"/>
              <a:t>3 hours before laying down</a:t>
            </a:r>
          </a:p>
          <a:p>
            <a:r>
              <a:rPr lang="en-US" dirty="0"/>
              <a:t>Smaller meals</a:t>
            </a:r>
          </a:p>
          <a:p>
            <a:pPr lvl="1"/>
            <a:r>
              <a:rPr lang="en-US" dirty="0"/>
              <a:t>Avoid coffee, chocolate, alcohol, peppermint, large fatty meals</a:t>
            </a:r>
          </a:p>
          <a:p>
            <a:r>
              <a:rPr lang="en-US" dirty="0"/>
              <a:t>Weight loss</a:t>
            </a:r>
          </a:p>
          <a:p>
            <a:r>
              <a:rPr lang="en-US" dirty="0"/>
              <a:t>Smoking cessation</a:t>
            </a:r>
          </a:p>
          <a:p>
            <a:r>
              <a:rPr lang="en-US" dirty="0"/>
              <a:t>Relaxation</a:t>
            </a:r>
          </a:p>
          <a:p>
            <a:r>
              <a:rPr lang="en-US" dirty="0"/>
              <a:t>Elevate bed</a:t>
            </a:r>
          </a:p>
          <a:p>
            <a:pPr lvl="1"/>
            <a:r>
              <a:rPr lang="en-US" dirty="0"/>
              <a:t>6-8 inches</a:t>
            </a:r>
          </a:p>
          <a:p>
            <a:pPr lvl="1"/>
            <a:r>
              <a:rPr lang="en-US" dirty="0"/>
              <a:t>45 degree</a:t>
            </a:r>
          </a:p>
          <a:p>
            <a:r>
              <a:rPr lang="en-US" dirty="0"/>
              <a:t>Bend at the knees</a:t>
            </a:r>
          </a:p>
          <a:p>
            <a:endParaRPr lang="en-US" dirty="0"/>
          </a:p>
        </p:txBody>
      </p:sp>
      <p:pic>
        <p:nvPicPr>
          <p:cNvPr id="5" name="Picture 4"/>
          <p:cNvPicPr>
            <a:picLocks noChangeAspect="1"/>
          </p:cNvPicPr>
          <p:nvPr/>
        </p:nvPicPr>
        <p:blipFill>
          <a:blip r:embed="rId3"/>
          <a:stretch>
            <a:fillRect/>
          </a:stretch>
        </p:blipFill>
        <p:spPr>
          <a:xfrm>
            <a:off x="1440793" y="4995510"/>
            <a:ext cx="2522207" cy="1715101"/>
          </a:xfrm>
          <a:prstGeom prst="rect">
            <a:avLst/>
          </a:prstGeom>
        </p:spPr>
      </p:pic>
    </p:spTree>
    <p:extLst>
      <p:ext uri="{BB962C8B-B14F-4D97-AF65-F5344CB8AC3E}">
        <p14:creationId xmlns:p14="http://schemas.microsoft.com/office/powerpoint/2010/main" val="4154896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196" t="878" r="19311"/>
          <a:stretch/>
        </p:blipFill>
        <p:spPr>
          <a:xfrm>
            <a:off x="7791844" y="770521"/>
            <a:ext cx="1352156" cy="2985313"/>
          </a:xfrm>
          <a:prstGeom prst="rect">
            <a:avLst/>
          </a:prstGeom>
        </p:spPr>
      </p:pic>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Why does it matter?</a:t>
            </a:r>
          </a:p>
          <a:p>
            <a:r>
              <a:rPr lang="en-US" dirty="0"/>
              <a:t>Osteoradionecrosis</a:t>
            </a:r>
          </a:p>
          <a:p>
            <a:r>
              <a:rPr lang="en-US" dirty="0"/>
              <a:t>Radiation</a:t>
            </a:r>
          </a:p>
          <a:p>
            <a:r>
              <a:rPr lang="en-US" dirty="0"/>
              <a:t>Limited Opening</a:t>
            </a:r>
          </a:p>
          <a:p>
            <a:r>
              <a:rPr lang="en-US" dirty="0"/>
              <a:t>Acid reflux</a:t>
            </a:r>
          </a:p>
          <a:p>
            <a:r>
              <a:rPr lang="en-US" dirty="0"/>
              <a:t>Saliva</a:t>
            </a:r>
          </a:p>
          <a:p>
            <a:r>
              <a:rPr lang="en-US" dirty="0"/>
              <a:t>Prevention &amp; Treatment</a:t>
            </a: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9173" y="738699"/>
            <a:ext cx="1696954" cy="225030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6633" t="9825" r="72104" b="4961"/>
          <a:stretch/>
        </p:blipFill>
        <p:spPr>
          <a:xfrm>
            <a:off x="6634213" y="1932753"/>
            <a:ext cx="1029903" cy="2107932"/>
          </a:xfrm>
          <a:prstGeom prst="rect">
            <a:avLst/>
          </a:prstGeom>
        </p:spPr>
      </p:pic>
      <p:pic>
        <p:nvPicPr>
          <p:cNvPr id="5" name="Picture 4"/>
          <p:cNvPicPr>
            <a:picLocks noChangeAspect="1"/>
          </p:cNvPicPr>
          <p:nvPr/>
        </p:nvPicPr>
        <p:blipFill>
          <a:blip r:embed="rId6"/>
          <a:stretch>
            <a:fillRect/>
          </a:stretch>
        </p:blipFill>
        <p:spPr>
          <a:xfrm>
            <a:off x="6184232" y="3801980"/>
            <a:ext cx="2959768" cy="2959768"/>
          </a:xfrm>
          <a:prstGeom prst="rect">
            <a:avLst/>
          </a:prstGeom>
        </p:spPr>
      </p:pic>
      <p:pic>
        <p:nvPicPr>
          <p:cNvPr id="8" name="Picture 7"/>
          <p:cNvPicPr>
            <a:picLocks noChangeAspect="1"/>
          </p:cNvPicPr>
          <p:nvPr/>
        </p:nvPicPr>
        <p:blipFill>
          <a:blip r:embed="rId7"/>
          <a:stretch>
            <a:fillRect/>
          </a:stretch>
        </p:blipFill>
        <p:spPr>
          <a:xfrm>
            <a:off x="3647624" y="5647824"/>
            <a:ext cx="2676525" cy="97155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773" y="4871428"/>
            <a:ext cx="1419978" cy="1902915"/>
          </a:xfrm>
          <a:prstGeom prst="rect">
            <a:avLst/>
          </a:prstGeom>
        </p:spPr>
      </p:pic>
      <p:pic>
        <p:nvPicPr>
          <p:cNvPr id="10" name="Picture 9"/>
          <p:cNvPicPr>
            <a:picLocks noChangeAspect="1"/>
          </p:cNvPicPr>
          <p:nvPr/>
        </p:nvPicPr>
        <p:blipFill>
          <a:blip r:embed="rId9"/>
          <a:stretch>
            <a:fillRect/>
          </a:stretch>
        </p:blipFill>
        <p:spPr>
          <a:xfrm>
            <a:off x="4538663" y="4524351"/>
            <a:ext cx="2095550" cy="826130"/>
          </a:xfrm>
          <a:prstGeom prst="rect">
            <a:avLst/>
          </a:prstGeom>
        </p:spPr>
      </p:pic>
      <p:pic>
        <p:nvPicPr>
          <p:cNvPr id="11" name="Picture 10"/>
          <p:cNvPicPr>
            <a:picLocks noChangeAspect="1"/>
          </p:cNvPicPr>
          <p:nvPr/>
        </p:nvPicPr>
        <p:blipFill>
          <a:blip r:embed="rId10"/>
          <a:stretch>
            <a:fillRect/>
          </a:stretch>
        </p:blipFill>
        <p:spPr>
          <a:xfrm>
            <a:off x="4526941" y="3082779"/>
            <a:ext cx="1650072" cy="1153855"/>
          </a:xfrm>
          <a:prstGeom prst="rect">
            <a:avLst/>
          </a:prstGeom>
        </p:spPr>
      </p:pic>
      <p:pic>
        <p:nvPicPr>
          <p:cNvPr id="12" name="Picture 11"/>
          <p:cNvPicPr>
            <a:picLocks noChangeAspect="1"/>
          </p:cNvPicPr>
          <p:nvPr/>
        </p:nvPicPr>
        <p:blipFill>
          <a:blip r:embed="rId11"/>
          <a:stretch>
            <a:fillRect/>
          </a:stretch>
        </p:blipFill>
        <p:spPr>
          <a:xfrm>
            <a:off x="4430901" y="503244"/>
            <a:ext cx="921076" cy="1168345"/>
          </a:xfrm>
          <a:prstGeom prst="rect">
            <a:avLst/>
          </a:prstGeom>
        </p:spPr>
      </p:pic>
      <p:pic>
        <p:nvPicPr>
          <p:cNvPr id="13" name="Picture 12"/>
          <p:cNvPicPr>
            <a:picLocks noChangeAspect="1"/>
          </p:cNvPicPr>
          <p:nvPr/>
        </p:nvPicPr>
        <p:blipFill>
          <a:blip r:embed="rId12"/>
          <a:stretch>
            <a:fillRect/>
          </a:stretch>
        </p:blipFill>
        <p:spPr>
          <a:xfrm>
            <a:off x="1952701" y="4903722"/>
            <a:ext cx="1476375" cy="1838325"/>
          </a:xfrm>
          <a:prstGeom prst="rect">
            <a:avLst/>
          </a:prstGeom>
        </p:spPr>
      </p:pic>
      <p:pic>
        <p:nvPicPr>
          <p:cNvPr id="14" name="Picture 13"/>
          <p:cNvPicPr>
            <a:picLocks noChangeAspect="1"/>
          </p:cNvPicPr>
          <p:nvPr/>
        </p:nvPicPr>
        <p:blipFill rotWithShape="1">
          <a:blip r:embed="rId13"/>
          <a:srcRect l="30000" t="2667" r="29333" b="3333"/>
          <a:stretch/>
        </p:blipFill>
        <p:spPr>
          <a:xfrm>
            <a:off x="6932458" y="493888"/>
            <a:ext cx="659319" cy="1524000"/>
          </a:xfrm>
          <a:prstGeom prst="rect">
            <a:avLst/>
          </a:prstGeom>
        </p:spPr>
      </p:pic>
    </p:spTree>
    <p:extLst>
      <p:ext uri="{BB962C8B-B14F-4D97-AF65-F5344CB8AC3E}">
        <p14:creationId xmlns:p14="http://schemas.microsoft.com/office/powerpoint/2010/main" val="1796935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Acid Reflux</a:t>
            </a:r>
          </a:p>
        </p:txBody>
      </p:sp>
      <p:pic>
        <p:nvPicPr>
          <p:cNvPr id="7" name="Picture 6"/>
          <p:cNvPicPr>
            <a:picLocks noChangeAspect="1"/>
          </p:cNvPicPr>
          <p:nvPr/>
        </p:nvPicPr>
        <p:blipFill rotWithShape="1">
          <a:blip r:embed="rId3"/>
          <a:srcRect l="24737" t="11778" r="13789" b="16924"/>
          <a:stretch/>
        </p:blipFill>
        <p:spPr>
          <a:xfrm>
            <a:off x="211756" y="1636295"/>
            <a:ext cx="3859731" cy="2518077"/>
          </a:xfrm>
          <a:prstGeom prst="rect">
            <a:avLst/>
          </a:prstGeom>
        </p:spPr>
      </p:pic>
      <p:pic>
        <p:nvPicPr>
          <p:cNvPr id="9" name="Picture 8"/>
          <p:cNvPicPr>
            <a:picLocks noChangeAspect="1"/>
          </p:cNvPicPr>
          <p:nvPr/>
        </p:nvPicPr>
        <p:blipFill rotWithShape="1">
          <a:blip r:embed="rId4"/>
          <a:srcRect l="15263" t="3774" r="18842" b="30467"/>
          <a:stretch/>
        </p:blipFill>
        <p:spPr>
          <a:xfrm>
            <a:off x="4573168" y="3339966"/>
            <a:ext cx="4113632" cy="3003082"/>
          </a:xfrm>
          <a:prstGeom prst="rect">
            <a:avLst/>
          </a:prstGeom>
        </p:spPr>
      </p:pic>
      <p:sp>
        <p:nvSpPr>
          <p:cNvPr id="10" name="&quot;No&quot; Symbol 9"/>
          <p:cNvSpPr/>
          <p:nvPr/>
        </p:nvSpPr>
        <p:spPr>
          <a:xfrm>
            <a:off x="5014762" y="2945329"/>
            <a:ext cx="3503595" cy="3676851"/>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623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9137" y="2329314"/>
            <a:ext cx="5811941" cy="1569660"/>
          </a:xfrm>
          <a:prstGeom prst="rect">
            <a:avLst/>
          </a:prstGeom>
          <a:noFill/>
        </p:spPr>
        <p:txBody>
          <a:bodyPr wrap="square" lIns="91440" tIns="45720" rIns="91440" bIns="45720">
            <a:spAutoFit/>
          </a:bodyPr>
          <a:lstStyle/>
          <a:p>
            <a:pPr algn="ctr"/>
            <a:r>
              <a:rPr lang="en-US" sz="9600" b="1" dirty="0">
                <a:ln w="13462">
                  <a:solidFill>
                    <a:prstClr val="white"/>
                  </a:solidFill>
                  <a:prstDash val="solid"/>
                </a:ln>
                <a:solidFill>
                  <a:prstClr val="black">
                    <a:lumMod val="85000"/>
                    <a:lumOff val="15000"/>
                  </a:prstClr>
                </a:solidFill>
                <a:effectLst>
                  <a:outerShdw dist="38100" dir="2700000" algn="bl" rotWithShape="0">
                    <a:srgbClr val="4BACC6"/>
                  </a:outerShdw>
                </a:effectLst>
              </a:rPr>
              <a:t>SALIVA</a:t>
            </a:r>
          </a:p>
        </p:txBody>
      </p:sp>
    </p:spTree>
    <p:extLst>
      <p:ext uri="{BB962C8B-B14F-4D97-AF65-F5344CB8AC3E}">
        <p14:creationId xmlns:p14="http://schemas.microsoft.com/office/powerpoint/2010/main" val="44975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9634" y="4618158"/>
            <a:ext cx="4390946" cy="1200329"/>
          </a:xfrm>
          <a:prstGeom prst="rect">
            <a:avLst/>
          </a:prstGeom>
        </p:spPr>
        <p:txBody>
          <a:bodyPr wrap="none">
            <a:spAutoFit/>
          </a:bodyPr>
          <a:lstStyle/>
          <a:p>
            <a:r>
              <a:rPr lang="en-US" sz="7200" b="1" dirty="0">
                <a:ln w="13462">
                  <a:solidFill>
                    <a:prstClr val="white"/>
                  </a:solidFill>
                  <a:prstDash val="solid"/>
                </a:ln>
                <a:solidFill>
                  <a:prstClr val="black">
                    <a:lumMod val="85000"/>
                    <a:lumOff val="15000"/>
                  </a:prstClr>
                </a:solidFill>
                <a:effectLst>
                  <a:outerShdw dist="38100" dir="2700000" algn="bl" rotWithShape="0">
                    <a:srgbClr val="4BACC6"/>
                  </a:outerShdw>
                </a:effectLst>
              </a:rPr>
              <a:t>Radiation</a:t>
            </a:r>
            <a:endParaRPr lang="en-US" sz="7200" dirty="0">
              <a:solidFill>
                <a:prstClr val="black"/>
              </a:solidFill>
            </a:endParaRPr>
          </a:p>
        </p:txBody>
      </p:sp>
      <p:sp>
        <p:nvSpPr>
          <p:cNvPr id="6" name="Rectangle 5"/>
          <p:cNvSpPr/>
          <p:nvPr/>
        </p:nvSpPr>
        <p:spPr>
          <a:xfrm>
            <a:off x="1609137" y="2329314"/>
            <a:ext cx="5811941" cy="1569660"/>
          </a:xfrm>
          <a:prstGeom prst="rect">
            <a:avLst/>
          </a:prstGeom>
          <a:noFill/>
        </p:spPr>
        <p:txBody>
          <a:bodyPr wrap="square" lIns="91440" tIns="45720" rIns="91440" bIns="45720">
            <a:spAutoFit/>
          </a:bodyPr>
          <a:lstStyle/>
          <a:p>
            <a:pPr algn="ctr"/>
            <a:r>
              <a:rPr lang="en-US" sz="9600" b="1" dirty="0">
                <a:ln w="13462">
                  <a:solidFill>
                    <a:prstClr val="white"/>
                  </a:solidFill>
                  <a:prstDash val="solid"/>
                </a:ln>
                <a:solidFill>
                  <a:prstClr val="black">
                    <a:lumMod val="85000"/>
                    <a:lumOff val="15000"/>
                  </a:prstClr>
                </a:solidFill>
                <a:effectLst>
                  <a:outerShdw dist="38100" dir="2700000" algn="bl" rotWithShape="0">
                    <a:srgbClr val="4BACC6"/>
                  </a:outerShdw>
                </a:effectLst>
              </a:rPr>
              <a:t>SALIVA</a:t>
            </a:r>
          </a:p>
        </p:txBody>
      </p:sp>
    </p:spTree>
    <p:extLst>
      <p:ext uri="{BB962C8B-B14F-4D97-AF65-F5344CB8AC3E}">
        <p14:creationId xmlns:p14="http://schemas.microsoft.com/office/powerpoint/2010/main" val="358803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Saliva</a:t>
            </a:r>
          </a:p>
        </p:txBody>
      </p:sp>
      <p:sp>
        <p:nvSpPr>
          <p:cNvPr id="3" name="Content Placeholder 2"/>
          <p:cNvSpPr>
            <a:spLocks noGrp="1"/>
          </p:cNvSpPr>
          <p:nvPr>
            <p:ph sz="half" idx="1"/>
          </p:nvPr>
        </p:nvSpPr>
        <p:spPr/>
        <p:txBody>
          <a:bodyPr>
            <a:normAutofit/>
          </a:bodyPr>
          <a:lstStyle/>
          <a:p>
            <a:r>
              <a:rPr lang="en-US" dirty="0"/>
              <a:t>Saliva</a:t>
            </a:r>
          </a:p>
          <a:p>
            <a:pPr lvl="1"/>
            <a:r>
              <a:rPr lang="en-US" dirty="0"/>
              <a:t>1000-1500mL per day</a:t>
            </a:r>
          </a:p>
          <a:p>
            <a:pPr lvl="2"/>
            <a:r>
              <a:rPr lang="en-US" dirty="0"/>
              <a:t>34oz, 3 cans of Coke</a:t>
            </a:r>
          </a:p>
          <a:p>
            <a:pPr lvl="1"/>
            <a:r>
              <a:rPr lang="en-US" dirty="0"/>
              <a:t>Parotid</a:t>
            </a:r>
          </a:p>
          <a:p>
            <a:pPr lvl="2"/>
            <a:r>
              <a:rPr lang="en-US" dirty="0"/>
              <a:t>25%</a:t>
            </a:r>
          </a:p>
          <a:p>
            <a:pPr lvl="1"/>
            <a:r>
              <a:rPr lang="en-US" dirty="0"/>
              <a:t>Submandibular</a:t>
            </a:r>
          </a:p>
          <a:p>
            <a:pPr lvl="2"/>
            <a:r>
              <a:rPr lang="en-US" dirty="0"/>
              <a:t>70%</a:t>
            </a:r>
          </a:p>
          <a:p>
            <a:pPr lvl="1"/>
            <a:r>
              <a:rPr lang="en-US" dirty="0"/>
              <a:t>Sublingual</a:t>
            </a:r>
          </a:p>
          <a:p>
            <a:pPr lvl="2"/>
            <a:r>
              <a:rPr lang="en-US" dirty="0"/>
              <a:t>4%</a:t>
            </a:r>
          </a:p>
          <a:p>
            <a:pPr lvl="1"/>
            <a:r>
              <a:rPr lang="en-US" dirty="0"/>
              <a:t>Minor</a:t>
            </a:r>
          </a:p>
          <a:p>
            <a:pPr lvl="2"/>
            <a:r>
              <a:rPr lang="en-US" dirty="0"/>
              <a:t>1%</a:t>
            </a:r>
          </a:p>
          <a:p>
            <a:pPr marL="0" indent="0">
              <a:buNone/>
            </a:pPr>
            <a:endParaRPr lang="en-US" dirty="0"/>
          </a:p>
        </p:txBody>
      </p:sp>
      <p:pic>
        <p:nvPicPr>
          <p:cNvPr id="5" name="Picture 4"/>
          <p:cNvPicPr>
            <a:picLocks noChangeAspect="1"/>
          </p:cNvPicPr>
          <p:nvPr/>
        </p:nvPicPr>
        <p:blipFill>
          <a:blip r:embed="rId3"/>
          <a:stretch>
            <a:fillRect/>
          </a:stretch>
        </p:blipFill>
        <p:spPr>
          <a:xfrm>
            <a:off x="4286250" y="1948063"/>
            <a:ext cx="4762500" cy="4829175"/>
          </a:xfrm>
          <a:prstGeom prst="rect">
            <a:avLst/>
          </a:prstGeom>
        </p:spPr>
      </p:pic>
      <p:pic>
        <p:nvPicPr>
          <p:cNvPr id="6" name="Picture 5"/>
          <p:cNvPicPr>
            <a:picLocks noChangeAspect="1"/>
          </p:cNvPicPr>
          <p:nvPr/>
        </p:nvPicPr>
        <p:blipFill rotWithShape="1">
          <a:blip r:embed="rId4"/>
          <a:srcRect l="26296" t="5926" r="27407" b="7407"/>
          <a:stretch/>
        </p:blipFill>
        <p:spPr>
          <a:xfrm>
            <a:off x="6229090" y="366890"/>
            <a:ext cx="897021" cy="1679222"/>
          </a:xfrm>
          <a:prstGeom prst="rect">
            <a:avLst/>
          </a:prstGeom>
        </p:spPr>
      </p:pic>
      <p:pic>
        <p:nvPicPr>
          <p:cNvPr id="7" name="Picture 6"/>
          <p:cNvPicPr>
            <a:picLocks noChangeAspect="1"/>
          </p:cNvPicPr>
          <p:nvPr/>
        </p:nvPicPr>
        <p:blipFill rotWithShape="1">
          <a:blip r:embed="rId4"/>
          <a:srcRect l="26296" t="5926" r="27407" b="7407"/>
          <a:stretch/>
        </p:blipFill>
        <p:spPr>
          <a:xfrm>
            <a:off x="5167935" y="392290"/>
            <a:ext cx="897021" cy="1679222"/>
          </a:xfrm>
          <a:prstGeom prst="rect">
            <a:avLst/>
          </a:prstGeom>
        </p:spPr>
      </p:pic>
      <p:pic>
        <p:nvPicPr>
          <p:cNvPr id="8" name="Picture 7"/>
          <p:cNvPicPr>
            <a:picLocks noChangeAspect="1"/>
          </p:cNvPicPr>
          <p:nvPr/>
        </p:nvPicPr>
        <p:blipFill rotWithShape="1">
          <a:blip r:embed="rId4"/>
          <a:srcRect l="26296" t="5926" r="27407" b="7407"/>
          <a:stretch/>
        </p:blipFill>
        <p:spPr>
          <a:xfrm>
            <a:off x="4078557" y="375356"/>
            <a:ext cx="897021" cy="1679222"/>
          </a:xfrm>
          <a:prstGeom prst="rect">
            <a:avLst/>
          </a:prstGeom>
        </p:spPr>
      </p:pic>
    </p:spTree>
    <p:extLst>
      <p:ext uri="{BB962C8B-B14F-4D97-AF65-F5344CB8AC3E}">
        <p14:creationId xmlns:p14="http://schemas.microsoft.com/office/powerpoint/2010/main" val="921318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Saliva</a:t>
            </a:r>
          </a:p>
        </p:txBody>
      </p:sp>
      <p:sp>
        <p:nvSpPr>
          <p:cNvPr id="3" name="Content Placeholder 2"/>
          <p:cNvSpPr>
            <a:spLocks noGrp="1"/>
          </p:cNvSpPr>
          <p:nvPr>
            <p:ph sz="half" idx="1"/>
          </p:nvPr>
        </p:nvSpPr>
        <p:spPr/>
        <p:txBody>
          <a:bodyPr>
            <a:normAutofit/>
          </a:bodyPr>
          <a:lstStyle/>
          <a:p>
            <a:r>
              <a:rPr lang="en-US" dirty="0"/>
              <a:t>Saliva</a:t>
            </a:r>
          </a:p>
          <a:p>
            <a:pPr lvl="1"/>
            <a:r>
              <a:rPr lang="en-US" dirty="0"/>
              <a:t>Serous </a:t>
            </a:r>
          </a:p>
          <a:p>
            <a:pPr lvl="2"/>
            <a:r>
              <a:rPr lang="en-US" dirty="0"/>
              <a:t>Stimulated, Sensitive</a:t>
            </a:r>
          </a:p>
          <a:p>
            <a:pPr lvl="2"/>
            <a:r>
              <a:rPr lang="en-US" dirty="0"/>
              <a:t>Watery</a:t>
            </a:r>
          </a:p>
          <a:p>
            <a:pPr lvl="1"/>
            <a:r>
              <a:rPr lang="en-US" dirty="0"/>
              <a:t>Mucous</a:t>
            </a:r>
          </a:p>
          <a:p>
            <a:pPr lvl="2"/>
            <a:r>
              <a:rPr lang="en-US" dirty="0"/>
              <a:t>Resting, Resistant</a:t>
            </a:r>
          </a:p>
          <a:p>
            <a:pPr lvl="2"/>
            <a:r>
              <a:rPr lang="en-US" dirty="0"/>
              <a:t>Thick, Viscous, Ropy, Sticky</a:t>
            </a:r>
          </a:p>
          <a:p>
            <a:pPr lvl="2"/>
            <a:r>
              <a:rPr lang="en-US" dirty="0"/>
              <a:t>Too much saliva sensation</a:t>
            </a:r>
          </a:p>
          <a:p>
            <a:pPr marL="0" indent="0">
              <a:buNone/>
            </a:pP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95" t="5548"/>
          <a:stretch/>
        </p:blipFill>
        <p:spPr>
          <a:xfrm>
            <a:off x="4495800" y="533400"/>
            <a:ext cx="4338818" cy="486163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05" y="5395033"/>
            <a:ext cx="1977193" cy="1313615"/>
          </a:xfrm>
          <a:prstGeom prst="rect">
            <a:avLst/>
          </a:prstGeom>
        </p:spPr>
      </p:pic>
    </p:spTree>
    <p:extLst>
      <p:ext uri="{BB962C8B-B14F-4D97-AF65-F5344CB8AC3E}">
        <p14:creationId xmlns:p14="http://schemas.microsoft.com/office/powerpoint/2010/main" val="3427087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Saliva</a:t>
            </a:r>
          </a:p>
        </p:txBody>
      </p:sp>
      <p:sp>
        <p:nvSpPr>
          <p:cNvPr id="3" name="Content Placeholder 2"/>
          <p:cNvSpPr>
            <a:spLocks noGrp="1"/>
          </p:cNvSpPr>
          <p:nvPr>
            <p:ph sz="half" idx="1"/>
          </p:nvPr>
        </p:nvSpPr>
        <p:spPr/>
        <p:txBody>
          <a:bodyPr>
            <a:normAutofit fontScale="92500" lnSpcReduction="20000"/>
          </a:bodyPr>
          <a:lstStyle/>
          <a:p>
            <a:r>
              <a:rPr lang="en-US" dirty="0"/>
              <a:t>Saliva</a:t>
            </a:r>
          </a:p>
          <a:p>
            <a:pPr lvl="2"/>
            <a:r>
              <a:rPr lang="en-US" dirty="0"/>
              <a:t>Water, electrolytes, protein, carbohydrates, immune function</a:t>
            </a:r>
          </a:p>
          <a:p>
            <a:pPr lvl="2"/>
            <a:r>
              <a:rPr lang="en-US" dirty="0"/>
              <a:t>Immune</a:t>
            </a:r>
          </a:p>
          <a:p>
            <a:pPr lvl="3"/>
            <a:r>
              <a:rPr lang="en-US" dirty="0"/>
              <a:t>IgA, </a:t>
            </a:r>
            <a:r>
              <a:rPr lang="en-US" dirty="0" err="1"/>
              <a:t>Histatins</a:t>
            </a:r>
            <a:r>
              <a:rPr lang="en-US" dirty="0"/>
              <a:t>, Immunoglobulins</a:t>
            </a:r>
          </a:p>
          <a:p>
            <a:pPr lvl="3"/>
            <a:r>
              <a:rPr lang="en-US" dirty="0"/>
              <a:t>Antibacterial, antifungal</a:t>
            </a:r>
          </a:p>
          <a:p>
            <a:pPr lvl="3"/>
            <a:r>
              <a:rPr lang="en-US" dirty="0"/>
              <a:t>37% of H/N XRT Candidiasis</a:t>
            </a:r>
          </a:p>
          <a:p>
            <a:pPr lvl="1"/>
            <a:r>
              <a:rPr lang="en-US" dirty="0"/>
              <a:t>Lubrication</a:t>
            </a:r>
          </a:p>
          <a:p>
            <a:pPr lvl="2"/>
            <a:r>
              <a:rPr lang="en-US" dirty="0"/>
              <a:t>Swallowing</a:t>
            </a:r>
          </a:p>
          <a:p>
            <a:pPr lvl="2"/>
            <a:r>
              <a:rPr lang="en-US" dirty="0"/>
              <a:t>Food</a:t>
            </a:r>
          </a:p>
          <a:p>
            <a:pPr lvl="2"/>
            <a:r>
              <a:rPr lang="en-US" dirty="0"/>
              <a:t>Protection</a:t>
            </a:r>
          </a:p>
          <a:p>
            <a:pPr lvl="1"/>
            <a:r>
              <a:rPr lang="en-US" dirty="0"/>
              <a:t>pH buffering</a:t>
            </a:r>
          </a:p>
          <a:p>
            <a:pPr lvl="2"/>
            <a:r>
              <a:rPr lang="en-US" dirty="0"/>
              <a:t>Bicarbonate</a:t>
            </a:r>
          </a:p>
          <a:p>
            <a:pPr lvl="2"/>
            <a:r>
              <a:rPr lang="en-US" dirty="0"/>
              <a:t>Promotes remineralization</a:t>
            </a:r>
          </a:p>
          <a:p>
            <a:pPr marL="0" indent="0">
              <a:buNone/>
            </a:pPr>
            <a:endParaRPr lang="en-US" dirty="0"/>
          </a:p>
        </p:txBody>
      </p:sp>
      <p:sp>
        <p:nvSpPr>
          <p:cNvPr id="5" name="Content Placeholder 4"/>
          <p:cNvSpPr>
            <a:spLocks noGrp="1"/>
          </p:cNvSpPr>
          <p:nvPr>
            <p:ph sz="half" idx="2"/>
          </p:nvPr>
        </p:nvSpPr>
        <p:spPr/>
        <p:txBody>
          <a:bodyPr>
            <a:normAutofit fontScale="92500" lnSpcReduction="20000"/>
          </a:bodyPr>
          <a:lstStyle/>
          <a:p>
            <a:r>
              <a:rPr lang="en-US" dirty="0"/>
              <a:t>Saliva</a:t>
            </a:r>
          </a:p>
          <a:p>
            <a:pPr lvl="1"/>
            <a:r>
              <a:rPr lang="en-US" dirty="0"/>
              <a:t>Taste</a:t>
            </a:r>
          </a:p>
          <a:p>
            <a:pPr lvl="3"/>
            <a:r>
              <a:rPr lang="en-US" dirty="0"/>
              <a:t>Need water, salivary enzymes</a:t>
            </a:r>
          </a:p>
          <a:p>
            <a:pPr lvl="3"/>
            <a:r>
              <a:rPr lang="en-US" dirty="0"/>
              <a:t>Also need smell for taste!</a:t>
            </a:r>
          </a:p>
          <a:p>
            <a:pPr lvl="1"/>
            <a:r>
              <a:rPr lang="en-US" dirty="0"/>
              <a:t>Cleaning effect</a:t>
            </a:r>
          </a:p>
          <a:p>
            <a:pPr lvl="2"/>
            <a:r>
              <a:rPr lang="en-US" dirty="0"/>
              <a:t>Washes away food debris</a:t>
            </a:r>
          </a:p>
          <a:p>
            <a:pPr lvl="1"/>
            <a:endParaRPr lang="en-US" dirty="0"/>
          </a:p>
          <a:p>
            <a:pPr lvl="1"/>
            <a:endParaRPr lang="en-US" dirty="0"/>
          </a:p>
        </p:txBody>
      </p:sp>
      <p:pic>
        <p:nvPicPr>
          <p:cNvPr id="4" name="Picture 3"/>
          <p:cNvPicPr>
            <a:picLocks noChangeAspect="1"/>
          </p:cNvPicPr>
          <p:nvPr/>
        </p:nvPicPr>
        <p:blipFill rotWithShape="1">
          <a:blip r:embed="rId3"/>
          <a:srcRect l="-274" t="11734" r="1"/>
          <a:stretch/>
        </p:blipFill>
        <p:spPr>
          <a:xfrm>
            <a:off x="5401365" y="4535176"/>
            <a:ext cx="3334976" cy="1828963"/>
          </a:xfrm>
          <a:prstGeom prst="rect">
            <a:avLst/>
          </a:prstGeom>
        </p:spPr>
      </p:pic>
    </p:spTree>
    <p:extLst>
      <p:ext uri="{BB962C8B-B14F-4D97-AF65-F5344CB8AC3E}">
        <p14:creationId xmlns:p14="http://schemas.microsoft.com/office/powerpoint/2010/main" val="2077855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Saliva</a:t>
            </a:r>
          </a:p>
        </p:txBody>
      </p:sp>
      <p:sp>
        <p:nvSpPr>
          <p:cNvPr id="3" name="Content Placeholder 2"/>
          <p:cNvSpPr>
            <a:spLocks noGrp="1"/>
          </p:cNvSpPr>
          <p:nvPr>
            <p:ph sz="half" idx="1"/>
          </p:nvPr>
        </p:nvSpPr>
        <p:spPr/>
        <p:txBody>
          <a:bodyPr/>
          <a:lstStyle/>
          <a:p>
            <a:r>
              <a:rPr lang="en-US" dirty="0"/>
              <a:t>Volume</a:t>
            </a:r>
          </a:p>
          <a:p>
            <a:pPr lvl="1"/>
            <a:r>
              <a:rPr lang="en-US" dirty="0"/>
              <a:t>Prone to injury</a:t>
            </a:r>
          </a:p>
          <a:p>
            <a:pPr lvl="2"/>
            <a:r>
              <a:rPr lang="en-US" dirty="0"/>
              <a:t>Infections- candida</a:t>
            </a:r>
          </a:p>
          <a:p>
            <a:pPr lvl="1"/>
            <a:r>
              <a:rPr lang="en-US" dirty="0"/>
              <a:t>Decreased buffering capacity &gt;45%</a:t>
            </a:r>
          </a:p>
          <a:p>
            <a:pPr lvl="2"/>
            <a:r>
              <a:rPr lang="en-US" dirty="0"/>
              <a:t>Acid environment</a:t>
            </a:r>
          </a:p>
          <a:p>
            <a:pPr lvl="2"/>
            <a:r>
              <a:rPr lang="en-US" dirty="0"/>
              <a:t>Decreased “healing”</a:t>
            </a:r>
          </a:p>
          <a:p>
            <a:pPr lvl="3"/>
            <a:r>
              <a:rPr lang="en-US" dirty="0" err="1"/>
              <a:t>Remineralization</a:t>
            </a:r>
            <a:endParaRPr lang="en-US" dirty="0"/>
          </a:p>
          <a:p>
            <a:pPr lvl="3"/>
            <a:endParaRPr lang="en-US" dirty="0"/>
          </a:p>
        </p:txBody>
      </p:sp>
      <p:sp>
        <p:nvSpPr>
          <p:cNvPr id="4" name="Content Placeholder 3"/>
          <p:cNvSpPr>
            <a:spLocks noGrp="1"/>
          </p:cNvSpPr>
          <p:nvPr>
            <p:ph sz="half" idx="2"/>
          </p:nvPr>
        </p:nvSpPr>
        <p:spPr/>
        <p:txBody>
          <a:bodyPr/>
          <a:lstStyle/>
          <a:p>
            <a:r>
              <a:rPr lang="en-US" dirty="0"/>
              <a:t>Composition</a:t>
            </a:r>
          </a:p>
          <a:p>
            <a:pPr lvl="1"/>
            <a:r>
              <a:rPr lang="en-US" dirty="0"/>
              <a:t>Decreased pH</a:t>
            </a:r>
          </a:p>
          <a:p>
            <a:pPr lvl="2"/>
            <a:r>
              <a:rPr lang="en-US" dirty="0"/>
              <a:t>More acidic</a:t>
            </a:r>
          </a:p>
          <a:p>
            <a:pPr lvl="2"/>
            <a:r>
              <a:rPr lang="en-US" dirty="0"/>
              <a:t>Less bicarbonate</a:t>
            </a:r>
          </a:p>
          <a:p>
            <a:pPr lvl="1"/>
            <a:r>
              <a:rPr lang="en-US" dirty="0" err="1"/>
              <a:t>Acidogenic</a:t>
            </a:r>
            <a:r>
              <a:rPr lang="en-US" dirty="0"/>
              <a:t> bacteria</a:t>
            </a:r>
          </a:p>
          <a:p>
            <a:pPr lvl="2"/>
            <a:r>
              <a:rPr lang="en-US" dirty="0"/>
              <a:t>Strep </a:t>
            </a:r>
            <a:r>
              <a:rPr lang="en-US" dirty="0" err="1"/>
              <a:t>Mutans</a:t>
            </a:r>
            <a:endParaRPr lang="en-US" dirty="0"/>
          </a:p>
          <a:p>
            <a:pPr lvl="2"/>
            <a:r>
              <a:rPr lang="en-US" dirty="0"/>
              <a:t>Lactobacilli</a:t>
            </a:r>
          </a:p>
          <a:p>
            <a:pPr lvl="2"/>
            <a:r>
              <a:rPr lang="en-US" dirty="0"/>
              <a:t>MD Anderson Study</a:t>
            </a:r>
          </a:p>
          <a:p>
            <a:pPr lvl="2"/>
            <a:r>
              <a:rPr lang="en-US" dirty="0"/>
              <a:t>Fewer “good” bacteria</a:t>
            </a:r>
          </a:p>
        </p:txBody>
      </p:sp>
      <p:sp>
        <p:nvSpPr>
          <p:cNvPr id="5" name="TextBox 4"/>
          <p:cNvSpPr txBox="1"/>
          <p:nvPr/>
        </p:nvSpPr>
        <p:spPr>
          <a:xfrm>
            <a:off x="2794000" y="5771445"/>
            <a:ext cx="4176888" cy="369332"/>
          </a:xfrm>
          <a:prstGeom prst="rect">
            <a:avLst/>
          </a:prstGeom>
          <a:noFill/>
        </p:spPr>
        <p:txBody>
          <a:bodyPr wrap="square" rtlCol="0">
            <a:spAutoFit/>
          </a:bodyPr>
          <a:lstStyle/>
          <a:p>
            <a:r>
              <a:rPr lang="en-US" b="1" dirty="0">
                <a:solidFill>
                  <a:srgbClr val="FF0000"/>
                </a:solidFill>
              </a:rPr>
              <a:t>#1 Reason for tooth decay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0" y="449187"/>
            <a:ext cx="1882407" cy="1247935"/>
          </a:xfrm>
          <a:prstGeom prst="rect">
            <a:avLst/>
          </a:prstGeom>
        </p:spPr>
      </p:pic>
    </p:spTree>
    <p:extLst>
      <p:ext uri="{BB962C8B-B14F-4D97-AF65-F5344CB8AC3E}">
        <p14:creationId xmlns:p14="http://schemas.microsoft.com/office/powerpoint/2010/main" val="4213660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Content Placeholder 2"/>
          <p:cNvSpPr>
            <a:spLocks noGrp="1"/>
          </p:cNvSpPr>
          <p:nvPr>
            <p:ph sz="half" idx="1"/>
          </p:nvPr>
        </p:nvSpPr>
        <p:spPr/>
        <p:txBody>
          <a:bodyPr/>
          <a:lstStyle/>
          <a:p>
            <a:r>
              <a:rPr lang="en-US" dirty="0"/>
              <a:t>What is a Cavity?</a:t>
            </a:r>
          </a:p>
          <a:p>
            <a:pPr lvl="1"/>
            <a:r>
              <a:rPr lang="en-US" dirty="0"/>
              <a:t>It is not caused by sugar</a:t>
            </a:r>
          </a:p>
          <a:p>
            <a:pPr lvl="1"/>
            <a:endParaRPr lang="en-US" dirty="0"/>
          </a:p>
          <a:p>
            <a:pPr lvl="1"/>
            <a:r>
              <a:rPr lang="en-US" dirty="0"/>
              <a:t>It IS caused by bacteria</a:t>
            </a:r>
          </a:p>
          <a:p>
            <a:pPr lvl="2"/>
            <a:r>
              <a:rPr lang="en-US" dirty="0"/>
              <a:t>That LOVE sugar</a:t>
            </a:r>
          </a:p>
          <a:p>
            <a:pPr lvl="2"/>
            <a:r>
              <a:rPr lang="en-US" dirty="0"/>
              <a:t>That LOVE acid</a:t>
            </a:r>
          </a:p>
          <a:p>
            <a:pPr lvl="2"/>
            <a:endParaRPr lang="en-US" dirty="0"/>
          </a:p>
          <a:p>
            <a:pPr lvl="1"/>
            <a:r>
              <a:rPr lang="en-US" dirty="0"/>
              <a:t>Caries</a:t>
            </a:r>
          </a:p>
        </p:txBody>
      </p:sp>
      <p:sp>
        <p:nvSpPr>
          <p:cNvPr id="6" name="Content Placeholder 5"/>
          <p:cNvSpPr>
            <a:spLocks noGrp="1"/>
          </p:cNvSpPr>
          <p:nvPr>
            <p:ph sz="half" idx="2"/>
          </p:nvPr>
        </p:nvSpPr>
        <p:spPr/>
        <p:txBody>
          <a:bodyPr/>
          <a:lstStyle/>
          <a:p>
            <a:r>
              <a:rPr lang="en-US" dirty="0"/>
              <a:t>Demineralization</a:t>
            </a:r>
          </a:p>
          <a:p>
            <a:pPr lvl="1"/>
            <a:r>
              <a:rPr lang="en-US" dirty="0"/>
              <a:t>Acid</a:t>
            </a:r>
          </a:p>
          <a:p>
            <a:pPr lvl="1"/>
            <a:r>
              <a:rPr lang="en-US" dirty="0"/>
              <a:t>Erodes the enamel</a:t>
            </a:r>
          </a:p>
          <a:p>
            <a:pPr lvl="1"/>
            <a:r>
              <a:rPr lang="en-US" dirty="0"/>
              <a:t>Creates a “cavity”</a:t>
            </a:r>
          </a:p>
        </p:txBody>
      </p:sp>
      <p:pic>
        <p:nvPicPr>
          <p:cNvPr id="5" name="Picture 4"/>
          <p:cNvPicPr>
            <a:picLocks noChangeAspect="1"/>
          </p:cNvPicPr>
          <p:nvPr/>
        </p:nvPicPr>
        <p:blipFill>
          <a:blip r:embed="rId3"/>
          <a:stretch>
            <a:fillRect/>
          </a:stretch>
        </p:blipFill>
        <p:spPr>
          <a:xfrm>
            <a:off x="3386667" y="3669877"/>
            <a:ext cx="5757333" cy="3188123"/>
          </a:xfrm>
          <a:prstGeom prst="rect">
            <a:avLst/>
          </a:prstGeom>
        </p:spPr>
      </p:pic>
    </p:spTree>
    <p:extLst>
      <p:ext uri="{BB962C8B-B14F-4D97-AF65-F5344CB8AC3E}">
        <p14:creationId xmlns:p14="http://schemas.microsoft.com/office/powerpoint/2010/main" val="3834037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Content Placeholder 2"/>
          <p:cNvSpPr>
            <a:spLocks noGrp="1"/>
          </p:cNvSpPr>
          <p:nvPr>
            <p:ph sz="half" idx="1"/>
          </p:nvPr>
        </p:nvSpPr>
        <p:spPr/>
        <p:txBody>
          <a:bodyPr>
            <a:normAutofit lnSpcReduction="10000"/>
          </a:bodyPr>
          <a:lstStyle/>
          <a:p>
            <a:r>
              <a:rPr lang="en-US" dirty="0"/>
              <a:t>Diet Modification</a:t>
            </a:r>
          </a:p>
          <a:p>
            <a:pPr lvl="1"/>
            <a:r>
              <a:rPr lang="en-US" dirty="0"/>
              <a:t>Sugar</a:t>
            </a:r>
          </a:p>
          <a:p>
            <a:pPr lvl="2"/>
            <a:r>
              <a:rPr lang="en-US" dirty="0"/>
              <a:t>Encourages cariogenic bacteria</a:t>
            </a:r>
          </a:p>
          <a:p>
            <a:pPr lvl="3"/>
            <a:r>
              <a:rPr lang="en-US" dirty="0"/>
              <a:t>ACID</a:t>
            </a:r>
          </a:p>
          <a:p>
            <a:pPr lvl="2"/>
            <a:r>
              <a:rPr lang="en-US" dirty="0"/>
              <a:t>Yeast colonization </a:t>
            </a:r>
          </a:p>
          <a:p>
            <a:pPr lvl="2"/>
            <a:endParaRPr lang="en-US" dirty="0"/>
          </a:p>
          <a:p>
            <a:pPr lvl="2"/>
            <a:r>
              <a:rPr lang="en-US" dirty="0"/>
              <a:t>20-30 minutes to recover</a:t>
            </a:r>
          </a:p>
          <a:p>
            <a:pPr lvl="2"/>
            <a:endParaRPr lang="en-US" dirty="0"/>
          </a:p>
          <a:p>
            <a:pPr lvl="2"/>
            <a:r>
              <a:rPr lang="en-US" dirty="0"/>
              <a:t>Sip all day, get Decay</a:t>
            </a:r>
          </a:p>
          <a:p>
            <a:pPr lvl="2"/>
            <a:endParaRPr lang="en-US" dirty="0"/>
          </a:p>
          <a:p>
            <a:pPr lvl="2"/>
            <a:r>
              <a:rPr lang="en-US" dirty="0"/>
              <a:t>Replace with xylitol</a:t>
            </a:r>
          </a:p>
          <a:p>
            <a:pPr lvl="3"/>
            <a:r>
              <a:rPr lang="en-US" dirty="0"/>
              <a:t>Or other sugar substitutes</a:t>
            </a:r>
          </a:p>
        </p:txBody>
      </p:sp>
      <p:pic>
        <p:nvPicPr>
          <p:cNvPr id="5" name="Picture 4"/>
          <p:cNvPicPr>
            <a:picLocks noChangeAspect="1"/>
          </p:cNvPicPr>
          <p:nvPr/>
        </p:nvPicPr>
        <p:blipFill>
          <a:blip r:embed="rId3"/>
          <a:stretch>
            <a:fillRect/>
          </a:stretch>
        </p:blipFill>
        <p:spPr>
          <a:xfrm>
            <a:off x="5178778" y="776112"/>
            <a:ext cx="3231444" cy="3231444"/>
          </a:xfrm>
          <a:prstGeom prst="rect">
            <a:avLst/>
          </a:prstGeom>
        </p:spPr>
      </p:pic>
      <p:pic>
        <p:nvPicPr>
          <p:cNvPr id="6" name="Picture 5"/>
          <p:cNvPicPr>
            <a:picLocks noChangeAspect="1"/>
          </p:cNvPicPr>
          <p:nvPr/>
        </p:nvPicPr>
        <p:blipFill>
          <a:blip r:embed="rId4"/>
          <a:stretch>
            <a:fillRect/>
          </a:stretch>
        </p:blipFill>
        <p:spPr>
          <a:xfrm>
            <a:off x="5218841" y="4360332"/>
            <a:ext cx="3308503" cy="2084211"/>
          </a:xfrm>
          <a:prstGeom prst="rect">
            <a:avLst/>
          </a:prstGeom>
        </p:spPr>
      </p:pic>
    </p:spTree>
    <p:extLst>
      <p:ext uri="{BB962C8B-B14F-4D97-AF65-F5344CB8AC3E}">
        <p14:creationId xmlns:p14="http://schemas.microsoft.com/office/powerpoint/2010/main" val="508415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Content Placeholder 2"/>
          <p:cNvSpPr>
            <a:spLocks noGrp="1"/>
          </p:cNvSpPr>
          <p:nvPr>
            <p:ph sz="half" idx="1"/>
          </p:nvPr>
        </p:nvSpPr>
        <p:spPr/>
        <p:txBody>
          <a:bodyPr>
            <a:noAutofit/>
          </a:bodyPr>
          <a:lstStyle/>
          <a:p>
            <a:r>
              <a:rPr lang="en-US" dirty="0"/>
              <a:t>Diet Modification</a:t>
            </a:r>
          </a:p>
          <a:p>
            <a:pPr lvl="1"/>
            <a:r>
              <a:rPr lang="en-US" dirty="0"/>
              <a:t>Sugar</a:t>
            </a:r>
          </a:p>
          <a:p>
            <a:pPr lvl="1"/>
            <a:r>
              <a:rPr lang="en-US" dirty="0"/>
              <a:t>Sucrose, fructose</a:t>
            </a:r>
          </a:p>
          <a:p>
            <a:pPr lvl="1"/>
            <a:r>
              <a:rPr lang="en-US" dirty="0"/>
              <a:t>High fructose corn syrup</a:t>
            </a:r>
          </a:p>
          <a:p>
            <a:pPr lvl="1"/>
            <a:r>
              <a:rPr lang="en-US" dirty="0"/>
              <a:t>Agave nectar/syrup</a:t>
            </a:r>
          </a:p>
          <a:p>
            <a:pPr lvl="1"/>
            <a:r>
              <a:rPr lang="en-US" sz="1100" dirty="0" err="1"/>
              <a:t>Galactose</a:t>
            </a:r>
            <a:endParaRPr lang="en-US" sz="1100" dirty="0"/>
          </a:p>
          <a:p>
            <a:pPr lvl="1"/>
            <a:r>
              <a:rPr lang="en-US" sz="1100" dirty="0"/>
              <a:t>Barley malt</a:t>
            </a:r>
          </a:p>
          <a:p>
            <a:pPr lvl="1"/>
            <a:r>
              <a:rPr lang="en-US" sz="1100" dirty="0"/>
              <a:t>Brown rice syrup</a:t>
            </a:r>
          </a:p>
          <a:p>
            <a:pPr lvl="1"/>
            <a:r>
              <a:rPr lang="en-US" sz="1100" dirty="0"/>
              <a:t>Dextrin</a:t>
            </a:r>
          </a:p>
          <a:p>
            <a:pPr lvl="1"/>
            <a:r>
              <a:rPr lang="en-US" sz="1100" dirty="0"/>
              <a:t>Dextrose</a:t>
            </a:r>
          </a:p>
          <a:p>
            <a:pPr lvl="1"/>
            <a:r>
              <a:rPr lang="en-US" sz="1100" dirty="0" err="1"/>
              <a:t>Diastatic</a:t>
            </a:r>
            <a:r>
              <a:rPr lang="en-US" sz="1100" dirty="0"/>
              <a:t> malt</a:t>
            </a:r>
          </a:p>
          <a:p>
            <a:pPr lvl="1"/>
            <a:r>
              <a:rPr lang="en-US" sz="1100" dirty="0"/>
              <a:t>Ethyl </a:t>
            </a:r>
            <a:r>
              <a:rPr lang="en-US" sz="1100" dirty="0" err="1"/>
              <a:t>maltol</a:t>
            </a:r>
            <a:endParaRPr lang="en-US" sz="1100" dirty="0"/>
          </a:p>
          <a:p>
            <a:pPr lvl="1"/>
            <a:r>
              <a:rPr lang="en-US" sz="1100" dirty="0"/>
              <a:t>Glucose</a:t>
            </a:r>
          </a:p>
          <a:p>
            <a:pPr lvl="1"/>
            <a:r>
              <a:rPr lang="en-US" sz="1100" dirty="0"/>
              <a:t>Lactose</a:t>
            </a:r>
          </a:p>
          <a:p>
            <a:pPr lvl="1"/>
            <a:r>
              <a:rPr lang="en-US" sz="1100" dirty="0"/>
              <a:t>Malt syrup</a:t>
            </a:r>
          </a:p>
          <a:p>
            <a:pPr lvl="1"/>
            <a:r>
              <a:rPr lang="en-US" sz="1100" dirty="0" err="1"/>
              <a:t>Maltodextrin</a:t>
            </a:r>
            <a:endParaRPr lang="en-US" sz="1100" dirty="0"/>
          </a:p>
          <a:p>
            <a:pPr lvl="1"/>
            <a:r>
              <a:rPr lang="en-US" sz="1100" dirty="0"/>
              <a:t>Maltose</a:t>
            </a:r>
          </a:p>
          <a:p>
            <a:pPr lvl="1"/>
            <a:r>
              <a:rPr lang="en-US" sz="1100" dirty="0"/>
              <a:t>Rice syrup</a:t>
            </a:r>
          </a:p>
          <a:p>
            <a:pPr lvl="1"/>
            <a:endParaRPr lang="en-US" dirty="0"/>
          </a:p>
        </p:txBody>
      </p:sp>
      <p:sp>
        <p:nvSpPr>
          <p:cNvPr id="4" name="Content Placeholder 3"/>
          <p:cNvSpPr>
            <a:spLocks noGrp="1"/>
          </p:cNvSpPr>
          <p:nvPr>
            <p:ph sz="half" idx="2"/>
          </p:nvPr>
        </p:nvSpPr>
        <p:spPr>
          <a:xfrm>
            <a:off x="4648199" y="533400"/>
            <a:ext cx="4345075" cy="5858256"/>
          </a:xfrm>
        </p:spPr>
        <p:txBody>
          <a:bodyPr>
            <a:noAutofit/>
          </a:bodyPr>
          <a:lstStyle/>
          <a:p>
            <a:r>
              <a:rPr lang="en-US" sz="1000" dirty="0"/>
              <a:t>Beet sugar</a:t>
            </a:r>
          </a:p>
          <a:p>
            <a:r>
              <a:rPr lang="en-US" sz="1000" dirty="0"/>
              <a:t>Blackstrap molasses</a:t>
            </a:r>
          </a:p>
          <a:p>
            <a:r>
              <a:rPr lang="en-US" sz="1000" dirty="0"/>
              <a:t>Brown sugar</a:t>
            </a:r>
          </a:p>
          <a:p>
            <a:r>
              <a:rPr lang="en-US" sz="1000" dirty="0"/>
              <a:t>Buttered syrup</a:t>
            </a:r>
          </a:p>
          <a:p>
            <a:r>
              <a:rPr lang="en-US" sz="1000" dirty="0"/>
              <a:t>Cane juice</a:t>
            </a:r>
          </a:p>
          <a:p>
            <a:r>
              <a:rPr lang="en-US" sz="1000" dirty="0"/>
              <a:t>Cane sugar</a:t>
            </a:r>
          </a:p>
          <a:p>
            <a:r>
              <a:rPr lang="en-US" sz="1000" dirty="0"/>
              <a:t>Caramel</a:t>
            </a:r>
          </a:p>
          <a:p>
            <a:r>
              <a:rPr lang="en-US" sz="1000" dirty="0"/>
              <a:t>Carob syrup</a:t>
            </a:r>
          </a:p>
          <a:p>
            <a:r>
              <a:rPr lang="en-US" sz="1000" dirty="0"/>
              <a:t>Castor sugar</a:t>
            </a:r>
          </a:p>
          <a:p>
            <a:r>
              <a:rPr lang="en-US" sz="1000" dirty="0"/>
              <a:t>Coconut sugar</a:t>
            </a:r>
          </a:p>
          <a:p>
            <a:r>
              <a:rPr lang="en-US" sz="1000" dirty="0"/>
              <a:t>Confectioner’s sugar</a:t>
            </a:r>
          </a:p>
          <a:p>
            <a:r>
              <a:rPr lang="en-US" sz="1000" dirty="0"/>
              <a:t>Date sugar</a:t>
            </a:r>
          </a:p>
          <a:p>
            <a:r>
              <a:rPr lang="en-US" sz="1000" dirty="0" err="1"/>
              <a:t>Demerara</a:t>
            </a:r>
            <a:r>
              <a:rPr lang="en-US" sz="1000" dirty="0"/>
              <a:t> sugar</a:t>
            </a:r>
          </a:p>
          <a:p>
            <a:r>
              <a:rPr lang="en-US" sz="1000" dirty="0"/>
              <a:t>Evaporated cane juice</a:t>
            </a:r>
          </a:p>
          <a:p>
            <a:r>
              <a:rPr lang="en-US" sz="1000" dirty="0"/>
              <a:t>Florida crystals</a:t>
            </a:r>
          </a:p>
          <a:p>
            <a:r>
              <a:rPr lang="en-US" sz="1000" dirty="0"/>
              <a:t>Fruit juice/concentrate</a:t>
            </a:r>
          </a:p>
          <a:p>
            <a:r>
              <a:rPr lang="en-US" sz="1000" dirty="0"/>
              <a:t>Golden sugar</a:t>
            </a:r>
          </a:p>
          <a:p>
            <a:r>
              <a:rPr lang="en-US" sz="1000" dirty="0"/>
              <a:t>Grape sugar</a:t>
            </a:r>
          </a:p>
          <a:p>
            <a:r>
              <a:rPr lang="en-US" sz="1000" dirty="0"/>
              <a:t>Honey</a:t>
            </a:r>
          </a:p>
          <a:p>
            <a:r>
              <a:rPr lang="en-US" sz="1000" dirty="0"/>
              <a:t>Icing sugar</a:t>
            </a:r>
          </a:p>
          <a:p>
            <a:r>
              <a:rPr lang="en-US" sz="1000" dirty="0"/>
              <a:t>Invert sugar</a:t>
            </a:r>
          </a:p>
          <a:p>
            <a:r>
              <a:rPr lang="en-US" sz="1000" dirty="0"/>
              <a:t>Maple syrup</a:t>
            </a:r>
          </a:p>
          <a:p>
            <a:r>
              <a:rPr lang="en-US" sz="1000" dirty="0"/>
              <a:t>Molasses</a:t>
            </a:r>
          </a:p>
          <a:p>
            <a:r>
              <a:rPr lang="en-US" sz="1000" dirty="0" err="1"/>
              <a:t>Muscovado</a:t>
            </a:r>
            <a:r>
              <a:rPr lang="en-US" sz="1000" dirty="0"/>
              <a:t> sugar</a:t>
            </a:r>
          </a:p>
          <a:p>
            <a:r>
              <a:rPr lang="en-US" sz="1000" dirty="0" err="1"/>
              <a:t>Panela</a:t>
            </a:r>
            <a:r>
              <a:rPr lang="en-US" sz="1000" dirty="0"/>
              <a:t> sugar</a:t>
            </a:r>
          </a:p>
          <a:p>
            <a:r>
              <a:rPr lang="en-US" sz="1000" dirty="0"/>
              <a:t>Raw sugar</a:t>
            </a:r>
          </a:p>
          <a:p>
            <a:r>
              <a:rPr lang="en-US" sz="1000" dirty="0"/>
              <a:t>Refiner’s sugar</a:t>
            </a:r>
          </a:p>
          <a:p>
            <a:r>
              <a:rPr lang="en-US" sz="1000" dirty="0"/>
              <a:t>Sorghum syrup</a:t>
            </a:r>
          </a:p>
          <a:p>
            <a:r>
              <a:rPr lang="en-US" sz="1000" dirty="0" err="1"/>
              <a:t>Sucanat</a:t>
            </a:r>
            <a:endParaRPr lang="en-US" sz="1000" dirty="0"/>
          </a:p>
          <a:p>
            <a:r>
              <a:rPr lang="en-US" sz="1000" dirty="0" err="1"/>
              <a:t>Treacke</a:t>
            </a:r>
            <a:r>
              <a:rPr lang="en-US" sz="1000" dirty="0"/>
              <a:t> sugar</a:t>
            </a:r>
          </a:p>
          <a:p>
            <a:r>
              <a:rPr lang="en-US" sz="1000" dirty="0" err="1"/>
              <a:t>Turbinado</a:t>
            </a:r>
            <a:r>
              <a:rPr lang="en-US" sz="1000" dirty="0"/>
              <a:t> sugar</a:t>
            </a:r>
          </a:p>
          <a:p>
            <a:r>
              <a:rPr lang="en-US" sz="1000" dirty="0"/>
              <a:t>Yellow sugar</a:t>
            </a:r>
          </a:p>
          <a:p>
            <a:endParaRPr lang="en-US" dirty="0"/>
          </a:p>
        </p:txBody>
      </p:sp>
    </p:spTree>
    <p:extLst>
      <p:ext uri="{BB962C8B-B14F-4D97-AF65-F5344CB8AC3E}">
        <p14:creationId xmlns:p14="http://schemas.microsoft.com/office/powerpoint/2010/main" val="1561756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it matter?</a:t>
            </a:r>
          </a:p>
        </p:txBody>
      </p:sp>
      <p:sp>
        <p:nvSpPr>
          <p:cNvPr id="3" name="Content Placeholder 2"/>
          <p:cNvSpPr>
            <a:spLocks noGrp="1"/>
          </p:cNvSpPr>
          <p:nvPr>
            <p:ph idx="1"/>
          </p:nvPr>
        </p:nvSpPr>
        <p:spPr/>
        <p:txBody>
          <a:bodyPr>
            <a:normAutofit fontScale="92500" lnSpcReduction="20000"/>
          </a:bodyPr>
          <a:lstStyle/>
          <a:p>
            <a:r>
              <a:rPr lang="en-US" dirty="0"/>
              <a:t>Evidence support</a:t>
            </a:r>
          </a:p>
          <a:p>
            <a:pPr lvl="1"/>
            <a:r>
              <a:rPr lang="en-US" dirty="0"/>
              <a:t>Teeth is better than no teeth</a:t>
            </a:r>
          </a:p>
          <a:p>
            <a:pPr lvl="2"/>
            <a:r>
              <a:rPr lang="en-US" dirty="0"/>
              <a:t>Function, self-esteem, comfort, cosmetics</a:t>
            </a:r>
          </a:p>
          <a:p>
            <a:pPr lvl="2"/>
            <a:endParaRPr lang="en-US" dirty="0"/>
          </a:p>
          <a:p>
            <a:pPr lvl="1"/>
            <a:r>
              <a:rPr lang="en-US" dirty="0"/>
              <a:t>Pain</a:t>
            </a:r>
          </a:p>
          <a:p>
            <a:pPr lvl="1"/>
            <a:r>
              <a:rPr lang="en-US" dirty="0"/>
              <a:t>Infection</a:t>
            </a:r>
          </a:p>
          <a:p>
            <a:pPr lvl="1"/>
            <a:r>
              <a:rPr lang="en-US" dirty="0"/>
              <a:t>Cost!</a:t>
            </a:r>
          </a:p>
          <a:p>
            <a:pPr lvl="2"/>
            <a:r>
              <a:rPr lang="en-US" dirty="0"/>
              <a:t>Prevention versus treatment</a:t>
            </a:r>
          </a:p>
          <a:p>
            <a:pPr lvl="2"/>
            <a:r>
              <a:rPr lang="en-US" dirty="0"/>
              <a:t>$104-$122 Cleaning</a:t>
            </a:r>
          </a:p>
          <a:p>
            <a:pPr lvl="3"/>
            <a:r>
              <a:rPr lang="en-US" dirty="0"/>
              <a:t>$50 supplies q3 months</a:t>
            </a:r>
          </a:p>
          <a:p>
            <a:pPr lvl="2"/>
            <a:r>
              <a:rPr lang="en-US" dirty="0"/>
              <a:t>$1,500-$5,000 Denture</a:t>
            </a:r>
          </a:p>
          <a:p>
            <a:pPr lvl="3"/>
            <a:r>
              <a:rPr lang="en-US" dirty="0"/>
              <a:t>Replacement, relining necessary (4-6 years)</a:t>
            </a:r>
          </a:p>
          <a:p>
            <a:pPr lvl="3"/>
            <a:r>
              <a:rPr lang="en-US" dirty="0"/>
              <a:t>48% dissatisfied, 5% completely satisfied</a:t>
            </a:r>
          </a:p>
          <a:p>
            <a:pPr lvl="2"/>
            <a:r>
              <a:rPr lang="en-US" dirty="0"/>
              <a:t>$1,362-$1,570 crown</a:t>
            </a:r>
          </a:p>
          <a:p>
            <a:pPr lvl="2"/>
            <a:r>
              <a:rPr lang="en-US" dirty="0"/>
              <a:t>$120 emergency exam</a:t>
            </a:r>
          </a:p>
          <a:p>
            <a:pPr lvl="2"/>
            <a:r>
              <a:rPr lang="en-US" dirty="0"/>
              <a:t>$200 extraction</a:t>
            </a:r>
          </a:p>
          <a:p>
            <a:pPr lvl="2"/>
            <a:r>
              <a:rPr lang="en-US" dirty="0"/>
              <a:t>$175-$450 filling</a:t>
            </a:r>
          </a:p>
          <a:p>
            <a:pPr lvl="1"/>
            <a:r>
              <a:rPr lang="en-US" dirty="0">
                <a:solidFill>
                  <a:srgbClr val="FF0000"/>
                </a:solidFill>
              </a:rPr>
              <a:t>Osteoradionecrosis...</a:t>
            </a:r>
          </a:p>
        </p:txBody>
      </p:sp>
      <p:pic>
        <p:nvPicPr>
          <p:cNvPr id="6" name="Picture 5"/>
          <p:cNvPicPr>
            <a:picLocks noChangeAspect="1"/>
          </p:cNvPicPr>
          <p:nvPr/>
        </p:nvPicPr>
        <p:blipFill>
          <a:blip r:embed="rId3"/>
          <a:stretch>
            <a:fillRect/>
          </a:stretch>
        </p:blipFill>
        <p:spPr>
          <a:xfrm>
            <a:off x="6093466" y="1524000"/>
            <a:ext cx="2762250" cy="1657350"/>
          </a:xfrm>
          <a:prstGeom prst="rect">
            <a:avLst/>
          </a:prstGeom>
        </p:spPr>
      </p:pic>
      <p:pic>
        <p:nvPicPr>
          <p:cNvPr id="4" name="Picture 3"/>
          <p:cNvPicPr>
            <a:picLocks noChangeAspect="1"/>
          </p:cNvPicPr>
          <p:nvPr/>
        </p:nvPicPr>
        <p:blipFill>
          <a:blip r:embed="rId4"/>
          <a:stretch>
            <a:fillRect/>
          </a:stretch>
        </p:blipFill>
        <p:spPr>
          <a:xfrm>
            <a:off x="6495170" y="3792353"/>
            <a:ext cx="1958841" cy="2378593"/>
          </a:xfrm>
          <a:prstGeom prst="rect">
            <a:avLst/>
          </a:prstGeom>
        </p:spPr>
      </p:pic>
    </p:spTree>
    <p:extLst>
      <p:ext uri="{BB962C8B-B14F-4D97-AF65-F5344CB8AC3E}">
        <p14:creationId xmlns:p14="http://schemas.microsoft.com/office/powerpoint/2010/main" val="1417843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4" name="Content Placeholder 3"/>
          <p:cNvSpPr>
            <a:spLocks noGrp="1"/>
          </p:cNvSpPr>
          <p:nvPr>
            <p:ph sz="half" idx="2"/>
          </p:nvPr>
        </p:nvSpPr>
        <p:spPr>
          <a:xfrm>
            <a:off x="4648199" y="1673351"/>
            <a:ext cx="4326467" cy="5071759"/>
          </a:xfrm>
        </p:spPr>
        <p:txBody>
          <a:bodyPr>
            <a:normAutofit lnSpcReduction="10000"/>
          </a:bodyPr>
          <a:lstStyle/>
          <a:p>
            <a:r>
              <a:rPr lang="en-US" dirty="0" err="1"/>
              <a:t>Remineralization</a:t>
            </a:r>
            <a:endParaRPr lang="en-US" dirty="0"/>
          </a:p>
          <a:p>
            <a:pPr lvl="1"/>
            <a:r>
              <a:rPr lang="en-US" b="1" u="sng" dirty="0"/>
              <a:t>Fluoride</a:t>
            </a:r>
          </a:p>
          <a:p>
            <a:pPr lvl="1"/>
            <a:r>
              <a:rPr lang="en-US" dirty="0"/>
              <a:t>Saliva</a:t>
            </a:r>
          </a:p>
          <a:p>
            <a:pPr lvl="2"/>
            <a:r>
              <a:rPr lang="en-US" dirty="0"/>
              <a:t>Chewing gum, lozenges</a:t>
            </a:r>
          </a:p>
          <a:p>
            <a:pPr lvl="3"/>
            <a:r>
              <a:rPr lang="en-US" dirty="0"/>
              <a:t>Sugar free, xylitol</a:t>
            </a:r>
          </a:p>
          <a:p>
            <a:pPr lvl="2"/>
            <a:r>
              <a:rPr lang="en-US" dirty="0"/>
              <a:t>Fibrous vegetables and fruits</a:t>
            </a:r>
          </a:p>
          <a:p>
            <a:pPr lvl="2"/>
            <a:r>
              <a:rPr lang="en-US" dirty="0"/>
              <a:t>Hard cheese</a:t>
            </a:r>
          </a:p>
          <a:p>
            <a:pPr lvl="3"/>
            <a:r>
              <a:rPr lang="en-US" dirty="0"/>
              <a:t>Calcium, Phosphate, pH</a:t>
            </a:r>
          </a:p>
          <a:p>
            <a:pPr lvl="1"/>
            <a:r>
              <a:rPr lang="en-US" dirty="0"/>
              <a:t>Substitutes</a:t>
            </a:r>
          </a:p>
          <a:p>
            <a:pPr lvl="2"/>
            <a:r>
              <a:rPr lang="en-US" dirty="0" err="1"/>
              <a:t>Tricalcium</a:t>
            </a:r>
            <a:r>
              <a:rPr lang="en-US" dirty="0"/>
              <a:t> phosphate</a:t>
            </a:r>
          </a:p>
          <a:p>
            <a:pPr lvl="3"/>
            <a:r>
              <a:rPr lang="en-US" dirty="0" err="1"/>
              <a:t>Prevident</a:t>
            </a:r>
            <a:r>
              <a:rPr lang="en-US" dirty="0"/>
              <a:t> 5000 Booster Plus</a:t>
            </a:r>
          </a:p>
          <a:p>
            <a:pPr lvl="2"/>
            <a:r>
              <a:rPr lang="en-US" dirty="0"/>
              <a:t>MI Paste</a:t>
            </a:r>
          </a:p>
          <a:p>
            <a:pPr lvl="3"/>
            <a:r>
              <a:rPr lang="en-US" dirty="0" err="1"/>
              <a:t>Recaldent</a:t>
            </a:r>
            <a:endParaRPr lang="en-US" dirty="0"/>
          </a:p>
          <a:p>
            <a:pPr lvl="3"/>
            <a:r>
              <a:rPr lang="en-US" dirty="0"/>
              <a:t>Milk allergy</a:t>
            </a:r>
          </a:p>
        </p:txBody>
      </p:sp>
      <p:pic>
        <p:nvPicPr>
          <p:cNvPr id="5" name="Picture 4"/>
          <p:cNvPicPr>
            <a:picLocks noChangeAspect="1"/>
          </p:cNvPicPr>
          <p:nvPr/>
        </p:nvPicPr>
        <p:blipFill rotWithShape="1">
          <a:blip r:embed="rId3"/>
          <a:srcRect l="30000" t="2667" r="29333" b="3333"/>
          <a:stretch/>
        </p:blipFill>
        <p:spPr>
          <a:xfrm>
            <a:off x="709458" y="1749777"/>
            <a:ext cx="1251986" cy="2893936"/>
          </a:xfrm>
          <a:prstGeom prst="rect">
            <a:avLst/>
          </a:prstGeom>
        </p:spPr>
      </p:pic>
      <p:pic>
        <p:nvPicPr>
          <p:cNvPr id="7" name="Picture 6"/>
          <p:cNvPicPr>
            <a:picLocks noChangeAspect="1"/>
          </p:cNvPicPr>
          <p:nvPr/>
        </p:nvPicPr>
        <p:blipFill>
          <a:blip r:embed="rId4"/>
          <a:stretch>
            <a:fillRect/>
          </a:stretch>
        </p:blipFill>
        <p:spPr>
          <a:xfrm>
            <a:off x="404107" y="4877129"/>
            <a:ext cx="3877126" cy="1528482"/>
          </a:xfrm>
          <a:prstGeom prst="rect">
            <a:avLst/>
          </a:prstGeom>
        </p:spPr>
      </p:pic>
      <p:pic>
        <p:nvPicPr>
          <p:cNvPr id="8" name="Picture 7"/>
          <p:cNvPicPr>
            <a:picLocks noChangeAspect="1"/>
          </p:cNvPicPr>
          <p:nvPr/>
        </p:nvPicPr>
        <p:blipFill>
          <a:blip r:embed="rId5"/>
          <a:stretch>
            <a:fillRect/>
          </a:stretch>
        </p:blipFill>
        <p:spPr>
          <a:xfrm>
            <a:off x="2477955" y="2531000"/>
            <a:ext cx="2134832" cy="1492836"/>
          </a:xfrm>
          <a:prstGeom prst="rect">
            <a:avLst/>
          </a:prstGeom>
        </p:spPr>
      </p:pic>
    </p:spTree>
    <p:extLst>
      <p:ext uri="{BB962C8B-B14F-4D97-AF65-F5344CB8AC3E}">
        <p14:creationId xmlns:p14="http://schemas.microsoft.com/office/powerpoint/2010/main" val="4069367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Content Placeholder 2"/>
          <p:cNvSpPr>
            <a:spLocks noGrp="1"/>
          </p:cNvSpPr>
          <p:nvPr>
            <p:ph sz="half" idx="1"/>
          </p:nvPr>
        </p:nvSpPr>
        <p:spPr/>
        <p:txBody>
          <a:bodyPr>
            <a:normAutofit fontScale="92500" lnSpcReduction="20000"/>
          </a:bodyPr>
          <a:lstStyle/>
          <a:p>
            <a:r>
              <a:rPr lang="en-US" dirty="0"/>
              <a:t>Acid</a:t>
            </a:r>
          </a:p>
          <a:p>
            <a:pPr lvl="1"/>
            <a:r>
              <a:rPr lang="en-US" dirty="0"/>
              <a:t>We need a buffer</a:t>
            </a:r>
          </a:p>
          <a:p>
            <a:pPr lvl="1"/>
            <a:r>
              <a:rPr lang="en-US" dirty="0"/>
              <a:t>Salt/Soda rinse</a:t>
            </a:r>
          </a:p>
          <a:p>
            <a:pPr lvl="2"/>
            <a:r>
              <a:rPr lang="en-US" dirty="0"/>
              <a:t>Baking soda 1 </a:t>
            </a:r>
            <a:r>
              <a:rPr lang="en-US" dirty="0" err="1"/>
              <a:t>tsp</a:t>
            </a:r>
            <a:endParaRPr lang="en-US" dirty="0"/>
          </a:p>
          <a:p>
            <a:pPr lvl="2"/>
            <a:r>
              <a:rPr lang="en-US" dirty="0"/>
              <a:t>Salt ½ </a:t>
            </a:r>
            <a:r>
              <a:rPr lang="en-US" dirty="0" err="1"/>
              <a:t>tsp</a:t>
            </a:r>
            <a:endParaRPr lang="en-US" dirty="0"/>
          </a:p>
          <a:p>
            <a:pPr lvl="2"/>
            <a:r>
              <a:rPr lang="en-US" dirty="0"/>
              <a:t>12oz warm water</a:t>
            </a:r>
          </a:p>
          <a:p>
            <a:pPr lvl="1"/>
            <a:r>
              <a:rPr lang="en-US" dirty="0"/>
              <a:t>Baking Soda Paste</a:t>
            </a:r>
          </a:p>
          <a:p>
            <a:pPr lvl="1"/>
            <a:r>
              <a:rPr lang="en-US" dirty="0"/>
              <a:t>Chewing gum</a:t>
            </a:r>
          </a:p>
          <a:p>
            <a:pPr lvl="2"/>
            <a:r>
              <a:rPr lang="en-US" dirty="0"/>
              <a:t>Xylitol (candies, gum)</a:t>
            </a:r>
          </a:p>
          <a:p>
            <a:pPr lvl="2"/>
            <a:r>
              <a:rPr lang="en-US" dirty="0"/>
              <a:t>2 weeks</a:t>
            </a:r>
          </a:p>
          <a:p>
            <a:pPr lvl="3"/>
            <a:r>
              <a:rPr lang="en-US" dirty="0"/>
              <a:t>Increased saliva</a:t>
            </a:r>
          </a:p>
          <a:p>
            <a:pPr lvl="3"/>
            <a:r>
              <a:rPr lang="en-US" dirty="0"/>
              <a:t>Increased pH</a:t>
            </a:r>
          </a:p>
          <a:p>
            <a:pPr lvl="1"/>
            <a:r>
              <a:rPr lang="en-US" dirty="0"/>
              <a:t>Water bottle</a:t>
            </a:r>
          </a:p>
          <a:p>
            <a:pPr lvl="2"/>
            <a:r>
              <a:rPr lang="en-US" dirty="0"/>
              <a:t>Evidence benefit</a:t>
            </a:r>
          </a:p>
        </p:txBody>
      </p:sp>
      <p:sp>
        <p:nvSpPr>
          <p:cNvPr id="4" name="Content Placeholder 3"/>
          <p:cNvSpPr>
            <a:spLocks noGrp="1"/>
          </p:cNvSpPr>
          <p:nvPr>
            <p:ph sz="half" idx="2"/>
          </p:nvPr>
        </p:nvSpPr>
        <p:spPr/>
        <p:txBody>
          <a:bodyPr>
            <a:normAutofit fontScale="92500" lnSpcReduction="20000"/>
          </a:bodyPr>
          <a:lstStyle/>
          <a:p>
            <a:r>
              <a:rPr lang="en-US" dirty="0"/>
              <a:t>Decontamination</a:t>
            </a:r>
          </a:p>
          <a:p>
            <a:pPr lvl="1"/>
            <a:r>
              <a:rPr lang="en-US" dirty="0"/>
              <a:t>Brushing</a:t>
            </a:r>
          </a:p>
          <a:p>
            <a:pPr lvl="2"/>
            <a:r>
              <a:rPr lang="en-US" dirty="0"/>
              <a:t>Twice daily minimum</a:t>
            </a:r>
          </a:p>
          <a:p>
            <a:pPr lvl="2"/>
            <a:r>
              <a:rPr lang="en-US" dirty="0"/>
              <a:t>After meals</a:t>
            </a:r>
          </a:p>
          <a:p>
            <a:pPr lvl="2"/>
            <a:r>
              <a:rPr lang="en-US" dirty="0"/>
              <a:t>2-3 min</a:t>
            </a:r>
          </a:p>
          <a:p>
            <a:pPr lvl="2"/>
            <a:r>
              <a:rPr lang="en-US" dirty="0"/>
              <a:t>Soft brush</a:t>
            </a:r>
          </a:p>
          <a:p>
            <a:pPr lvl="2"/>
            <a:r>
              <a:rPr lang="en-US" dirty="0"/>
              <a:t>Every surface and tongue</a:t>
            </a:r>
          </a:p>
          <a:p>
            <a:pPr lvl="1"/>
            <a:r>
              <a:rPr lang="en-US" dirty="0"/>
              <a:t>Flossing</a:t>
            </a:r>
          </a:p>
          <a:p>
            <a:pPr lvl="1"/>
            <a:r>
              <a:rPr lang="en-US" dirty="0" err="1"/>
              <a:t>Waterpik</a:t>
            </a:r>
            <a:endParaRPr lang="en-US" dirty="0"/>
          </a:p>
          <a:p>
            <a:pPr lvl="1"/>
            <a:r>
              <a:rPr lang="en-US" dirty="0"/>
              <a:t>Frequent dental visits</a:t>
            </a:r>
          </a:p>
          <a:p>
            <a:pPr lvl="2"/>
            <a:r>
              <a:rPr lang="en-US" dirty="0"/>
              <a:t>Pre, 3 weeks, 6 weeks, 3 months, 6 months then 3-6 months intervals lifelong </a:t>
            </a:r>
          </a:p>
          <a:p>
            <a:pPr lvl="1"/>
            <a:endParaRPr lang="en-US" dirty="0"/>
          </a:p>
        </p:txBody>
      </p:sp>
      <p:pic>
        <p:nvPicPr>
          <p:cNvPr id="5" name="Picture 4"/>
          <p:cNvPicPr>
            <a:picLocks noChangeAspect="1"/>
          </p:cNvPicPr>
          <p:nvPr/>
        </p:nvPicPr>
        <p:blipFill rotWithShape="1">
          <a:blip r:embed="rId3"/>
          <a:srcRect l="2707" t="14176" r="3718" b="14683"/>
          <a:stretch/>
        </p:blipFill>
        <p:spPr>
          <a:xfrm>
            <a:off x="3601314" y="5553776"/>
            <a:ext cx="1577077" cy="1198987"/>
          </a:xfrm>
          <a:prstGeom prst="rect">
            <a:avLst/>
          </a:prstGeom>
        </p:spPr>
      </p:pic>
    </p:spTree>
    <p:extLst>
      <p:ext uri="{BB962C8B-B14F-4D97-AF65-F5344CB8AC3E}">
        <p14:creationId xmlns:p14="http://schemas.microsoft.com/office/powerpoint/2010/main" val="426857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Content Placeholder 2"/>
          <p:cNvSpPr>
            <a:spLocks noGrp="1"/>
          </p:cNvSpPr>
          <p:nvPr>
            <p:ph sz="half" idx="1"/>
          </p:nvPr>
        </p:nvSpPr>
        <p:spPr/>
        <p:txBody>
          <a:bodyPr>
            <a:normAutofit/>
          </a:bodyPr>
          <a:lstStyle/>
          <a:p>
            <a:r>
              <a:rPr lang="en-US" dirty="0"/>
              <a:t>Pre Treatment</a:t>
            </a:r>
          </a:p>
          <a:p>
            <a:pPr lvl="1"/>
            <a:r>
              <a:rPr lang="en-US" dirty="0"/>
              <a:t>Might be the most important visit</a:t>
            </a:r>
          </a:p>
          <a:p>
            <a:pPr lvl="1"/>
            <a:r>
              <a:rPr lang="en-US" dirty="0"/>
              <a:t>Sets expectations</a:t>
            </a:r>
          </a:p>
          <a:p>
            <a:pPr lvl="1"/>
            <a:r>
              <a:rPr lang="en-US" dirty="0"/>
              <a:t>Treat existing disease</a:t>
            </a:r>
          </a:p>
          <a:p>
            <a:pPr lvl="2"/>
            <a:r>
              <a:rPr lang="en-US" dirty="0"/>
              <a:t>Mod-severe periodontal disease = extract</a:t>
            </a:r>
          </a:p>
          <a:p>
            <a:pPr lvl="1"/>
            <a:r>
              <a:rPr lang="en-US" dirty="0"/>
              <a:t>Assess dental IQ</a:t>
            </a:r>
          </a:p>
          <a:p>
            <a:pPr lvl="1"/>
            <a:r>
              <a:rPr lang="en-US" dirty="0"/>
              <a:t>Begin prevention</a:t>
            </a:r>
          </a:p>
          <a:p>
            <a:pPr lvl="1"/>
            <a:r>
              <a:rPr lang="en-US" dirty="0"/>
              <a:t>Evidence supports</a:t>
            </a:r>
          </a:p>
          <a:p>
            <a:pPr lvl="2"/>
            <a:r>
              <a:rPr lang="en-US" dirty="0"/>
              <a:t>Retain teeth</a:t>
            </a:r>
          </a:p>
        </p:txBody>
      </p:sp>
      <p:sp>
        <p:nvSpPr>
          <p:cNvPr id="4" name="Content Placeholder 3"/>
          <p:cNvSpPr>
            <a:spLocks noGrp="1"/>
          </p:cNvSpPr>
          <p:nvPr>
            <p:ph sz="half" idx="2"/>
          </p:nvPr>
        </p:nvSpPr>
        <p:spPr/>
        <p:txBody>
          <a:bodyPr>
            <a:normAutofit/>
          </a:bodyPr>
          <a:lstStyle/>
          <a:p>
            <a:pPr lvl="1"/>
            <a:r>
              <a:rPr lang="en-US" dirty="0"/>
              <a:t>Make custom tray</a:t>
            </a:r>
          </a:p>
          <a:p>
            <a:pPr lvl="2"/>
            <a:r>
              <a:rPr lang="en-US" dirty="0"/>
              <a:t>Fluoride</a:t>
            </a:r>
          </a:p>
          <a:p>
            <a:pPr lvl="3"/>
            <a:r>
              <a:rPr lang="en-US" dirty="0"/>
              <a:t>1.1% neutral sodium fluoride gel or 0.4% stannous fluoride gel</a:t>
            </a:r>
          </a:p>
          <a:p>
            <a:pPr lvl="2"/>
            <a:r>
              <a:rPr lang="en-US" dirty="0"/>
              <a:t>Chlorhexidine gel</a:t>
            </a:r>
          </a:p>
        </p:txBody>
      </p:sp>
      <p:pic>
        <p:nvPicPr>
          <p:cNvPr id="5" name="Picture 4"/>
          <p:cNvPicPr>
            <a:picLocks noChangeAspect="1"/>
          </p:cNvPicPr>
          <p:nvPr/>
        </p:nvPicPr>
        <p:blipFill>
          <a:blip r:embed="rId3"/>
          <a:stretch>
            <a:fillRect/>
          </a:stretch>
        </p:blipFill>
        <p:spPr>
          <a:xfrm>
            <a:off x="4894877" y="4051391"/>
            <a:ext cx="3276802" cy="2464155"/>
          </a:xfrm>
          <a:prstGeom prst="rect">
            <a:avLst/>
          </a:prstGeom>
        </p:spPr>
      </p:pic>
    </p:spTree>
    <p:extLst>
      <p:ext uri="{BB962C8B-B14F-4D97-AF65-F5344CB8AC3E}">
        <p14:creationId xmlns:p14="http://schemas.microsoft.com/office/powerpoint/2010/main" val="2192073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Content Placeholder 2"/>
          <p:cNvSpPr>
            <a:spLocks noGrp="1"/>
          </p:cNvSpPr>
          <p:nvPr>
            <p:ph sz="half" idx="1"/>
          </p:nvPr>
        </p:nvSpPr>
        <p:spPr/>
        <p:txBody>
          <a:bodyPr>
            <a:normAutofit fontScale="85000" lnSpcReduction="10000"/>
          </a:bodyPr>
          <a:lstStyle/>
          <a:p>
            <a:r>
              <a:rPr lang="en-US" dirty="0"/>
              <a:t>Fluoride</a:t>
            </a:r>
          </a:p>
          <a:p>
            <a:pPr lvl="1"/>
            <a:r>
              <a:rPr lang="en-US" dirty="0">
                <a:solidFill>
                  <a:srgbClr val="008000"/>
                </a:solidFill>
              </a:rPr>
              <a:t>Stannous fluoride 0.4%</a:t>
            </a:r>
          </a:p>
          <a:p>
            <a:pPr lvl="2"/>
            <a:r>
              <a:rPr lang="en-US" dirty="0" err="1"/>
              <a:t>Adv</a:t>
            </a:r>
            <a:r>
              <a:rPr lang="en-US" dirty="0"/>
              <a:t>: </a:t>
            </a:r>
            <a:r>
              <a:rPr lang="en-US" dirty="0" err="1"/>
              <a:t>Cariostatic</a:t>
            </a:r>
            <a:r>
              <a:rPr lang="en-US" dirty="0"/>
              <a:t>, antimicrobial, works against root surface decay, arrest of incipient decay</a:t>
            </a:r>
          </a:p>
          <a:p>
            <a:pPr lvl="2"/>
            <a:r>
              <a:rPr lang="en-US" dirty="0" err="1"/>
              <a:t>DisAdv</a:t>
            </a:r>
            <a:r>
              <a:rPr lang="en-US" dirty="0"/>
              <a:t>: Metallic taste, can cause staining and sensitivity, low pH</a:t>
            </a:r>
          </a:p>
          <a:p>
            <a:pPr lvl="2"/>
            <a:endParaRPr lang="en-US" dirty="0"/>
          </a:p>
          <a:p>
            <a:pPr lvl="2"/>
            <a:r>
              <a:rPr lang="en-US" dirty="0"/>
              <a:t>Apply in tray for 5 minutes</a:t>
            </a:r>
          </a:p>
          <a:p>
            <a:pPr lvl="2"/>
            <a:r>
              <a:rPr lang="en-US" dirty="0"/>
              <a:t>Do not rinse for 30-45 min</a:t>
            </a:r>
          </a:p>
          <a:p>
            <a:pPr lvl="2"/>
            <a:r>
              <a:rPr lang="en-US" dirty="0"/>
              <a:t>Meticulous hygiene alone was insufficient. Fluoride made the difference. </a:t>
            </a:r>
            <a:r>
              <a:rPr lang="en-US" dirty="0" err="1"/>
              <a:t>Dreizen</a:t>
            </a:r>
            <a:r>
              <a:rPr lang="en-US" dirty="0"/>
              <a:t> et al.</a:t>
            </a:r>
          </a:p>
          <a:p>
            <a:pPr lvl="2"/>
            <a:r>
              <a:rPr lang="en-US" dirty="0"/>
              <a:t>High fluoride RX toothpaste</a:t>
            </a:r>
          </a:p>
          <a:p>
            <a:pPr lvl="3"/>
            <a:r>
              <a:rPr lang="en-US" dirty="0"/>
              <a:t>Caution flavoring and SLS</a:t>
            </a:r>
          </a:p>
          <a:p>
            <a:pPr lvl="3"/>
            <a:r>
              <a:rPr lang="en-US" dirty="0" err="1"/>
              <a:t>Prevident</a:t>
            </a:r>
            <a:r>
              <a:rPr lang="en-US" dirty="0"/>
              <a:t> dry mouth</a:t>
            </a:r>
          </a:p>
        </p:txBody>
      </p:sp>
      <p:sp>
        <p:nvSpPr>
          <p:cNvPr id="6" name="Content Placeholder 5"/>
          <p:cNvSpPr>
            <a:spLocks noGrp="1"/>
          </p:cNvSpPr>
          <p:nvPr>
            <p:ph sz="half" idx="2"/>
          </p:nvPr>
        </p:nvSpPr>
        <p:spPr/>
        <p:txBody>
          <a:bodyPr>
            <a:normAutofit fontScale="85000" lnSpcReduction="10000"/>
          </a:bodyPr>
          <a:lstStyle/>
          <a:p>
            <a:r>
              <a:rPr lang="en-US" dirty="0">
                <a:solidFill>
                  <a:srgbClr val="008000"/>
                </a:solidFill>
              </a:rPr>
              <a:t>Sodium fluoride 1% gel</a:t>
            </a:r>
          </a:p>
          <a:p>
            <a:pPr lvl="1"/>
            <a:r>
              <a:rPr lang="en-US" dirty="0" err="1"/>
              <a:t>Adv</a:t>
            </a:r>
            <a:r>
              <a:rPr lang="en-US" dirty="0"/>
              <a:t>: Neutral pH, no sensitivity, pleasant taste</a:t>
            </a:r>
          </a:p>
          <a:p>
            <a:pPr lvl="1"/>
            <a:r>
              <a:rPr lang="en-US" dirty="0" err="1"/>
              <a:t>DisAdv</a:t>
            </a:r>
            <a:r>
              <a:rPr lang="en-US" dirty="0"/>
              <a:t>: Not as effective as </a:t>
            </a:r>
            <a:r>
              <a:rPr lang="en-US" dirty="0" err="1"/>
              <a:t>SnF</a:t>
            </a:r>
            <a:r>
              <a:rPr lang="en-US" dirty="0"/>
              <a:t> for antimicrobial activity</a:t>
            </a:r>
          </a:p>
          <a:p>
            <a:r>
              <a:rPr lang="en-US" dirty="0">
                <a:solidFill>
                  <a:srgbClr val="FF0000"/>
                </a:solidFill>
              </a:rPr>
              <a:t>Acidulated phosphate gel 1%</a:t>
            </a:r>
          </a:p>
          <a:p>
            <a:pPr lvl="1"/>
            <a:r>
              <a:rPr lang="en-US" dirty="0" err="1"/>
              <a:t>Adv</a:t>
            </a:r>
            <a:r>
              <a:rPr lang="en-US" dirty="0"/>
              <a:t>: Taste, no sensitivity</a:t>
            </a:r>
          </a:p>
          <a:p>
            <a:pPr lvl="1"/>
            <a:r>
              <a:rPr lang="en-US" dirty="0" err="1"/>
              <a:t>DisAdv</a:t>
            </a:r>
            <a:r>
              <a:rPr lang="en-US" dirty="0"/>
              <a:t>: Requires low pH to be effective, etches the tooth, can damage restorations in teeth</a:t>
            </a:r>
          </a:p>
        </p:txBody>
      </p:sp>
    </p:spTree>
    <p:extLst>
      <p:ext uri="{BB962C8B-B14F-4D97-AF65-F5344CB8AC3E}">
        <p14:creationId xmlns:p14="http://schemas.microsoft.com/office/powerpoint/2010/main" val="2692547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Content Placeholder 2"/>
          <p:cNvSpPr>
            <a:spLocks noGrp="1"/>
          </p:cNvSpPr>
          <p:nvPr>
            <p:ph sz="half" idx="1"/>
          </p:nvPr>
        </p:nvSpPr>
        <p:spPr/>
        <p:txBody>
          <a:bodyPr/>
          <a:lstStyle/>
          <a:p>
            <a:r>
              <a:rPr lang="en-US" dirty="0"/>
              <a:t>Chlorhexidine (CHX)</a:t>
            </a:r>
          </a:p>
          <a:p>
            <a:pPr lvl="1"/>
            <a:r>
              <a:rPr lang="en-US" dirty="0"/>
              <a:t>Alcohol free version only</a:t>
            </a:r>
          </a:p>
          <a:p>
            <a:pPr lvl="2"/>
            <a:r>
              <a:rPr lang="en-US" dirty="0"/>
              <a:t>CHX and fluoride combination proven effective. </a:t>
            </a:r>
          </a:p>
          <a:p>
            <a:pPr lvl="2"/>
            <a:r>
              <a:rPr lang="en-US" dirty="0"/>
              <a:t>CHX kills bacteria, yeast, fungus</a:t>
            </a:r>
          </a:p>
          <a:p>
            <a:pPr lvl="2"/>
            <a:r>
              <a:rPr lang="en-US" dirty="0"/>
              <a:t>Don’t use with </a:t>
            </a:r>
            <a:r>
              <a:rPr lang="en-US" dirty="0" err="1"/>
              <a:t>Nystatin</a:t>
            </a:r>
            <a:r>
              <a:rPr lang="en-US" dirty="0"/>
              <a:t>,  binds and makes both ineffective.</a:t>
            </a:r>
          </a:p>
          <a:p>
            <a:pPr lvl="2"/>
            <a:r>
              <a:rPr lang="en-US" dirty="0"/>
              <a:t>Rinses, gels.  </a:t>
            </a:r>
          </a:p>
          <a:p>
            <a:pPr lvl="3"/>
            <a:r>
              <a:rPr lang="en-US" dirty="0"/>
              <a:t>Gel more effective </a:t>
            </a:r>
          </a:p>
          <a:p>
            <a:pPr lvl="1"/>
            <a:endParaRPr lang="en-US" dirty="0"/>
          </a:p>
        </p:txBody>
      </p:sp>
      <p:sp>
        <p:nvSpPr>
          <p:cNvPr id="4" name="Content Placeholder 3"/>
          <p:cNvSpPr>
            <a:spLocks noGrp="1"/>
          </p:cNvSpPr>
          <p:nvPr>
            <p:ph sz="half" idx="2"/>
          </p:nvPr>
        </p:nvSpPr>
        <p:spPr/>
        <p:txBody>
          <a:bodyPr/>
          <a:lstStyle/>
          <a:p>
            <a:r>
              <a:rPr lang="en-US" dirty="0"/>
              <a:t>Lip Care</a:t>
            </a:r>
          </a:p>
          <a:p>
            <a:pPr lvl="1"/>
            <a:r>
              <a:rPr lang="en-US" dirty="0"/>
              <a:t>Prevent drying, cracking</a:t>
            </a:r>
          </a:p>
          <a:p>
            <a:pPr lvl="1"/>
            <a:r>
              <a:rPr lang="en-US" dirty="0"/>
              <a:t>Predispose to fungal infection</a:t>
            </a:r>
          </a:p>
        </p:txBody>
      </p:sp>
      <p:pic>
        <p:nvPicPr>
          <p:cNvPr id="5" name="Picture 4"/>
          <p:cNvPicPr>
            <a:picLocks noChangeAspect="1"/>
          </p:cNvPicPr>
          <p:nvPr/>
        </p:nvPicPr>
        <p:blipFill>
          <a:blip r:embed="rId3"/>
          <a:stretch>
            <a:fillRect/>
          </a:stretch>
        </p:blipFill>
        <p:spPr>
          <a:xfrm>
            <a:off x="5000099" y="4032504"/>
            <a:ext cx="3334801" cy="1828959"/>
          </a:xfrm>
          <a:prstGeom prst="rect">
            <a:avLst/>
          </a:prstGeom>
        </p:spPr>
      </p:pic>
    </p:spTree>
    <p:extLst>
      <p:ext uri="{BB962C8B-B14F-4D97-AF65-F5344CB8AC3E}">
        <p14:creationId xmlns:p14="http://schemas.microsoft.com/office/powerpoint/2010/main" val="2741908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Content Placeholder 2"/>
          <p:cNvSpPr>
            <a:spLocks noGrp="1"/>
          </p:cNvSpPr>
          <p:nvPr>
            <p:ph sz="half" idx="1"/>
          </p:nvPr>
        </p:nvSpPr>
        <p:spPr/>
        <p:txBody>
          <a:bodyPr>
            <a:normAutofit fontScale="92500" lnSpcReduction="10000"/>
          </a:bodyPr>
          <a:lstStyle/>
          <a:p>
            <a:r>
              <a:rPr lang="en-US" dirty="0"/>
              <a:t>Saliva substitutes</a:t>
            </a:r>
          </a:p>
          <a:p>
            <a:pPr lvl="1"/>
            <a:r>
              <a:rPr lang="en-US" dirty="0"/>
              <a:t>Water</a:t>
            </a:r>
          </a:p>
          <a:p>
            <a:pPr lvl="1"/>
            <a:r>
              <a:rPr lang="en-US" dirty="0" err="1"/>
              <a:t>Biotene</a:t>
            </a:r>
            <a:endParaRPr lang="en-US" dirty="0"/>
          </a:p>
          <a:p>
            <a:pPr lvl="2"/>
            <a:r>
              <a:rPr lang="en-US" dirty="0" err="1"/>
              <a:t>Lactoperoxidase</a:t>
            </a:r>
            <a:r>
              <a:rPr lang="en-US" dirty="0"/>
              <a:t>, lysozyme and </a:t>
            </a:r>
            <a:r>
              <a:rPr lang="en-US" dirty="0" err="1"/>
              <a:t>lactoferrin</a:t>
            </a:r>
            <a:endParaRPr lang="en-US" dirty="0"/>
          </a:p>
          <a:p>
            <a:pPr lvl="2"/>
            <a:r>
              <a:rPr lang="en-US" dirty="0"/>
              <a:t>Shown to relieve subjective oral symptoms in most </a:t>
            </a:r>
            <a:r>
              <a:rPr lang="en-US" dirty="0" err="1"/>
              <a:t>xerostomic</a:t>
            </a:r>
            <a:r>
              <a:rPr lang="en-US" dirty="0"/>
              <a:t> patient </a:t>
            </a:r>
          </a:p>
          <a:p>
            <a:pPr lvl="3"/>
            <a:r>
              <a:rPr lang="en-US" dirty="0"/>
              <a:t>No changes in microflora</a:t>
            </a:r>
          </a:p>
          <a:p>
            <a:pPr lvl="1"/>
            <a:r>
              <a:rPr lang="en-US" dirty="0" err="1"/>
              <a:t>SalivaMAX</a:t>
            </a:r>
            <a:endParaRPr lang="en-US" dirty="0"/>
          </a:p>
          <a:p>
            <a:pPr lvl="2"/>
            <a:r>
              <a:rPr lang="en-US" dirty="0"/>
              <a:t>Supersaturated calcium phosphate powder</a:t>
            </a:r>
          </a:p>
          <a:p>
            <a:pPr lvl="2"/>
            <a:r>
              <a:rPr lang="en-US" dirty="0"/>
              <a:t>Dissolve in water</a:t>
            </a:r>
          </a:p>
          <a:p>
            <a:pPr lvl="2"/>
            <a:r>
              <a:rPr lang="en-US" dirty="0"/>
              <a:t>RX only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078" y="4403838"/>
            <a:ext cx="3467100" cy="22669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3209" y="1702048"/>
            <a:ext cx="1809987" cy="242556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9712" y="1867301"/>
            <a:ext cx="2009585" cy="1813159"/>
          </a:xfrm>
          <a:prstGeom prst="rect">
            <a:avLst/>
          </a:prstGeom>
        </p:spPr>
      </p:pic>
      <p:pic>
        <p:nvPicPr>
          <p:cNvPr id="8" name="Picture 7"/>
          <p:cNvPicPr>
            <a:picLocks noChangeAspect="1"/>
          </p:cNvPicPr>
          <p:nvPr/>
        </p:nvPicPr>
        <p:blipFill>
          <a:blip r:embed="rId6"/>
          <a:stretch>
            <a:fillRect/>
          </a:stretch>
        </p:blipFill>
        <p:spPr>
          <a:xfrm>
            <a:off x="3944397" y="417234"/>
            <a:ext cx="4785806" cy="1057678"/>
          </a:xfrm>
          <a:prstGeom prst="rect">
            <a:avLst/>
          </a:prstGeom>
        </p:spPr>
      </p:pic>
    </p:spTree>
    <p:extLst>
      <p:ext uri="{BB962C8B-B14F-4D97-AF65-F5344CB8AC3E}">
        <p14:creationId xmlns:p14="http://schemas.microsoft.com/office/powerpoint/2010/main" val="3139609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Content Placeholder 2"/>
          <p:cNvSpPr>
            <a:spLocks noGrp="1"/>
          </p:cNvSpPr>
          <p:nvPr>
            <p:ph sz="half" idx="1"/>
          </p:nvPr>
        </p:nvSpPr>
        <p:spPr/>
        <p:txBody>
          <a:bodyPr>
            <a:normAutofit fontScale="92500" lnSpcReduction="10000"/>
          </a:bodyPr>
          <a:lstStyle/>
          <a:p>
            <a:r>
              <a:rPr lang="en-US" dirty="0"/>
              <a:t>Saliva substitutes</a:t>
            </a:r>
          </a:p>
          <a:p>
            <a:pPr lvl="1"/>
            <a:r>
              <a:rPr lang="en-US" dirty="0"/>
              <a:t>Water</a:t>
            </a:r>
          </a:p>
          <a:p>
            <a:pPr lvl="1"/>
            <a:r>
              <a:rPr lang="en-US" dirty="0"/>
              <a:t>Palliative medical therapy</a:t>
            </a:r>
          </a:p>
          <a:p>
            <a:pPr lvl="2"/>
            <a:r>
              <a:rPr lang="en-US" dirty="0"/>
              <a:t>Pilocarpine (</a:t>
            </a:r>
            <a:r>
              <a:rPr lang="en-US" dirty="0" err="1"/>
              <a:t>Salagen</a:t>
            </a:r>
            <a:r>
              <a:rPr lang="en-US" dirty="0"/>
              <a:t>) 5mg, q4-q8</a:t>
            </a:r>
          </a:p>
          <a:p>
            <a:pPr lvl="2"/>
            <a:r>
              <a:rPr lang="en-US" dirty="0" err="1"/>
              <a:t>Cevimeline</a:t>
            </a:r>
            <a:r>
              <a:rPr lang="en-US" dirty="0"/>
              <a:t> (</a:t>
            </a:r>
            <a:r>
              <a:rPr lang="en-US" dirty="0" err="1"/>
              <a:t>Evoxac</a:t>
            </a:r>
            <a:r>
              <a:rPr lang="en-US" dirty="0"/>
              <a:t>) 30mg, q8, newer, fewer side effects</a:t>
            </a:r>
          </a:p>
          <a:p>
            <a:pPr lvl="2"/>
            <a:r>
              <a:rPr lang="en-US" dirty="0"/>
              <a:t>Side effects</a:t>
            </a:r>
          </a:p>
          <a:p>
            <a:pPr lvl="3"/>
            <a:r>
              <a:rPr lang="en-US" dirty="0" err="1"/>
              <a:t>Miosis</a:t>
            </a:r>
            <a:r>
              <a:rPr lang="en-US" dirty="0"/>
              <a:t>, flushing,  bradycardia, bronchospasm, increased bronchial secretions, involuntary urination and/or defecation, sweating, lacrimation, </a:t>
            </a:r>
            <a:r>
              <a:rPr lang="en-US" b="1" dirty="0">
                <a:solidFill>
                  <a:srgbClr val="00B050"/>
                </a:solidFill>
              </a:rPr>
              <a:t>salivation</a:t>
            </a:r>
            <a:r>
              <a:rPr lang="en-US" dirty="0"/>
              <a:t>, hypotension and seizures.</a:t>
            </a:r>
          </a:p>
          <a:p>
            <a:pPr lvl="1"/>
            <a:endParaRPr lang="en-US" dirty="0"/>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859" y="533400"/>
            <a:ext cx="6131142" cy="1089981"/>
          </a:xfrm>
          <a:prstGeom prst="rect">
            <a:avLst/>
          </a:prstGeom>
        </p:spPr>
      </p:pic>
      <p:sp>
        <p:nvSpPr>
          <p:cNvPr id="7" name="TextBox 6"/>
          <p:cNvSpPr txBox="1"/>
          <p:nvPr/>
        </p:nvSpPr>
        <p:spPr>
          <a:xfrm>
            <a:off x="6294922" y="5207267"/>
            <a:ext cx="2751322" cy="1477328"/>
          </a:xfrm>
          <a:prstGeom prst="rect">
            <a:avLst/>
          </a:prstGeom>
          <a:noFill/>
        </p:spPr>
        <p:txBody>
          <a:bodyPr wrap="square" rtlCol="0">
            <a:spAutoFit/>
          </a:bodyPr>
          <a:lstStyle/>
          <a:p>
            <a:r>
              <a:rPr lang="en-US" dirty="0">
                <a:solidFill>
                  <a:srgbClr val="FF0000"/>
                </a:solidFill>
              </a:rPr>
              <a:t>Contraindicated:</a:t>
            </a:r>
          </a:p>
          <a:p>
            <a:r>
              <a:rPr lang="en-US" dirty="0">
                <a:solidFill>
                  <a:srgbClr val="FF0000"/>
                </a:solidFill>
              </a:rPr>
              <a:t>Glaucoma, asthma, liver dysfunction</a:t>
            </a:r>
          </a:p>
          <a:p>
            <a:r>
              <a:rPr lang="en-US" dirty="0">
                <a:solidFill>
                  <a:srgbClr val="FFC000"/>
                </a:solidFill>
              </a:rPr>
              <a:t>Caution:</a:t>
            </a:r>
          </a:p>
          <a:p>
            <a:r>
              <a:rPr lang="en-US" dirty="0">
                <a:solidFill>
                  <a:srgbClr val="FFC000"/>
                </a:solidFill>
              </a:rPr>
              <a:t>Cardiovascular disease</a:t>
            </a:r>
          </a:p>
        </p:txBody>
      </p:sp>
      <p:pic>
        <p:nvPicPr>
          <p:cNvPr id="8" name="Picture 7"/>
          <p:cNvPicPr>
            <a:picLocks noChangeAspect="1"/>
          </p:cNvPicPr>
          <p:nvPr/>
        </p:nvPicPr>
        <p:blipFill>
          <a:blip r:embed="rId4"/>
          <a:stretch>
            <a:fillRect/>
          </a:stretch>
        </p:blipFill>
        <p:spPr>
          <a:xfrm>
            <a:off x="5953125" y="1771349"/>
            <a:ext cx="3190875" cy="1428750"/>
          </a:xfrm>
          <a:prstGeom prst="rect">
            <a:avLst/>
          </a:prstGeom>
        </p:spPr>
      </p:pic>
      <p:pic>
        <p:nvPicPr>
          <p:cNvPr id="9" name="Picture 8"/>
          <p:cNvPicPr>
            <a:picLocks noChangeAspect="1"/>
          </p:cNvPicPr>
          <p:nvPr/>
        </p:nvPicPr>
        <p:blipFill>
          <a:blip r:embed="rId5"/>
          <a:stretch>
            <a:fillRect/>
          </a:stretch>
        </p:blipFill>
        <p:spPr>
          <a:xfrm>
            <a:off x="5102894" y="3348067"/>
            <a:ext cx="3943350" cy="1162050"/>
          </a:xfrm>
          <a:prstGeom prst="rect">
            <a:avLst/>
          </a:prstGeom>
        </p:spPr>
      </p:pic>
    </p:spTree>
    <p:extLst>
      <p:ext uri="{BB962C8B-B14F-4D97-AF65-F5344CB8AC3E}">
        <p14:creationId xmlns:p14="http://schemas.microsoft.com/office/powerpoint/2010/main" val="1504731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of Decay</a:t>
            </a:r>
          </a:p>
        </p:txBody>
      </p:sp>
      <p:sp>
        <p:nvSpPr>
          <p:cNvPr id="3" name="Content Placeholder 2"/>
          <p:cNvSpPr>
            <a:spLocks noGrp="1"/>
          </p:cNvSpPr>
          <p:nvPr>
            <p:ph sz="half" idx="1"/>
          </p:nvPr>
        </p:nvSpPr>
        <p:spPr/>
        <p:txBody>
          <a:bodyPr>
            <a:normAutofit lnSpcReduction="10000"/>
          </a:bodyPr>
          <a:lstStyle/>
          <a:p>
            <a:pPr marL="182880" lvl="1"/>
            <a:r>
              <a:rPr lang="en-US" dirty="0"/>
              <a:t>At the Dentist:</a:t>
            </a:r>
          </a:p>
          <a:p>
            <a:pPr marL="457200" lvl="2"/>
            <a:r>
              <a:rPr lang="en-US" dirty="0"/>
              <a:t>Fillings are better than crowns</a:t>
            </a:r>
          </a:p>
          <a:p>
            <a:pPr marL="457200" lvl="2"/>
            <a:r>
              <a:rPr lang="en-US" dirty="0"/>
              <a:t>Amalgam (silver) is better than composite (tooth color)</a:t>
            </a:r>
          </a:p>
          <a:p>
            <a:pPr marL="457200" lvl="2"/>
            <a:r>
              <a:rPr lang="en-US" dirty="0"/>
              <a:t>Light activated glass ionomer good for non-chewing surfaces (release fluoride and uptake fluoride, tooth color)</a:t>
            </a:r>
          </a:p>
          <a:p>
            <a:pPr marL="182880" lvl="1"/>
            <a:r>
              <a:rPr lang="en-US" dirty="0"/>
              <a:t>Radiation</a:t>
            </a:r>
          </a:p>
          <a:p>
            <a:pPr marL="457200" lvl="2"/>
            <a:r>
              <a:rPr lang="en-US" dirty="0"/>
              <a:t>Wait 6 months to 1 year before new dentures or partials are made. </a:t>
            </a:r>
          </a:p>
          <a:p>
            <a:pPr marL="457200" lvl="2"/>
            <a:r>
              <a:rPr lang="en-US" dirty="0"/>
              <a:t>Dentures out during therapy most of the time. </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028" y="1524000"/>
            <a:ext cx="2924175" cy="1704975"/>
          </a:xfrm>
          <a:prstGeom prst="rect">
            <a:avLst/>
          </a:prstGeom>
        </p:spPr>
      </p:pic>
      <p:pic>
        <p:nvPicPr>
          <p:cNvPr id="8" name="Picture 7"/>
          <p:cNvPicPr>
            <a:picLocks noChangeAspect="1"/>
          </p:cNvPicPr>
          <p:nvPr/>
        </p:nvPicPr>
        <p:blipFill>
          <a:blip r:embed="rId4"/>
          <a:stretch>
            <a:fillRect/>
          </a:stretch>
        </p:blipFill>
        <p:spPr>
          <a:xfrm>
            <a:off x="5950065" y="3317056"/>
            <a:ext cx="2324100" cy="1590675"/>
          </a:xfrm>
          <a:prstGeom prst="rect">
            <a:avLst/>
          </a:prstGeom>
        </p:spPr>
      </p:pic>
      <p:pic>
        <p:nvPicPr>
          <p:cNvPr id="9" name="Picture 8"/>
          <p:cNvPicPr>
            <a:picLocks noChangeAspect="1"/>
          </p:cNvPicPr>
          <p:nvPr/>
        </p:nvPicPr>
        <p:blipFill>
          <a:blip r:embed="rId5"/>
          <a:stretch>
            <a:fillRect/>
          </a:stretch>
        </p:blipFill>
        <p:spPr>
          <a:xfrm>
            <a:off x="5707178" y="4995812"/>
            <a:ext cx="2867025" cy="1590675"/>
          </a:xfrm>
          <a:prstGeom prst="rect">
            <a:avLst/>
          </a:prstGeom>
        </p:spPr>
      </p:pic>
    </p:spTree>
    <p:extLst>
      <p:ext uri="{BB962C8B-B14F-4D97-AF65-F5344CB8AC3E}">
        <p14:creationId xmlns:p14="http://schemas.microsoft.com/office/powerpoint/2010/main" val="2312979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of Decay</a:t>
            </a:r>
          </a:p>
        </p:txBody>
      </p:sp>
      <p:sp>
        <p:nvSpPr>
          <p:cNvPr id="3" name="Content Placeholder 2"/>
          <p:cNvSpPr>
            <a:spLocks noGrp="1"/>
          </p:cNvSpPr>
          <p:nvPr>
            <p:ph sz="half" idx="1"/>
          </p:nvPr>
        </p:nvSpPr>
        <p:spPr/>
        <p:txBody>
          <a:bodyPr>
            <a:normAutofit/>
          </a:bodyPr>
          <a:lstStyle/>
          <a:p>
            <a:r>
              <a:rPr lang="en-US" dirty="0"/>
              <a:t>Different tooth surfaces than usually expected</a:t>
            </a:r>
          </a:p>
          <a:p>
            <a:pPr lvl="1"/>
            <a:r>
              <a:rPr lang="en-US" dirty="0"/>
              <a:t>Smooth surfaces. </a:t>
            </a:r>
          </a:p>
          <a:p>
            <a:pPr lvl="1"/>
            <a:r>
              <a:rPr lang="en-US" dirty="0"/>
              <a:t>Rapid progression.</a:t>
            </a:r>
          </a:p>
          <a:p>
            <a:pPr lvl="1"/>
            <a:r>
              <a:rPr lang="en-US" dirty="0"/>
              <a:t>Circumferential caries at CEJ.  </a:t>
            </a:r>
          </a:p>
          <a:p>
            <a:pPr lvl="1"/>
            <a:r>
              <a:rPr lang="en-US" dirty="0"/>
              <a:t>More similar to acid related decay. </a:t>
            </a:r>
          </a:p>
          <a:p>
            <a:pPr lvl="1"/>
            <a:r>
              <a:rPr lang="en-US" dirty="0"/>
              <a:t>Makes repair more difficult. </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780" y="1747164"/>
            <a:ext cx="2714325" cy="2054084"/>
          </a:xfrm>
          <a:prstGeom prst="rect">
            <a:avLst/>
          </a:prstGeom>
        </p:spPr>
      </p:pic>
      <p:pic>
        <p:nvPicPr>
          <p:cNvPr id="6" name="Picture 5"/>
          <p:cNvPicPr>
            <a:picLocks noChangeAspect="1"/>
          </p:cNvPicPr>
          <p:nvPr/>
        </p:nvPicPr>
        <p:blipFill>
          <a:blip r:embed="rId4"/>
          <a:stretch>
            <a:fillRect/>
          </a:stretch>
        </p:blipFill>
        <p:spPr>
          <a:xfrm>
            <a:off x="5619049" y="3977338"/>
            <a:ext cx="3257550" cy="2790825"/>
          </a:xfrm>
          <a:prstGeom prst="rect">
            <a:avLst/>
          </a:prstGeom>
        </p:spPr>
      </p:pic>
      <p:sp>
        <p:nvSpPr>
          <p:cNvPr id="7" name="Rectangle 6"/>
          <p:cNvSpPr/>
          <p:nvPr/>
        </p:nvSpPr>
        <p:spPr>
          <a:xfrm>
            <a:off x="8114097" y="6477802"/>
            <a:ext cx="762502" cy="202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252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Replacement of Teeth</a:t>
            </a:r>
          </a:p>
        </p:txBody>
      </p:sp>
      <p:sp>
        <p:nvSpPr>
          <p:cNvPr id="3" name="Content Placeholder 2"/>
          <p:cNvSpPr>
            <a:spLocks noGrp="1"/>
          </p:cNvSpPr>
          <p:nvPr>
            <p:ph sz="half" idx="1"/>
          </p:nvPr>
        </p:nvSpPr>
        <p:spPr>
          <a:xfrm>
            <a:off x="337118" y="1673352"/>
            <a:ext cx="3654668" cy="4718304"/>
          </a:xfrm>
        </p:spPr>
        <p:txBody>
          <a:bodyPr>
            <a:normAutofit lnSpcReduction="10000"/>
          </a:bodyPr>
          <a:lstStyle/>
          <a:p>
            <a:r>
              <a:rPr lang="en-US" dirty="0"/>
              <a:t>Dental Implants</a:t>
            </a:r>
          </a:p>
          <a:p>
            <a:pPr lvl="1"/>
            <a:r>
              <a:rPr lang="en-US" dirty="0"/>
              <a:t>92% success @ 10 years</a:t>
            </a:r>
          </a:p>
          <a:p>
            <a:pPr lvl="1"/>
            <a:r>
              <a:rPr lang="en-US" dirty="0"/>
              <a:t>Still require maintenance/cleaning</a:t>
            </a:r>
          </a:p>
          <a:p>
            <a:r>
              <a:rPr lang="en-US" dirty="0"/>
              <a:t>Dental Bridge</a:t>
            </a:r>
          </a:p>
          <a:p>
            <a:pPr lvl="1"/>
            <a:r>
              <a:rPr lang="en-US" dirty="0"/>
              <a:t>10-15 year lifespan</a:t>
            </a:r>
          </a:p>
          <a:p>
            <a:r>
              <a:rPr lang="en-US" dirty="0"/>
              <a:t>Denture/Partial</a:t>
            </a:r>
          </a:p>
          <a:p>
            <a:pPr lvl="1"/>
            <a:r>
              <a:rPr lang="en-US" dirty="0"/>
              <a:t>Require reline every 5 years</a:t>
            </a:r>
          </a:p>
          <a:p>
            <a:pPr lvl="1"/>
            <a:r>
              <a:rPr lang="en-US" dirty="0"/>
              <a:t>Remake every 10-15</a:t>
            </a:r>
          </a:p>
        </p:txBody>
      </p:sp>
      <p:pic>
        <p:nvPicPr>
          <p:cNvPr id="6" name="Picture 5"/>
          <p:cNvPicPr>
            <a:picLocks noChangeAspect="1"/>
          </p:cNvPicPr>
          <p:nvPr/>
        </p:nvPicPr>
        <p:blipFill rotWithShape="1">
          <a:blip r:embed="rId3"/>
          <a:srcRect l="6210" t="2313" r="11352" b="4806"/>
          <a:stretch/>
        </p:blipFill>
        <p:spPr>
          <a:xfrm>
            <a:off x="6541152" y="835392"/>
            <a:ext cx="2602848" cy="2608445"/>
          </a:xfrm>
          <a:prstGeom prst="rect">
            <a:avLst/>
          </a:prstGeom>
        </p:spPr>
      </p:pic>
      <p:pic>
        <p:nvPicPr>
          <p:cNvPr id="4" name="Picture 3"/>
          <p:cNvPicPr>
            <a:picLocks noChangeAspect="1"/>
          </p:cNvPicPr>
          <p:nvPr/>
        </p:nvPicPr>
        <p:blipFill>
          <a:blip r:embed="rId4"/>
          <a:stretch>
            <a:fillRect/>
          </a:stretch>
        </p:blipFill>
        <p:spPr>
          <a:xfrm>
            <a:off x="4283322" y="1603169"/>
            <a:ext cx="2086376" cy="1620009"/>
          </a:xfrm>
          <a:prstGeom prst="rect">
            <a:avLst/>
          </a:prstGeom>
        </p:spPr>
      </p:pic>
      <p:pic>
        <p:nvPicPr>
          <p:cNvPr id="10" name="Picture 9"/>
          <p:cNvPicPr>
            <a:picLocks noChangeAspect="1"/>
          </p:cNvPicPr>
          <p:nvPr/>
        </p:nvPicPr>
        <p:blipFill>
          <a:blip r:embed="rId5"/>
          <a:stretch>
            <a:fillRect/>
          </a:stretch>
        </p:blipFill>
        <p:spPr>
          <a:xfrm>
            <a:off x="7215781" y="4032504"/>
            <a:ext cx="1781175" cy="2562225"/>
          </a:xfrm>
          <a:prstGeom prst="rect">
            <a:avLst/>
          </a:prstGeom>
        </p:spPr>
      </p:pic>
      <p:pic>
        <p:nvPicPr>
          <p:cNvPr id="11" name="Picture 10"/>
          <p:cNvPicPr>
            <a:picLocks noChangeAspect="1"/>
          </p:cNvPicPr>
          <p:nvPr/>
        </p:nvPicPr>
        <p:blipFill rotWithShape="1">
          <a:blip r:embed="rId6"/>
          <a:srcRect l="24843" t="4667" r="1052" b="22725"/>
          <a:stretch/>
        </p:blipFill>
        <p:spPr>
          <a:xfrm>
            <a:off x="4111868" y="3941854"/>
            <a:ext cx="2983831" cy="1644498"/>
          </a:xfrm>
          <a:prstGeom prst="rect">
            <a:avLst/>
          </a:prstGeom>
        </p:spPr>
      </p:pic>
    </p:spTree>
    <p:extLst>
      <p:ext uri="{BB962C8B-B14F-4D97-AF65-F5344CB8AC3E}">
        <p14:creationId xmlns:p14="http://schemas.microsoft.com/office/powerpoint/2010/main" val="1871910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it matter?</a:t>
            </a:r>
          </a:p>
        </p:txBody>
      </p:sp>
      <p:sp>
        <p:nvSpPr>
          <p:cNvPr id="3" name="Content Placeholder 2"/>
          <p:cNvSpPr>
            <a:spLocks noGrp="1"/>
          </p:cNvSpPr>
          <p:nvPr>
            <p:ph sz="half" idx="1"/>
          </p:nvPr>
        </p:nvSpPr>
        <p:spPr/>
        <p:txBody>
          <a:bodyPr>
            <a:normAutofit fontScale="92500" lnSpcReduction="20000"/>
          </a:bodyPr>
          <a:lstStyle/>
          <a:p>
            <a:r>
              <a:rPr lang="en-US" dirty="0"/>
              <a:t>Osteoradionecrosis</a:t>
            </a:r>
          </a:p>
          <a:p>
            <a:pPr lvl="1"/>
            <a:r>
              <a:rPr lang="en-US" dirty="0"/>
              <a:t>60% of H&amp;N cancer patients receive radiation</a:t>
            </a:r>
          </a:p>
          <a:p>
            <a:pPr lvl="1"/>
            <a:r>
              <a:rPr lang="en-US" dirty="0"/>
              <a:t>Incidence of 5-15% for ORN</a:t>
            </a:r>
          </a:p>
          <a:p>
            <a:pPr lvl="1"/>
            <a:r>
              <a:rPr lang="en-US" dirty="0"/>
              <a:t>Incidence of 65,000 H&amp;N cancers/ year</a:t>
            </a:r>
          </a:p>
          <a:p>
            <a:pPr lvl="1"/>
            <a:endParaRPr lang="en-US" dirty="0"/>
          </a:p>
          <a:p>
            <a:pPr lvl="1"/>
            <a:r>
              <a:rPr lang="en-US" dirty="0"/>
              <a:t>3,250 ORN cases/</a:t>
            </a:r>
            <a:r>
              <a:rPr lang="en-US" dirty="0" err="1"/>
              <a:t>yr</a:t>
            </a:r>
            <a:endParaRPr lang="en-US" dirty="0"/>
          </a:p>
          <a:p>
            <a:pPr lvl="1"/>
            <a:r>
              <a:rPr lang="en-US" dirty="0"/>
              <a:t>Risk is lifelong</a:t>
            </a:r>
          </a:p>
          <a:p>
            <a:pPr lvl="2"/>
            <a:r>
              <a:rPr lang="en-US" dirty="0"/>
              <a:t>Mean 3 years after treatment</a:t>
            </a:r>
          </a:p>
          <a:p>
            <a:pPr lvl="2"/>
            <a:endParaRPr lang="en-US" dirty="0"/>
          </a:p>
          <a:p>
            <a:pPr lvl="1"/>
            <a:r>
              <a:rPr lang="en-US" dirty="0">
                <a:solidFill>
                  <a:srgbClr val="FF0000"/>
                </a:solidFill>
              </a:rPr>
              <a:t>Can be severely debilitating</a:t>
            </a:r>
          </a:p>
          <a:p>
            <a:pPr lvl="1"/>
            <a:endParaRPr lang="en-US" dirty="0">
              <a:solidFill>
                <a:srgbClr val="FF0000"/>
              </a:solidFill>
            </a:endParaRPr>
          </a:p>
        </p:txBody>
      </p:sp>
      <p:pic>
        <p:nvPicPr>
          <p:cNvPr id="7" name="Picture 6"/>
          <p:cNvPicPr>
            <a:picLocks noChangeAspect="1"/>
          </p:cNvPicPr>
          <p:nvPr/>
        </p:nvPicPr>
        <p:blipFill rotWithShape="1">
          <a:blip r:embed="rId3"/>
          <a:srcRect l="54870" t="1567"/>
          <a:stretch/>
        </p:blipFill>
        <p:spPr>
          <a:xfrm>
            <a:off x="5631051" y="1029581"/>
            <a:ext cx="2922504" cy="2194881"/>
          </a:xfrm>
          <a:prstGeom prst="rect">
            <a:avLst/>
          </a:prstGeom>
        </p:spPr>
      </p:pic>
      <p:pic>
        <p:nvPicPr>
          <p:cNvPr id="10" name="Picture 9"/>
          <p:cNvPicPr>
            <a:picLocks noChangeAspect="1"/>
          </p:cNvPicPr>
          <p:nvPr/>
        </p:nvPicPr>
        <p:blipFill rotWithShape="1">
          <a:blip r:embed="rId3"/>
          <a:srcRect t="3540" r="62911"/>
          <a:stretch/>
        </p:blipFill>
        <p:spPr>
          <a:xfrm>
            <a:off x="5631052" y="3895985"/>
            <a:ext cx="2819929" cy="2525352"/>
          </a:xfrm>
          <a:prstGeom prst="rect">
            <a:avLst/>
          </a:prstGeom>
        </p:spPr>
      </p:pic>
    </p:spTree>
    <p:extLst>
      <p:ext uri="{BB962C8B-B14F-4D97-AF65-F5344CB8AC3E}">
        <p14:creationId xmlns:p14="http://schemas.microsoft.com/office/powerpoint/2010/main" val="2144140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Replacement of Teeth</a:t>
            </a:r>
          </a:p>
        </p:txBody>
      </p:sp>
      <p:sp>
        <p:nvSpPr>
          <p:cNvPr id="3" name="Content Placeholder 2"/>
          <p:cNvSpPr>
            <a:spLocks noGrp="1"/>
          </p:cNvSpPr>
          <p:nvPr>
            <p:ph sz="half" idx="1"/>
          </p:nvPr>
        </p:nvSpPr>
        <p:spPr/>
        <p:txBody>
          <a:bodyPr/>
          <a:lstStyle/>
          <a:p>
            <a:r>
              <a:rPr lang="en-US" dirty="0"/>
              <a:t>Dental Implants</a:t>
            </a:r>
          </a:p>
        </p:txBody>
      </p:sp>
      <p:pic>
        <p:nvPicPr>
          <p:cNvPr id="5" name="Picture 4"/>
          <p:cNvPicPr>
            <a:picLocks noChangeAspect="1"/>
          </p:cNvPicPr>
          <p:nvPr/>
        </p:nvPicPr>
        <p:blipFill rotWithShape="1">
          <a:blip r:embed="rId2"/>
          <a:srcRect l="5364" t="6939" r="6603" b="8253"/>
          <a:stretch/>
        </p:blipFill>
        <p:spPr>
          <a:xfrm>
            <a:off x="4741405" y="4023360"/>
            <a:ext cx="4296718" cy="2685448"/>
          </a:xfrm>
          <a:prstGeom prst="rect">
            <a:avLst/>
          </a:prstGeom>
        </p:spPr>
      </p:pic>
      <p:pic>
        <p:nvPicPr>
          <p:cNvPr id="6" name="Picture 5"/>
          <p:cNvPicPr>
            <a:picLocks noChangeAspect="1"/>
          </p:cNvPicPr>
          <p:nvPr/>
        </p:nvPicPr>
        <p:blipFill rotWithShape="1">
          <a:blip r:embed="rId3"/>
          <a:srcRect l="6210" t="2313" r="11352" b="4806"/>
          <a:stretch/>
        </p:blipFill>
        <p:spPr>
          <a:xfrm>
            <a:off x="6477376" y="369129"/>
            <a:ext cx="2602848" cy="2608445"/>
          </a:xfrm>
          <a:prstGeom prst="rect">
            <a:avLst/>
          </a:prstGeom>
        </p:spPr>
      </p:pic>
      <p:pic>
        <p:nvPicPr>
          <p:cNvPr id="7" name="Picture 6"/>
          <p:cNvPicPr>
            <a:picLocks noChangeAspect="1"/>
          </p:cNvPicPr>
          <p:nvPr/>
        </p:nvPicPr>
        <p:blipFill>
          <a:blip r:embed="rId4"/>
          <a:stretch>
            <a:fillRect/>
          </a:stretch>
        </p:blipFill>
        <p:spPr>
          <a:xfrm>
            <a:off x="3744574" y="1432426"/>
            <a:ext cx="2732802" cy="1205534"/>
          </a:xfrm>
          <a:prstGeom prst="rect">
            <a:avLst/>
          </a:prstGeom>
        </p:spPr>
      </p:pic>
      <p:pic>
        <p:nvPicPr>
          <p:cNvPr id="8" name="Picture 7"/>
          <p:cNvPicPr>
            <a:picLocks noChangeAspect="1"/>
          </p:cNvPicPr>
          <p:nvPr/>
        </p:nvPicPr>
        <p:blipFill rotWithShape="1">
          <a:blip r:embed="rId5"/>
          <a:srcRect t="13877" r="4297" b="14630"/>
          <a:stretch/>
        </p:blipFill>
        <p:spPr>
          <a:xfrm>
            <a:off x="4991100" y="2977574"/>
            <a:ext cx="3536883" cy="1001027"/>
          </a:xfrm>
          <a:prstGeom prst="rect">
            <a:avLst/>
          </a:prstGeom>
        </p:spPr>
      </p:pic>
      <p:pic>
        <p:nvPicPr>
          <p:cNvPr id="9" name="Picture 8"/>
          <p:cNvPicPr>
            <a:picLocks noChangeAspect="1"/>
          </p:cNvPicPr>
          <p:nvPr/>
        </p:nvPicPr>
        <p:blipFill rotWithShape="1">
          <a:blip r:embed="rId6"/>
          <a:srcRect l="1980" t="2241" r="2771" b="2667"/>
          <a:stretch/>
        </p:blipFill>
        <p:spPr>
          <a:xfrm>
            <a:off x="264059" y="2682719"/>
            <a:ext cx="4158417" cy="3858921"/>
          </a:xfrm>
          <a:prstGeom prst="rect">
            <a:avLst/>
          </a:prstGeom>
        </p:spPr>
      </p:pic>
    </p:spTree>
    <p:extLst>
      <p:ext uri="{BB962C8B-B14F-4D97-AF65-F5344CB8AC3E}">
        <p14:creationId xmlns:p14="http://schemas.microsoft.com/office/powerpoint/2010/main" val="1977157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09" y="371029"/>
            <a:ext cx="8229600" cy="4382549"/>
          </a:xfrm>
        </p:spPr>
        <p:txBody>
          <a:bodyPr>
            <a:normAutofit/>
          </a:bodyPr>
          <a:lstStyle/>
          <a:p>
            <a:pPr algn="ctr"/>
            <a:r>
              <a:rPr lang="en-US" dirty="0"/>
              <a:t>Questions?</a:t>
            </a:r>
            <a:br>
              <a:rPr lang="en-US" dirty="0"/>
            </a:br>
            <a:br>
              <a:rPr lang="en-US" dirty="0"/>
            </a:br>
            <a:r>
              <a:rPr lang="en-US" sz="3200" dirty="0"/>
              <a:t>Thomas Schlieve DDS, MD, FACS</a:t>
            </a:r>
            <a:br>
              <a:rPr lang="en-US" sz="3200" dirty="0"/>
            </a:br>
            <a:r>
              <a:rPr lang="en-US" sz="3200" dirty="0"/>
              <a:t>Thomas.Schlieve@utsouthwestern.edu</a:t>
            </a:r>
            <a:br>
              <a:rPr lang="en-US" dirty="0"/>
            </a:br>
            <a:endParaRPr lang="en-US" dirty="0"/>
          </a:p>
        </p:txBody>
      </p:sp>
      <p:pic>
        <p:nvPicPr>
          <p:cNvPr id="7" name="Picture 6"/>
          <p:cNvPicPr>
            <a:picLocks noChangeAspect="1"/>
          </p:cNvPicPr>
          <p:nvPr/>
        </p:nvPicPr>
        <p:blipFill>
          <a:blip r:embed="rId3"/>
          <a:stretch>
            <a:fillRect/>
          </a:stretch>
        </p:blipFill>
        <p:spPr>
          <a:xfrm>
            <a:off x="205411" y="493888"/>
            <a:ext cx="921076" cy="116834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4537" t="11298" r="19098" b="12139"/>
          <a:stretch/>
        </p:blipFill>
        <p:spPr>
          <a:xfrm>
            <a:off x="1694046" y="385012"/>
            <a:ext cx="1126156" cy="1722922"/>
          </a:xfrm>
          <a:prstGeom prst="rect">
            <a:avLst/>
          </a:prstGeom>
        </p:spPr>
      </p:pic>
      <p:pic>
        <p:nvPicPr>
          <p:cNvPr id="9" name="Picture 8"/>
          <p:cNvPicPr>
            <a:picLocks noChangeAspect="1"/>
          </p:cNvPicPr>
          <p:nvPr/>
        </p:nvPicPr>
        <p:blipFill rotWithShape="1">
          <a:blip r:embed="rId5"/>
          <a:srcRect l="30000" t="2667" r="29333" b="3333"/>
          <a:stretch/>
        </p:blipFill>
        <p:spPr>
          <a:xfrm>
            <a:off x="5959242" y="583934"/>
            <a:ext cx="659319" cy="152400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6633" t="9825" r="72104" b="4961"/>
          <a:stretch/>
        </p:blipFill>
        <p:spPr>
          <a:xfrm>
            <a:off x="6829633" y="422870"/>
            <a:ext cx="976455" cy="1998539"/>
          </a:xfrm>
          <a:prstGeom prst="rect">
            <a:avLst/>
          </a:prstGeom>
        </p:spPr>
      </p:pic>
      <p:pic>
        <p:nvPicPr>
          <p:cNvPr id="11" name="Picture 10"/>
          <p:cNvPicPr>
            <a:picLocks noChangeAspect="1"/>
          </p:cNvPicPr>
          <p:nvPr/>
        </p:nvPicPr>
        <p:blipFill rotWithShape="1">
          <a:blip r:embed="rId7"/>
          <a:srcRect l="24682" t="878" r="26655" b="1664"/>
          <a:stretch/>
        </p:blipFill>
        <p:spPr>
          <a:xfrm>
            <a:off x="7969718" y="770521"/>
            <a:ext cx="1020278" cy="2935205"/>
          </a:xfrm>
          <a:prstGeom prst="rect">
            <a:avLst/>
          </a:prstGeom>
        </p:spPr>
      </p:pic>
      <p:pic>
        <p:nvPicPr>
          <p:cNvPr id="12" name="Picture 11"/>
          <p:cNvPicPr>
            <a:picLocks noChangeAspect="1"/>
          </p:cNvPicPr>
          <p:nvPr/>
        </p:nvPicPr>
        <p:blipFill>
          <a:blip r:embed="rId8"/>
          <a:stretch>
            <a:fillRect/>
          </a:stretch>
        </p:blipFill>
        <p:spPr>
          <a:xfrm>
            <a:off x="4309170" y="4073097"/>
            <a:ext cx="1650072" cy="1153855"/>
          </a:xfrm>
          <a:prstGeom prst="rect">
            <a:avLst/>
          </a:prstGeom>
        </p:spPr>
      </p:pic>
      <p:pic>
        <p:nvPicPr>
          <p:cNvPr id="13" name="Picture 12"/>
          <p:cNvPicPr>
            <a:picLocks noChangeAspect="1"/>
          </p:cNvPicPr>
          <p:nvPr/>
        </p:nvPicPr>
        <p:blipFill>
          <a:blip r:embed="rId9"/>
          <a:stretch>
            <a:fillRect/>
          </a:stretch>
        </p:blipFill>
        <p:spPr>
          <a:xfrm>
            <a:off x="4186971" y="5779501"/>
            <a:ext cx="2330011" cy="918562"/>
          </a:xfrm>
          <a:prstGeom prst="rect">
            <a:avLst/>
          </a:prstGeom>
        </p:spPr>
      </p:pic>
      <p:pic>
        <p:nvPicPr>
          <p:cNvPr id="14" name="Picture 13"/>
          <p:cNvPicPr>
            <a:picLocks noChangeAspect="1"/>
          </p:cNvPicPr>
          <p:nvPr/>
        </p:nvPicPr>
        <p:blipFill>
          <a:blip r:embed="rId10"/>
          <a:stretch>
            <a:fillRect/>
          </a:stretch>
        </p:blipFill>
        <p:spPr>
          <a:xfrm>
            <a:off x="6665329" y="4961823"/>
            <a:ext cx="1896177" cy="1896177"/>
          </a:xfrm>
          <a:prstGeom prst="rect">
            <a:avLst/>
          </a:prstGeom>
        </p:spPr>
      </p:pic>
      <p:pic>
        <p:nvPicPr>
          <p:cNvPr id="15" name="Picture 14"/>
          <p:cNvPicPr>
            <a:picLocks noChangeAspect="1"/>
          </p:cNvPicPr>
          <p:nvPr/>
        </p:nvPicPr>
        <p:blipFill>
          <a:blip r:embed="rId11"/>
          <a:stretch>
            <a:fillRect/>
          </a:stretch>
        </p:blipFill>
        <p:spPr>
          <a:xfrm>
            <a:off x="918861" y="5779501"/>
            <a:ext cx="2676525" cy="971550"/>
          </a:xfrm>
          <a:prstGeom prst="rect">
            <a:avLst/>
          </a:prstGeom>
        </p:spPr>
      </p:pic>
      <p:pic>
        <p:nvPicPr>
          <p:cNvPr id="16" name="Picture 15"/>
          <p:cNvPicPr>
            <a:picLocks noChangeAspect="1"/>
          </p:cNvPicPr>
          <p:nvPr/>
        </p:nvPicPr>
        <p:blipFill>
          <a:blip r:embed="rId12"/>
          <a:stretch>
            <a:fillRect/>
          </a:stretch>
        </p:blipFill>
        <p:spPr>
          <a:xfrm>
            <a:off x="1753257" y="3659706"/>
            <a:ext cx="1476375" cy="1838325"/>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9745" y="3659706"/>
            <a:ext cx="1419978" cy="1902915"/>
          </a:xfrm>
          <a:prstGeom prst="rect">
            <a:avLst/>
          </a:prstGeom>
        </p:spPr>
      </p:pic>
      <p:pic>
        <p:nvPicPr>
          <p:cNvPr id="4" name="Picture 3"/>
          <p:cNvPicPr>
            <a:picLocks noChangeAspect="1"/>
          </p:cNvPicPr>
          <p:nvPr/>
        </p:nvPicPr>
        <p:blipFill>
          <a:blip r:embed="rId14"/>
          <a:stretch>
            <a:fillRect/>
          </a:stretch>
        </p:blipFill>
        <p:spPr>
          <a:xfrm>
            <a:off x="6618561" y="3579497"/>
            <a:ext cx="1920798" cy="1278204"/>
          </a:xfrm>
          <a:prstGeom prst="rect">
            <a:avLst/>
          </a:prstGeom>
        </p:spPr>
      </p:pic>
      <p:pic>
        <p:nvPicPr>
          <p:cNvPr id="5" name="Picture 4"/>
          <p:cNvPicPr>
            <a:picLocks noChangeAspect="1"/>
          </p:cNvPicPr>
          <p:nvPr/>
        </p:nvPicPr>
        <p:blipFill rotWithShape="1">
          <a:blip r:embed="rId15"/>
          <a:srcRect l="35095" t="167" r="36105" b="3074"/>
          <a:stretch/>
        </p:blipFill>
        <p:spPr>
          <a:xfrm>
            <a:off x="219745" y="1840531"/>
            <a:ext cx="541478" cy="1819175"/>
          </a:xfrm>
          <a:prstGeom prst="rect">
            <a:avLst/>
          </a:prstGeom>
        </p:spPr>
      </p:pic>
    </p:spTree>
    <p:extLst>
      <p:ext uri="{BB962C8B-B14F-4D97-AF65-F5344CB8AC3E}">
        <p14:creationId xmlns:p14="http://schemas.microsoft.com/office/powerpoint/2010/main" val="1300590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Morbidity</a:t>
            </a:r>
          </a:p>
        </p:txBody>
      </p:sp>
      <p:pic>
        <p:nvPicPr>
          <p:cNvPr id="1026" name="Picture 2" descr="https://ars.els-cdn.com/content/image/1-s2.0-S027823911731162X-gr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315" y="533400"/>
            <a:ext cx="3371850" cy="22479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ars.els-cdn.com/content/image/1-s2.0-S027823911731162X-gr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459" y="2882265"/>
            <a:ext cx="3150619" cy="201031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487" r="418"/>
          <a:stretch/>
        </p:blipFill>
        <p:spPr>
          <a:xfrm>
            <a:off x="276836" y="4999838"/>
            <a:ext cx="4001550" cy="184760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5577" r="821"/>
          <a:stretch/>
        </p:blipFill>
        <p:spPr>
          <a:xfrm>
            <a:off x="276836" y="1442906"/>
            <a:ext cx="4051884" cy="187667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507" y="3208290"/>
            <a:ext cx="3194982" cy="1795580"/>
          </a:xfrm>
          <a:prstGeom prst="rect">
            <a:avLst/>
          </a:prstGeom>
        </p:spPr>
      </p:pic>
    </p:spTree>
    <p:extLst>
      <p:ext uri="{BB962C8B-B14F-4D97-AF65-F5344CB8AC3E}">
        <p14:creationId xmlns:p14="http://schemas.microsoft.com/office/powerpoint/2010/main" val="4201965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Morbidity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5481" r="-77"/>
          <a:stretch/>
        </p:blipFill>
        <p:spPr>
          <a:xfrm>
            <a:off x="5439390" y="704674"/>
            <a:ext cx="3436162" cy="341012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4321" r="742"/>
          <a:stretch/>
        </p:blipFill>
        <p:spPr>
          <a:xfrm>
            <a:off x="268448" y="1526796"/>
            <a:ext cx="4488110" cy="210467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86753"/>
            <a:ext cx="3036814" cy="227761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9017" y="4114799"/>
            <a:ext cx="3363988" cy="2522991"/>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5208" y="4404219"/>
            <a:ext cx="2978792" cy="2234094"/>
          </a:xfrm>
          <a:prstGeom prst="rect">
            <a:avLst/>
          </a:prstGeom>
        </p:spPr>
      </p:pic>
    </p:spTree>
    <p:extLst>
      <p:ext uri="{BB962C8B-B14F-4D97-AF65-F5344CB8AC3E}">
        <p14:creationId xmlns:p14="http://schemas.microsoft.com/office/powerpoint/2010/main" val="2127226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Morbidity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58" y="1450403"/>
            <a:ext cx="3941330" cy="221502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2669" y="1371015"/>
            <a:ext cx="3941331" cy="221502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 t="3663" r="942"/>
          <a:stretch/>
        </p:blipFill>
        <p:spPr>
          <a:xfrm>
            <a:off x="2751123" y="503338"/>
            <a:ext cx="3263783" cy="1544161"/>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5390" t="8613" r="3536" b="4761"/>
          <a:stretch/>
        </p:blipFill>
        <p:spPr>
          <a:xfrm>
            <a:off x="2703014" y="3112061"/>
            <a:ext cx="3507482" cy="162299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9070" y="4462943"/>
            <a:ext cx="2884930" cy="2395057"/>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680476"/>
            <a:ext cx="2846327" cy="2177524"/>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7536" r="606"/>
          <a:stretch/>
        </p:blipFill>
        <p:spPr>
          <a:xfrm>
            <a:off x="2654440" y="4800461"/>
            <a:ext cx="3604630" cy="1631343"/>
          </a:xfrm>
          <a:prstGeom prst="rect">
            <a:avLst/>
          </a:prstGeom>
        </p:spPr>
      </p:pic>
    </p:spTree>
    <p:extLst>
      <p:ext uri="{BB962C8B-B14F-4D97-AF65-F5344CB8AC3E}">
        <p14:creationId xmlns:p14="http://schemas.microsoft.com/office/powerpoint/2010/main" val="3945340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Osteoradionecrosis Signs/Symptoms</a:t>
            </a:r>
          </a:p>
        </p:txBody>
      </p:sp>
      <p:sp>
        <p:nvSpPr>
          <p:cNvPr id="3" name="Content Placeholder 2"/>
          <p:cNvSpPr>
            <a:spLocks noGrp="1"/>
          </p:cNvSpPr>
          <p:nvPr>
            <p:ph sz="half" idx="1"/>
          </p:nvPr>
        </p:nvSpPr>
        <p:spPr/>
        <p:txBody>
          <a:bodyPr>
            <a:normAutofit lnSpcReduction="10000"/>
          </a:bodyPr>
          <a:lstStyle/>
          <a:p>
            <a:pPr lvl="1"/>
            <a:r>
              <a:rPr lang="en-US" dirty="0"/>
              <a:t>Symptoms</a:t>
            </a:r>
          </a:p>
          <a:p>
            <a:pPr lvl="2"/>
            <a:r>
              <a:rPr lang="en-US" dirty="0"/>
              <a:t>Pain</a:t>
            </a:r>
          </a:p>
          <a:p>
            <a:pPr lvl="2"/>
            <a:r>
              <a:rPr lang="en-US" dirty="0"/>
              <a:t>Paresthesia</a:t>
            </a:r>
          </a:p>
          <a:p>
            <a:pPr lvl="2"/>
            <a:r>
              <a:rPr lang="en-US" dirty="0"/>
              <a:t>Dysesthesia</a:t>
            </a:r>
          </a:p>
          <a:p>
            <a:pPr lvl="2"/>
            <a:r>
              <a:rPr lang="en-US" dirty="0"/>
              <a:t>Trismus</a:t>
            </a:r>
          </a:p>
          <a:p>
            <a:pPr lvl="2"/>
            <a:endParaRPr lang="en-US" dirty="0"/>
          </a:p>
          <a:p>
            <a:pPr lvl="1"/>
            <a:r>
              <a:rPr lang="en-US" dirty="0"/>
              <a:t>Signs</a:t>
            </a:r>
          </a:p>
          <a:p>
            <a:pPr lvl="2"/>
            <a:r>
              <a:rPr lang="en-US" dirty="0"/>
              <a:t>Ulceration of mucosa</a:t>
            </a:r>
          </a:p>
          <a:p>
            <a:pPr lvl="2"/>
            <a:r>
              <a:rPr lang="en-US" dirty="0"/>
              <a:t>Exposed bone</a:t>
            </a:r>
          </a:p>
          <a:p>
            <a:pPr lvl="2"/>
            <a:r>
              <a:rPr lang="en-US" dirty="0"/>
              <a:t>Malodor</a:t>
            </a:r>
          </a:p>
          <a:p>
            <a:pPr lvl="2"/>
            <a:r>
              <a:rPr lang="en-US" dirty="0"/>
              <a:t>Fracture</a:t>
            </a:r>
          </a:p>
          <a:p>
            <a:pPr lvl="2"/>
            <a:r>
              <a:rPr lang="en-US" dirty="0"/>
              <a:t>Fistula</a:t>
            </a:r>
          </a:p>
          <a:p>
            <a:pPr lvl="2"/>
            <a:r>
              <a:rPr lang="en-US" dirty="0"/>
              <a:t>Ulceration of skin</a:t>
            </a:r>
          </a:p>
          <a:p>
            <a:pPr lvl="1"/>
            <a:endParaRPr lang="en-US" dirty="0"/>
          </a:p>
          <a:p>
            <a:pPr marL="274320" lvl="1" indent="0">
              <a:buNone/>
            </a:pPr>
            <a:endParaRPr lang="en-US" dirty="0"/>
          </a:p>
          <a:p>
            <a:pPr lvl="2"/>
            <a:endParaRPr lang="en-US" dirty="0"/>
          </a:p>
          <a:p>
            <a:pPr lvl="1"/>
            <a:endParaRPr lang="en-US" dirty="0"/>
          </a:p>
        </p:txBody>
      </p:sp>
      <p:pic>
        <p:nvPicPr>
          <p:cNvPr id="4" name="Picture 3"/>
          <p:cNvPicPr>
            <a:picLocks noChangeAspect="1"/>
          </p:cNvPicPr>
          <p:nvPr/>
        </p:nvPicPr>
        <p:blipFill>
          <a:blip r:embed="rId3"/>
          <a:stretch>
            <a:fillRect/>
          </a:stretch>
        </p:blipFill>
        <p:spPr>
          <a:xfrm>
            <a:off x="6179497" y="1341977"/>
            <a:ext cx="1952625" cy="1657350"/>
          </a:xfrm>
          <a:prstGeom prst="rect">
            <a:avLst/>
          </a:prstGeom>
        </p:spPr>
      </p:pic>
      <p:pic>
        <p:nvPicPr>
          <p:cNvPr id="6" name="Picture 5"/>
          <p:cNvPicPr>
            <a:picLocks noChangeAspect="1"/>
          </p:cNvPicPr>
          <p:nvPr/>
        </p:nvPicPr>
        <p:blipFill>
          <a:blip r:embed="rId4"/>
          <a:stretch>
            <a:fillRect/>
          </a:stretch>
        </p:blipFill>
        <p:spPr>
          <a:xfrm>
            <a:off x="5248275" y="3508739"/>
            <a:ext cx="3438525" cy="2390775"/>
          </a:xfrm>
          <a:prstGeom prst="rect">
            <a:avLst/>
          </a:prstGeom>
        </p:spPr>
      </p:pic>
    </p:spTree>
    <p:extLst>
      <p:ext uri="{BB962C8B-B14F-4D97-AF65-F5344CB8AC3E}">
        <p14:creationId xmlns:p14="http://schemas.microsoft.com/office/powerpoint/2010/main" val="254730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Osteoradionecrosis- Defined</a:t>
            </a:r>
          </a:p>
        </p:txBody>
      </p:sp>
      <p:sp>
        <p:nvSpPr>
          <p:cNvPr id="3" name="Content Placeholder 2"/>
          <p:cNvSpPr>
            <a:spLocks noGrp="1"/>
          </p:cNvSpPr>
          <p:nvPr>
            <p:ph sz="half" idx="1"/>
          </p:nvPr>
        </p:nvSpPr>
        <p:spPr/>
        <p:txBody>
          <a:bodyPr>
            <a:normAutofit fontScale="92500" lnSpcReduction="10000"/>
          </a:bodyPr>
          <a:lstStyle/>
          <a:p>
            <a:pPr lvl="1"/>
            <a:r>
              <a:rPr lang="en-US" dirty="0" err="1"/>
              <a:t>Regaud</a:t>
            </a:r>
            <a:r>
              <a:rPr lang="en-US" dirty="0"/>
              <a:t> 1922</a:t>
            </a:r>
          </a:p>
          <a:p>
            <a:pPr lvl="2"/>
            <a:r>
              <a:rPr lang="en-US" dirty="0"/>
              <a:t>Radiation Osteitis</a:t>
            </a:r>
          </a:p>
          <a:p>
            <a:pPr lvl="1"/>
            <a:r>
              <a:rPr lang="en-US" dirty="0"/>
              <a:t>Marx 1983</a:t>
            </a:r>
          </a:p>
          <a:p>
            <a:pPr lvl="2"/>
            <a:r>
              <a:rPr lang="en-US" dirty="0"/>
              <a:t>An area &gt;1cm of exposed bone in field of XRT that fails to heal in 6 months</a:t>
            </a:r>
          </a:p>
          <a:p>
            <a:pPr lvl="1"/>
            <a:r>
              <a:rPr lang="en-US" dirty="0"/>
              <a:t>Epstein</a:t>
            </a:r>
          </a:p>
          <a:p>
            <a:pPr lvl="2"/>
            <a:r>
              <a:rPr lang="en-US" dirty="0"/>
              <a:t>Ulceration or necrosis of mucous membrane with exposure of bone &gt;3 </a:t>
            </a:r>
            <a:r>
              <a:rPr lang="en-US" dirty="0" err="1"/>
              <a:t>mo</a:t>
            </a:r>
            <a:endParaRPr lang="en-US" dirty="0"/>
          </a:p>
          <a:p>
            <a:pPr lvl="1"/>
            <a:r>
              <a:rPr lang="en-US" dirty="0"/>
              <a:t>Marx, Johnson 1987</a:t>
            </a:r>
          </a:p>
          <a:p>
            <a:pPr lvl="2"/>
            <a:r>
              <a:rPr lang="en-US" dirty="0"/>
              <a:t>Non-viable exposed bone which fails to heal without intervention</a:t>
            </a:r>
          </a:p>
          <a:p>
            <a:pPr lvl="1"/>
            <a:endParaRPr lang="en-US" dirty="0"/>
          </a:p>
          <a:p>
            <a:pPr marL="274320" lvl="1" indent="0">
              <a:buNone/>
            </a:pPr>
            <a:endParaRPr lang="en-US" dirty="0"/>
          </a:p>
          <a:p>
            <a:pPr lvl="2"/>
            <a:endParaRPr lang="en-US" dirty="0"/>
          </a:p>
          <a:p>
            <a:pPr lvl="1"/>
            <a:endParaRPr lang="en-US" dirty="0"/>
          </a:p>
        </p:txBody>
      </p:sp>
      <p:sp>
        <p:nvSpPr>
          <p:cNvPr id="5" name="Content Placeholder 4"/>
          <p:cNvSpPr>
            <a:spLocks noGrp="1"/>
          </p:cNvSpPr>
          <p:nvPr>
            <p:ph sz="half" idx="2"/>
          </p:nvPr>
        </p:nvSpPr>
        <p:spPr/>
        <p:txBody>
          <a:bodyPr>
            <a:normAutofit fontScale="92500" lnSpcReduction="10000"/>
          </a:bodyPr>
          <a:lstStyle/>
          <a:p>
            <a:r>
              <a:rPr lang="en-US" dirty="0"/>
              <a:t>Definition</a:t>
            </a:r>
          </a:p>
          <a:p>
            <a:pPr lvl="1"/>
            <a:r>
              <a:rPr lang="en-US" dirty="0"/>
              <a:t>Exposed, devitalized bone</a:t>
            </a:r>
          </a:p>
          <a:p>
            <a:pPr lvl="1"/>
            <a:r>
              <a:rPr lang="en-US" dirty="0"/>
              <a:t>Radiation field</a:t>
            </a:r>
          </a:p>
          <a:p>
            <a:pPr lvl="1"/>
            <a:r>
              <a:rPr lang="en-US" dirty="0"/>
              <a:t>Failure to heal</a:t>
            </a:r>
          </a:p>
          <a:p>
            <a:pPr lvl="2"/>
            <a:r>
              <a:rPr lang="en-US" dirty="0"/>
              <a:t>3-6 months (chronicity)</a:t>
            </a:r>
          </a:p>
          <a:p>
            <a:pPr lvl="1"/>
            <a:r>
              <a:rPr lang="en-US" dirty="0"/>
              <a:t>No evidence of tumor!</a:t>
            </a:r>
          </a:p>
          <a:p>
            <a:pPr lvl="2"/>
            <a:r>
              <a:rPr lang="en-US" dirty="0" err="1"/>
              <a:t>Dx</a:t>
            </a:r>
            <a:r>
              <a:rPr lang="en-US" dirty="0"/>
              <a:t> of exclusion</a:t>
            </a:r>
          </a:p>
          <a:p>
            <a:pPr lvl="1"/>
            <a:endParaRPr lang="en-US" dirty="0"/>
          </a:p>
          <a:p>
            <a:pPr lvl="1"/>
            <a:r>
              <a:rPr lang="en-US" dirty="0"/>
              <a:t>Can be superficial or deep</a:t>
            </a:r>
          </a:p>
          <a:p>
            <a:pPr lvl="1"/>
            <a:r>
              <a:rPr lang="en-US" dirty="0"/>
              <a:t>Active progression versus stable</a:t>
            </a:r>
          </a:p>
          <a:p>
            <a:endParaRPr lang="en-US" dirty="0"/>
          </a:p>
        </p:txBody>
      </p:sp>
    </p:spTree>
    <p:extLst>
      <p:ext uri="{BB962C8B-B14F-4D97-AF65-F5344CB8AC3E}">
        <p14:creationId xmlns:p14="http://schemas.microsoft.com/office/powerpoint/2010/main" val="27774437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TotalTime>
  <Words>1986</Words>
  <Application>Microsoft Office PowerPoint</Application>
  <PresentationFormat>On-screen Show (4:3)</PresentationFormat>
  <Paragraphs>543</Paragraphs>
  <Slides>41</Slides>
  <Notes>40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Clarity</vt:lpstr>
      <vt:lpstr>Oral Hygiene and Dental Care for the Laryngectomee  Thomas Schlieve DDS, MD, FACS </vt:lpstr>
      <vt:lpstr>Outline</vt:lpstr>
      <vt:lpstr>Why does it matter?</vt:lpstr>
      <vt:lpstr>Why does it matter?</vt:lpstr>
      <vt:lpstr>Morbidity</vt:lpstr>
      <vt:lpstr>Morbidity</vt:lpstr>
      <vt:lpstr>Morbidity</vt:lpstr>
      <vt:lpstr>Osteoradionecrosis Signs/Symptoms</vt:lpstr>
      <vt:lpstr>Osteoradionecrosis- Defined</vt:lpstr>
      <vt:lpstr>Osteoradionecrosis</vt:lpstr>
      <vt:lpstr>Osteoradionecrosis</vt:lpstr>
      <vt:lpstr>Osteoradionecrosis</vt:lpstr>
      <vt:lpstr>Osteoradionecrosis</vt:lpstr>
      <vt:lpstr>Management of ORN</vt:lpstr>
      <vt:lpstr>Hyperbaric Oxygen Therapy</vt:lpstr>
      <vt:lpstr>Oral Effects of Radiation</vt:lpstr>
      <vt:lpstr>Effects of Radiation</vt:lpstr>
      <vt:lpstr>Effects of Radiation</vt:lpstr>
      <vt:lpstr>Acid Reflux</vt:lpstr>
      <vt:lpstr>Acid Reflux</vt:lpstr>
      <vt:lpstr>PowerPoint Presentation</vt:lpstr>
      <vt:lpstr>PowerPoint Presentation</vt:lpstr>
      <vt:lpstr>Saliva</vt:lpstr>
      <vt:lpstr>Saliva</vt:lpstr>
      <vt:lpstr>Saliva</vt:lpstr>
      <vt:lpstr>Saliva</vt:lpstr>
      <vt:lpstr>Prevention</vt:lpstr>
      <vt:lpstr>Prevention</vt:lpstr>
      <vt:lpstr>Prevention</vt:lpstr>
      <vt:lpstr>Prevention</vt:lpstr>
      <vt:lpstr>Prevention</vt:lpstr>
      <vt:lpstr>Prevention</vt:lpstr>
      <vt:lpstr>Prevention</vt:lpstr>
      <vt:lpstr>Prevention</vt:lpstr>
      <vt:lpstr>Prevention</vt:lpstr>
      <vt:lpstr>Prevention</vt:lpstr>
      <vt:lpstr>Treatment of Decay</vt:lpstr>
      <vt:lpstr>Treatment of Decay</vt:lpstr>
      <vt:lpstr>Replacement of Teeth</vt:lpstr>
      <vt:lpstr>Replacement of Teeth</vt:lpstr>
      <vt:lpstr>Questions?  Thomas Schlieve DDS, MD, FACS Thomas.Schlieve@utsouthwestern.edu </vt:lpstr>
    </vt:vector>
  </TitlesOfParts>
  <Company>UT Southwestern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Hygiene and Dental Care for the Laryngectomee  Thomas Schlieve DDS, MD, FACS</dc:title>
  <dc:creator>Thomas Schlieve</dc:creator>
  <cp:lastModifiedBy>Thomas Schlieve</cp:lastModifiedBy>
  <cp:revision>45</cp:revision>
  <cp:lastPrinted>2019-03-18T16:24:37Z</cp:lastPrinted>
  <dcterms:created xsi:type="dcterms:W3CDTF">2019-01-13T18:06:05Z</dcterms:created>
  <dcterms:modified xsi:type="dcterms:W3CDTF">2023-03-02T22:47:16Z</dcterms:modified>
</cp:coreProperties>
</file>