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80" r:id="rId2"/>
    <p:sldId id="804" r:id="rId3"/>
    <p:sldId id="281" r:id="rId4"/>
    <p:sldId id="282" r:id="rId5"/>
    <p:sldId id="265" r:id="rId6"/>
    <p:sldId id="266" r:id="rId7"/>
    <p:sldId id="287" r:id="rId8"/>
    <p:sldId id="258" r:id="rId9"/>
    <p:sldId id="262" r:id="rId10"/>
    <p:sldId id="284" r:id="rId11"/>
    <p:sldId id="263" r:id="rId12"/>
    <p:sldId id="269" r:id="rId13"/>
    <p:sldId id="270" r:id="rId14"/>
    <p:sldId id="271" r:id="rId15"/>
    <p:sldId id="268" r:id="rId16"/>
    <p:sldId id="272" r:id="rId17"/>
    <p:sldId id="273" r:id="rId18"/>
    <p:sldId id="288" r:id="rId19"/>
    <p:sldId id="274" r:id="rId20"/>
    <p:sldId id="259" r:id="rId21"/>
    <p:sldId id="275" r:id="rId22"/>
    <p:sldId id="289" r:id="rId23"/>
    <p:sldId id="290" r:id="rId24"/>
    <p:sldId id="292" r:id="rId25"/>
    <p:sldId id="291" r:id="rId26"/>
    <p:sldId id="293" r:id="rId27"/>
    <p:sldId id="294" r:id="rId28"/>
    <p:sldId id="805" r:id="rId29"/>
    <p:sldId id="321" r:id="rId30"/>
    <p:sldId id="322" r:id="rId31"/>
    <p:sldId id="323" r:id="rId32"/>
    <p:sldId id="32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40"/>
    <p:restoredTop sz="94632"/>
  </p:normalViewPr>
  <p:slideViewPr>
    <p:cSldViewPr snapToGrid="0" snapToObjects="1">
      <p:cViewPr varScale="1">
        <p:scale>
          <a:sx n="110" d="100"/>
          <a:sy n="110" d="100"/>
        </p:scale>
        <p:origin x="19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72E230-7844-4D1F-85F8-585F522245E9}" type="doc">
      <dgm:prSet loTypeId="urn:microsoft.com/office/officeart/2005/8/layout/hierarchy1" loCatId="hierarchy" qsTypeId="urn:microsoft.com/office/officeart/2005/8/quickstyle/simple1" qsCatId="simple" csTypeId="urn:microsoft.com/office/officeart/2005/8/colors/accent3_2" csCatId="accent3"/>
      <dgm:spPr/>
      <dgm:t>
        <a:bodyPr/>
        <a:lstStyle/>
        <a:p>
          <a:endParaRPr lang="en-US"/>
        </a:p>
      </dgm:t>
    </dgm:pt>
    <dgm:pt modelId="{8D0402FE-223C-4F18-8568-1FA676347D3D}">
      <dgm:prSet/>
      <dgm:spPr/>
      <dgm:t>
        <a:bodyPr/>
        <a:lstStyle/>
        <a:p>
          <a:r>
            <a:rPr lang="en-US"/>
            <a:t>Reduced pharyngeal pressures driving bolus into esophagus.</a:t>
          </a:r>
        </a:p>
      </dgm:t>
    </dgm:pt>
    <dgm:pt modelId="{3F29EB99-5C0B-4C7D-BC94-DE9907D30EEC}" type="parTrans" cxnId="{DB684D71-D7E2-4356-89F0-8FBDB8712CAF}">
      <dgm:prSet/>
      <dgm:spPr/>
      <dgm:t>
        <a:bodyPr/>
        <a:lstStyle/>
        <a:p>
          <a:endParaRPr lang="en-US"/>
        </a:p>
      </dgm:t>
    </dgm:pt>
    <dgm:pt modelId="{B3D4B826-0066-4D9E-ACCD-DF5C65CF7CAB}" type="sibTrans" cxnId="{DB684D71-D7E2-4356-89F0-8FBDB8712CAF}">
      <dgm:prSet/>
      <dgm:spPr/>
      <dgm:t>
        <a:bodyPr/>
        <a:lstStyle/>
        <a:p>
          <a:endParaRPr lang="en-US"/>
        </a:p>
      </dgm:t>
    </dgm:pt>
    <dgm:pt modelId="{44F933FF-D984-46C9-ACA2-F745FA0A2C34}">
      <dgm:prSet/>
      <dgm:spPr/>
      <dgm:t>
        <a:bodyPr/>
        <a:lstStyle/>
        <a:p>
          <a:r>
            <a:rPr lang="en-US"/>
            <a:t>Loss of subglottic pressurization translates into diminished negative esophageal pressures.</a:t>
          </a:r>
        </a:p>
      </dgm:t>
    </dgm:pt>
    <dgm:pt modelId="{6956CCBD-F0B9-46C3-A6BB-4C20A0175C89}" type="parTrans" cxnId="{57E38D74-2394-4FD3-BE37-86CC254A3DC0}">
      <dgm:prSet/>
      <dgm:spPr/>
      <dgm:t>
        <a:bodyPr/>
        <a:lstStyle/>
        <a:p>
          <a:endParaRPr lang="en-US"/>
        </a:p>
      </dgm:t>
    </dgm:pt>
    <dgm:pt modelId="{09FB5948-CFB7-4A2D-898C-8F55321FC6ED}" type="sibTrans" cxnId="{57E38D74-2394-4FD3-BE37-86CC254A3DC0}">
      <dgm:prSet/>
      <dgm:spPr/>
      <dgm:t>
        <a:bodyPr/>
        <a:lstStyle/>
        <a:p>
          <a:endParaRPr lang="en-US"/>
        </a:p>
      </dgm:t>
    </dgm:pt>
    <dgm:pt modelId="{3FC2F507-3644-4754-8BFB-7263F5370A5E}">
      <dgm:prSet/>
      <dgm:spPr/>
      <dgm:t>
        <a:bodyPr/>
        <a:lstStyle/>
        <a:p>
          <a:r>
            <a:rPr lang="en-US"/>
            <a:t>These factors combine to reduce the distal contractile integral (force of the bolus as it enters the stomach).</a:t>
          </a:r>
        </a:p>
      </dgm:t>
    </dgm:pt>
    <dgm:pt modelId="{F695C890-E47D-44F8-A0DE-3936C9341F7B}" type="parTrans" cxnId="{C5682E2C-00F7-4E07-B749-32A8C529B56C}">
      <dgm:prSet/>
      <dgm:spPr/>
      <dgm:t>
        <a:bodyPr/>
        <a:lstStyle/>
        <a:p>
          <a:endParaRPr lang="en-US"/>
        </a:p>
      </dgm:t>
    </dgm:pt>
    <dgm:pt modelId="{52AE91E2-E90B-46D3-AD07-AD9DE6DFEB5E}" type="sibTrans" cxnId="{C5682E2C-00F7-4E07-B749-32A8C529B56C}">
      <dgm:prSet/>
      <dgm:spPr/>
      <dgm:t>
        <a:bodyPr/>
        <a:lstStyle/>
        <a:p>
          <a:endParaRPr lang="en-US"/>
        </a:p>
      </dgm:t>
    </dgm:pt>
    <dgm:pt modelId="{7BB0F008-98F5-7542-BA41-C46161CF81B1}" type="pres">
      <dgm:prSet presAssocID="{A372E230-7844-4D1F-85F8-585F522245E9}" presName="hierChild1" presStyleCnt="0">
        <dgm:presLayoutVars>
          <dgm:chPref val="1"/>
          <dgm:dir/>
          <dgm:animOne val="branch"/>
          <dgm:animLvl val="lvl"/>
          <dgm:resizeHandles/>
        </dgm:presLayoutVars>
      </dgm:prSet>
      <dgm:spPr/>
    </dgm:pt>
    <dgm:pt modelId="{C9E7D413-D79F-914F-A4BC-D1A3EB61B178}" type="pres">
      <dgm:prSet presAssocID="{8D0402FE-223C-4F18-8568-1FA676347D3D}" presName="hierRoot1" presStyleCnt="0"/>
      <dgm:spPr/>
    </dgm:pt>
    <dgm:pt modelId="{840190EC-0A9D-2540-9274-3F17A5924930}" type="pres">
      <dgm:prSet presAssocID="{8D0402FE-223C-4F18-8568-1FA676347D3D}" presName="composite" presStyleCnt="0"/>
      <dgm:spPr/>
    </dgm:pt>
    <dgm:pt modelId="{05A8F031-1248-6A41-BA84-47A7F74D4909}" type="pres">
      <dgm:prSet presAssocID="{8D0402FE-223C-4F18-8568-1FA676347D3D}" presName="background" presStyleLbl="node0" presStyleIdx="0" presStyleCnt="3"/>
      <dgm:spPr/>
    </dgm:pt>
    <dgm:pt modelId="{2273124B-6146-3445-8BCB-BFD6594C5B40}" type="pres">
      <dgm:prSet presAssocID="{8D0402FE-223C-4F18-8568-1FA676347D3D}" presName="text" presStyleLbl="fgAcc0" presStyleIdx="0" presStyleCnt="3">
        <dgm:presLayoutVars>
          <dgm:chPref val="3"/>
        </dgm:presLayoutVars>
      </dgm:prSet>
      <dgm:spPr/>
    </dgm:pt>
    <dgm:pt modelId="{E9AB74D8-DEBE-A644-8D75-783B2C0C8F98}" type="pres">
      <dgm:prSet presAssocID="{8D0402FE-223C-4F18-8568-1FA676347D3D}" presName="hierChild2" presStyleCnt="0"/>
      <dgm:spPr/>
    </dgm:pt>
    <dgm:pt modelId="{CF7D610C-E38D-D746-B124-A274157A343C}" type="pres">
      <dgm:prSet presAssocID="{44F933FF-D984-46C9-ACA2-F745FA0A2C34}" presName="hierRoot1" presStyleCnt="0"/>
      <dgm:spPr/>
    </dgm:pt>
    <dgm:pt modelId="{DBF3ECBE-1ABA-0445-9CC0-09C320968DE3}" type="pres">
      <dgm:prSet presAssocID="{44F933FF-D984-46C9-ACA2-F745FA0A2C34}" presName="composite" presStyleCnt="0"/>
      <dgm:spPr/>
    </dgm:pt>
    <dgm:pt modelId="{9DFBA28A-D3BD-B043-8705-5BAF37221BD6}" type="pres">
      <dgm:prSet presAssocID="{44F933FF-D984-46C9-ACA2-F745FA0A2C34}" presName="background" presStyleLbl="node0" presStyleIdx="1" presStyleCnt="3"/>
      <dgm:spPr/>
    </dgm:pt>
    <dgm:pt modelId="{92EC88B9-6F13-194A-BDE3-7B2DE4EC84B0}" type="pres">
      <dgm:prSet presAssocID="{44F933FF-D984-46C9-ACA2-F745FA0A2C34}" presName="text" presStyleLbl="fgAcc0" presStyleIdx="1" presStyleCnt="3">
        <dgm:presLayoutVars>
          <dgm:chPref val="3"/>
        </dgm:presLayoutVars>
      </dgm:prSet>
      <dgm:spPr/>
    </dgm:pt>
    <dgm:pt modelId="{1F9995CF-C0F4-B645-B92E-DDA702678603}" type="pres">
      <dgm:prSet presAssocID="{44F933FF-D984-46C9-ACA2-F745FA0A2C34}" presName="hierChild2" presStyleCnt="0"/>
      <dgm:spPr/>
    </dgm:pt>
    <dgm:pt modelId="{937A470F-EE1D-4049-BCAA-1F396F7C9A83}" type="pres">
      <dgm:prSet presAssocID="{3FC2F507-3644-4754-8BFB-7263F5370A5E}" presName="hierRoot1" presStyleCnt="0"/>
      <dgm:spPr/>
    </dgm:pt>
    <dgm:pt modelId="{444DDF40-1C7F-1248-B809-364ACB105657}" type="pres">
      <dgm:prSet presAssocID="{3FC2F507-3644-4754-8BFB-7263F5370A5E}" presName="composite" presStyleCnt="0"/>
      <dgm:spPr/>
    </dgm:pt>
    <dgm:pt modelId="{D0790B94-E161-8149-8D1F-6F230CD13163}" type="pres">
      <dgm:prSet presAssocID="{3FC2F507-3644-4754-8BFB-7263F5370A5E}" presName="background" presStyleLbl="node0" presStyleIdx="2" presStyleCnt="3"/>
      <dgm:spPr/>
    </dgm:pt>
    <dgm:pt modelId="{25EA78B7-1A7C-6041-BD3E-CDE12066BEB3}" type="pres">
      <dgm:prSet presAssocID="{3FC2F507-3644-4754-8BFB-7263F5370A5E}" presName="text" presStyleLbl="fgAcc0" presStyleIdx="2" presStyleCnt="3">
        <dgm:presLayoutVars>
          <dgm:chPref val="3"/>
        </dgm:presLayoutVars>
      </dgm:prSet>
      <dgm:spPr/>
    </dgm:pt>
    <dgm:pt modelId="{29A2309A-8690-7B41-A1CB-4203C1B10D00}" type="pres">
      <dgm:prSet presAssocID="{3FC2F507-3644-4754-8BFB-7263F5370A5E}" presName="hierChild2" presStyleCnt="0"/>
      <dgm:spPr/>
    </dgm:pt>
  </dgm:ptLst>
  <dgm:cxnLst>
    <dgm:cxn modelId="{9BF0B10B-AC26-194B-92C6-1CA0134D1DDD}" type="presOf" srcId="{3FC2F507-3644-4754-8BFB-7263F5370A5E}" destId="{25EA78B7-1A7C-6041-BD3E-CDE12066BEB3}" srcOrd="0" destOrd="0" presId="urn:microsoft.com/office/officeart/2005/8/layout/hierarchy1"/>
    <dgm:cxn modelId="{C5682E2C-00F7-4E07-B749-32A8C529B56C}" srcId="{A372E230-7844-4D1F-85F8-585F522245E9}" destId="{3FC2F507-3644-4754-8BFB-7263F5370A5E}" srcOrd="2" destOrd="0" parTransId="{F695C890-E47D-44F8-A0DE-3936C9341F7B}" sibTransId="{52AE91E2-E90B-46D3-AD07-AD9DE6DFEB5E}"/>
    <dgm:cxn modelId="{44C69844-3E6E-1E48-9D9D-2CCB31C54DA1}" type="presOf" srcId="{44F933FF-D984-46C9-ACA2-F745FA0A2C34}" destId="{92EC88B9-6F13-194A-BDE3-7B2DE4EC84B0}" srcOrd="0" destOrd="0" presId="urn:microsoft.com/office/officeart/2005/8/layout/hierarchy1"/>
    <dgm:cxn modelId="{DB684D71-D7E2-4356-89F0-8FBDB8712CAF}" srcId="{A372E230-7844-4D1F-85F8-585F522245E9}" destId="{8D0402FE-223C-4F18-8568-1FA676347D3D}" srcOrd="0" destOrd="0" parTransId="{3F29EB99-5C0B-4C7D-BC94-DE9907D30EEC}" sibTransId="{B3D4B826-0066-4D9E-ACCD-DF5C65CF7CAB}"/>
    <dgm:cxn modelId="{57E38D74-2394-4FD3-BE37-86CC254A3DC0}" srcId="{A372E230-7844-4D1F-85F8-585F522245E9}" destId="{44F933FF-D984-46C9-ACA2-F745FA0A2C34}" srcOrd="1" destOrd="0" parTransId="{6956CCBD-F0B9-46C3-A6BB-4C20A0175C89}" sibTransId="{09FB5948-CFB7-4A2D-898C-8F55321FC6ED}"/>
    <dgm:cxn modelId="{E25ADB78-328E-A24A-99D0-AFFCFB1E3DB2}" type="presOf" srcId="{8D0402FE-223C-4F18-8568-1FA676347D3D}" destId="{2273124B-6146-3445-8BCB-BFD6594C5B40}" srcOrd="0" destOrd="0" presId="urn:microsoft.com/office/officeart/2005/8/layout/hierarchy1"/>
    <dgm:cxn modelId="{2D53798B-9ECF-9B42-9134-B36A5361D221}" type="presOf" srcId="{A372E230-7844-4D1F-85F8-585F522245E9}" destId="{7BB0F008-98F5-7542-BA41-C46161CF81B1}" srcOrd="0" destOrd="0" presId="urn:microsoft.com/office/officeart/2005/8/layout/hierarchy1"/>
    <dgm:cxn modelId="{87350F35-9F03-0941-AD78-441219FF2D9C}" type="presParOf" srcId="{7BB0F008-98F5-7542-BA41-C46161CF81B1}" destId="{C9E7D413-D79F-914F-A4BC-D1A3EB61B178}" srcOrd="0" destOrd="0" presId="urn:microsoft.com/office/officeart/2005/8/layout/hierarchy1"/>
    <dgm:cxn modelId="{F2703424-BD72-494A-960E-5CE756F34703}" type="presParOf" srcId="{C9E7D413-D79F-914F-A4BC-D1A3EB61B178}" destId="{840190EC-0A9D-2540-9274-3F17A5924930}" srcOrd="0" destOrd="0" presId="urn:microsoft.com/office/officeart/2005/8/layout/hierarchy1"/>
    <dgm:cxn modelId="{72570D94-17AA-1143-8935-8225537B9C3B}" type="presParOf" srcId="{840190EC-0A9D-2540-9274-3F17A5924930}" destId="{05A8F031-1248-6A41-BA84-47A7F74D4909}" srcOrd="0" destOrd="0" presId="urn:microsoft.com/office/officeart/2005/8/layout/hierarchy1"/>
    <dgm:cxn modelId="{E9786640-38DE-C945-8790-EB62640B8ED3}" type="presParOf" srcId="{840190EC-0A9D-2540-9274-3F17A5924930}" destId="{2273124B-6146-3445-8BCB-BFD6594C5B40}" srcOrd="1" destOrd="0" presId="urn:microsoft.com/office/officeart/2005/8/layout/hierarchy1"/>
    <dgm:cxn modelId="{0B86E19D-4DEC-F544-9E1C-32D8B1BB8115}" type="presParOf" srcId="{C9E7D413-D79F-914F-A4BC-D1A3EB61B178}" destId="{E9AB74D8-DEBE-A644-8D75-783B2C0C8F98}" srcOrd="1" destOrd="0" presId="urn:microsoft.com/office/officeart/2005/8/layout/hierarchy1"/>
    <dgm:cxn modelId="{8A64DEF1-F0B5-8646-956D-35D02967B86F}" type="presParOf" srcId="{7BB0F008-98F5-7542-BA41-C46161CF81B1}" destId="{CF7D610C-E38D-D746-B124-A274157A343C}" srcOrd="1" destOrd="0" presId="urn:microsoft.com/office/officeart/2005/8/layout/hierarchy1"/>
    <dgm:cxn modelId="{5B367A71-5E4B-4149-A753-227DA3432678}" type="presParOf" srcId="{CF7D610C-E38D-D746-B124-A274157A343C}" destId="{DBF3ECBE-1ABA-0445-9CC0-09C320968DE3}" srcOrd="0" destOrd="0" presId="urn:microsoft.com/office/officeart/2005/8/layout/hierarchy1"/>
    <dgm:cxn modelId="{4B15EB5F-A635-9646-8552-0D3FF703AF4D}" type="presParOf" srcId="{DBF3ECBE-1ABA-0445-9CC0-09C320968DE3}" destId="{9DFBA28A-D3BD-B043-8705-5BAF37221BD6}" srcOrd="0" destOrd="0" presId="urn:microsoft.com/office/officeart/2005/8/layout/hierarchy1"/>
    <dgm:cxn modelId="{5D19A529-C4A4-E340-B287-62246986CBAA}" type="presParOf" srcId="{DBF3ECBE-1ABA-0445-9CC0-09C320968DE3}" destId="{92EC88B9-6F13-194A-BDE3-7B2DE4EC84B0}" srcOrd="1" destOrd="0" presId="urn:microsoft.com/office/officeart/2005/8/layout/hierarchy1"/>
    <dgm:cxn modelId="{5DA1575C-DB1B-B243-A524-75D6462DDDE6}" type="presParOf" srcId="{CF7D610C-E38D-D746-B124-A274157A343C}" destId="{1F9995CF-C0F4-B645-B92E-DDA702678603}" srcOrd="1" destOrd="0" presId="urn:microsoft.com/office/officeart/2005/8/layout/hierarchy1"/>
    <dgm:cxn modelId="{905017B3-37F6-4942-8292-0F95AAC650F7}" type="presParOf" srcId="{7BB0F008-98F5-7542-BA41-C46161CF81B1}" destId="{937A470F-EE1D-4049-BCAA-1F396F7C9A83}" srcOrd="2" destOrd="0" presId="urn:microsoft.com/office/officeart/2005/8/layout/hierarchy1"/>
    <dgm:cxn modelId="{C8B26D37-CC2B-2640-801F-C27F26B82216}" type="presParOf" srcId="{937A470F-EE1D-4049-BCAA-1F396F7C9A83}" destId="{444DDF40-1C7F-1248-B809-364ACB105657}" srcOrd="0" destOrd="0" presId="urn:microsoft.com/office/officeart/2005/8/layout/hierarchy1"/>
    <dgm:cxn modelId="{93C10E65-81B0-7C4D-88F4-A0A251440AC9}" type="presParOf" srcId="{444DDF40-1C7F-1248-B809-364ACB105657}" destId="{D0790B94-E161-8149-8D1F-6F230CD13163}" srcOrd="0" destOrd="0" presId="urn:microsoft.com/office/officeart/2005/8/layout/hierarchy1"/>
    <dgm:cxn modelId="{7F6D88B6-44FD-864B-81E6-85B82DC3F727}" type="presParOf" srcId="{444DDF40-1C7F-1248-B809-364ACB105657}" destId="{25EA78B7-1A7C-6041-BD3E-CDE12066BEB3}" srcOrd="1" destOrd="0" presId="urn:microsoft.com/office/officeart/2005/8/layout/hierarchy1"/>
    <dgm:cxn modelId="{9FBCE782-F3E6-0C44-B438-B5CF2E43B6A5}" type="presParOf" srcId="{937A470F-EE1D-4049-BCAA-1F396F7C9A83}" destId="{29A2309A-8690-7B41-A1CB-4203C1B10D0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D505DF-B3AE-448B-8743-D7E6618BF8FD}"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52DF6299-E222-4EA8-9A79-221721236CC7}">
      <dgm:prSet/>
      <dgm:spPr/>
      <dgm:t>
        <a:bodyPr/>
        <a:lstStyle/>
        <a:p>
          <a:r>
            <a:rPr lang="en-US"/>
            <a:t>87% of patients with pathologic reflux have a hiatal hernia.</a:t>
          </a:r>
        </a:p>
      </dgm:t>
    </dgm:pt>
    <dgm:pt modelId="{364EEB77-B5EF-4EDE-82D8-63C01BA4E6BA}" type="parTrans" cxnId="{C0278AFA-7576-42F4-9B3C-C59EE2B790E4}">
      <dgm:prSet/>
      <dgm:spPr/>
      <dgm:t>
        <a:bodyPr/>
        <a:lstStyle/>
        <a:p>
          <a:endParaRPr lang="en-US"/>
        </a:p>
      </dgm:t>
    </dgm:pt>
    <dgm:pt modelId="{B020213F-6F85-49EC-933C-26E999FE610E}" type="sibTrans" cxnId="{C0278AFA-7576-42F4-9B3C-C59EE2B790E4}">
      <dgm:prSet/>
      <dgm:spPr/>
      <dgm:t>
        <a:bodyPr/>
        <a:lstStyle/>
        <a:p>
          <a:endParaRPr lang="en-US"/>
        </a:p>
      </dgm:t>
    </dgm:pt>
    <dgm:pt modelId="{A92DECB8-94D6-4ED6-8657-D56A18768C0E}">
      <dgm:prSet/>
      <dgm:spPr/>
      <dgm:t>
        <a:bodyPr/>
        <a:lstStyle/>
        <a:p>
          <a:r>
            <a:rPr lang="en-US"/>
            <a:t>Hiatal hernia repair alone is effective in eliminating reflux in 27-36% of patients.</a:t>
          </a:r>
        </a:p>
      </dgm:t>
    </dgm:pt>
    <dgm:pt modelId="{F47B7249-C62D-411E-8F79-4216AFE6AA63}" type="parTrans" cxnId="{DFFA3F93-1F63-4E97-AD99-094A6901A9F2}">
      <dgm:prSet/>
      <dgm:spPr/>
      <dgm:t>
        <a:bodyPr/>
        <a:lstStyle/>
        <a:p>
          <a:endParaRPr lang="en-US"/>
        </a:p>
      </dgm:t>
    </dgm:pt>
    <dgm:pt modelId="{0583B908-0609-4D36-A48D-550401EE6190}" type="sibTrans" cxnId="{DFFA3F93-1F63-4E97-AD99-094A6901A9F2}">
      <dgm:prSet/>
      <dgm:spPr/>
      <dgm:t>
        <a:bodyPr/>
        <a:lstStyle/>
        <a:p>
          <a:endParaRPr lang="en-US"/>
        </a:p>
      </dgm:t>
    </dgm:pt>
    <dgm:pt modelId="{52BB41DE-7C36-4627-82C7-3854720524AB}">
      <dgm:prSet/>
      <dgm:spPr/>
      <dgm:t>
        <a:bodyPr/>
        <a:lstStyle/>
        <a:p>
          <a:r>
            <a:rPr lang="en-US"/>
            <a:t>Hiatal hernia repair with fundoplication is effective in eliminating 87-93% of GERD 12 mo post-surgery.</a:t>
          </a:r>
        </a:p>
      </dgm:t>
    </dgm:pt>
    <dgm:pt modelId="{744B82C1-EDBE-4BCA-9107-E39B71DE280F}" type="parTrans" cxnId="{E409DA1C-6391-4D54-B205-7210DD791089}">
      <dgm:prSet/>
      <dgm:spPr/>
      <dgm:t>
        <a:bodyPr/>
        <a:lstStyle/>
        <a:p>
          <a:endParaRPr lang="en-US"/>
        </a:p>
      </dgm:t>
    </dgm:pt>
    <dgm:pt modelId="{B83D61A3-1398-4342-B31F-AED63088B9A3}" type="sibTrans" cxnId="{E409DA1C-6391-4D54-B205-7210DD791089}">
      <dgm:prSet/>
      <dgm:spPr/>
      <dgm:t>
        <a:bodyPr/>
        <a:lstStyle/>
        <a:p>
          <a:endParaRPr lang="en-US"/>
        </a:p>
      </dgm:t>
    </dgm:pt>
    <dgm:pt modelId="{9310888F-0527-413F-81C6-E3A653CDD18E}">
      <dgm:prSet/>
      <dgm:spPr/>
      <dgm:t>
        <a:bodyPr/>
        <a:lstStyle/>
        <a:p>
          <a:r>
            <a:rPr lang="en-US"/>
            <a:t>25-40% recurrence of hiatal hernia after 3 years with fundoplication</a:t>
          </a:r>
        </a:p>
      </dgm:t>
    </dgm:pt>
    <dgm:pt modelId="{E1A86970-5708-496F-9FF5-32F09A87DA1E}" type="parTrans" cxnId="{164C9EF2-CFA6-40D2-9FA2-849C7D5A718D}">
      <dgm:prSet/>
      <dgm:spPr/>
      <dgm:t>
        <a:bodyPr/>
        <a:lstStyle/>
        <a:p>
          <a:endParaRPr lang="en-US"/>
        </a:p>
      </dgm:t>
    </dgm:pt>
    <dgm:pt modelId="{95C6B62A-3BA6-4105-BFBB-B15227BB368D}" type="sibTrans" cxnId="{164C9EF2-CFA6-40D2-9FA2-849C7D5A718D}">
      <dgm:prSet/>
      <dgm:spPr/>
      <dgm:t>
        <a:bodyPr/>
        <a:lstStyle/>
        <a:p>
          <a:endParaRPr lang="en-US"/>
        </a:p>
      </dgm:t>
    </dgm:pt>
    <dgm:pt modelId="{401C9AAF-E35D-F748-8B27-7EAD54D04F6A}" type="pres">
      <dgm:prSet presAssocID="{26D505DF-B3AE-448B-8743-D7E6618BF8FD}" presName="vert0" presStyleCnt="0">
        <dgm:presLayoutVars>
          <dgm:dir/>
          <dgm:animOne val="branch"/>
          <dgm:animLvl val="lvl"/>
        </dgm:presLayoutVars>
      </dgm:prSet>
      <dgm:spPr/>
    </dgm:pt>
    <dgm:pt modelId="{55750B54-C5B2-0F40-82F9-AECEB4AC0E3C}" type="pres">
      <dgm:prSet presAssocID="{52DF6299-E222-4EA8-9A79-221721236CC7}" presName="thickLine" presStyleLbl="alignNode1" presStyleIdx="0" presStyleCnt="4"/>
      <dgm:spPr/>
    </dgm:pt>
    <dgm:pt modelId="{2C9EA9D1-97B6-1943-A959-B8CB3F4D5DB0}" type="pres">
      <dgm:prSet presAssocID="{52DF6299-E222-4EA8-9A79-221721236CC7}" presName="horz1" presStyleCnt="0"/>
      <dgm:spPr/>
    </dgm:pt>
    <dgm:pt modelId="{3B7FD34B-9866-4A47-908B-805046BF7200}" type="pres">
      <dgm:prSet presAssocID="{52DF6299-E222-4EA8-9A79-221721236CC7}" presName="tx1" presStyleLbl="revTx" presStyleIdx="0" presStyleCnt="4"/>
      <dgm:spPr/>
    </dgm:pt>
    <dgm:pt modelId="{4F5E377A-DB37-1347-8940-1D9C0AE90A69}" type="pres">
      <dgm:prSet presAssocID="{52DF6299-E222-4EA8-9A79-221721236CC7}" presName="vert1" presStyleCnt="0"/>
      <dgm:spPr/>
    </dgm:pt>
    <dgm:pt modelId="{4E4DC44C-9440-7E46-A3C0-5436CC04E9D1}" type="pres">
      <dgm:prSet presAssocID="{A92DECB8-94D6-4ED6-8657-D56A18768C0E}" presName="thickLine" presStyleLbl="alignNode1" presStyleIdx="1" presStyleCnt="4"/>
      <dgm:spPr/>
    </dgm:pt>
    <dgm:pt modelId="{AD0AE1FB-D722-894B-AB07-58DCEB2329FA}" type="pres">
      <dgm:prSet presAssocID="{A92DECB8-94D6-4ED6-8657-D56A18768C0E}" presName="horz1" presStyleCnt="0"/>
      <dgm:spPr/>
    </dgm:pt>
    <dgm:pt modelId="{B4A73FA5-6D22-A442-87AC-4A4F6149255E}" type="pres">
      <dgm:prSet presAssocID="{A92DECB8-94D6-4ED6-8657-D56A18768C0E}" presName="tx1" presStyleLbl="revTx" presStyleIdx="1" presStyleCnt="4"/>
      <dgm:spPr/>
    </dgm:pt>
    <dgm:pt modelId="{837CD692-ACBC-2349-95E9-6D99DD94B102}" type="pres">
      <dgm:prSet presAssocID="{A92DECB8-94D6-4ED6-8657-D56A18768C0E}" presName="vert1" presStyleCnt="0"/>
      <dgm:spPr/>
    </dgm:pt>
    <dgm:pt modelId="{256D59A6-9392-364E-B729-80B2330DF723}" type="pres">
      <dgm:prSet presAssocID="{52BB41DE-7C36-4627-82C7-3854720524AB}" presName="thickLine" presStyleLbl="alignNode1" presStyleIdx="2" presStyleCnt="4"/>
      <dgm:spPr/>
    </dgm:pt>
    <dgm:pt modelId="{C27329EE-95F2-5A43-8E0B-3F9DA9C3BF09}" type="pres">
      <dgm:prSet presAssocID="{52BB41DE-7C36-4627-82C7-3854720524AB}" presName="horz1" presStyleCnt="0"/>
      <dgm:spPr/>
    </dgm:pt>
    <dgm:pt modelId="{676E3C04-0F82-BF40-AD6C-000F07111A16}" type="pres">
      <dgm:prSet presAssocID="{52BB41DE-7C36-4627-82C7-3854720524AB}" presName="tx1" presStyleLbl="revTx" presStyleIdx="2" presStyleCnt="4"/>
      <dgm:spPr/>
    </dgm:pt>
    <dgm:pt modelId="{880D784C-71E9-9F4E-AFF2-D4A5E475CB78}" type="pres">
      <dgm:prSet presAssocID="{52BB41DE-7C36-4627-82C7-3854720524AB}" presName="vert1" presStyleCnt="0"/>
      <dgm:spPr/>
    </dgm:pt>
    <dgm:pt modelId="{CA4F0295-613F-E247-9AC3-A39BA7E3CD81}" type="pres">
      <dgm:prSet presAssocID="{9310888F-0527-413F-81C6-E3A653CDD18E}" presName="thickLine" presStyleLbl="alignNode1" presStyleIdx="3" presStyleCnt="4"/>
      <dgm:spPr/>
    </dgm:pt>
    <dgm:pt modelId="{843D11F7-211C-5F46-BFC4-BCF61AEE0891}" type="pres">
      <dgm:prSet presAssocID="{9310888F-0527-413F-81C6-E3A653CDD18E}" presName="horz1" presStyleCnt="0"/>
      <dgm:spPr/>
    </dgm:pt>
    <dgm:pt modelId="{105A1FF9-085E-8140-9546-9A198684DBD2}" type="pres">
      <dgm:prSet presAssocID="{9310888F-0527-413F-81C6-E3A653CDD18E}" presName="tx1" presStyleLbl="revTx" presStyleIdx="3" presStyleCnt="4"/>
      <dgm:spPr/>
    </dgm:pt>
    <dgm:pt modelId="{98858574-FBEA-9B49-BCAD-238AEAE1F2FF}" type="pres">
      <dgm:prSet presAssocID="{9310888F-0527-413F-81C6-E3A653CDD18E}" presName="vert1" presStyleCnt="0"/>
      <dgm:spPr/>
    </dgm:pt>
  </dgm:ptLst>
  <dgm:cxnLst>
    <dgm:cxn modelId="{F09F0F0D-CFDB-AE4D-9D29-1C8C27069935}" type="presOf" srcId="{26D505DF-B3AE-448B-8743-D7E6618BF8FD}" destId="{401C9AAF-E35D-F748-8B27-7EAD54D04F6A}" srcOrd="0" destOrd="0" presId="urn:microsoft.com/office/officeart/2008/layout/LinedList"/>
    <dgm:cxn modelId="{E409DA1C-6391-4D54-B205-7210DD791089}" srcId="{26D505DF-B3AE-448B-8743-D7E6618BF8FD}" destId="{52BB41DE-7C36-4627-82C7-3854720524AB}" srcOrd="2" destOrd="0" parTransId="{744B82C1-EDBE-4BCA-9107-E39B71DE280F}" sibTransId="{B83D61A3-1398-4342-B31F-AED63088B9A3}"/>
    <dgm:cxn modelId="{9A0A354A-116C-7D4F-B459-DC6ACC18D3E2}" type="presOf" srcId="{52BB41DE-7C36-4627-82C7-3854720524AB}" destId="{676E3C04-0F82-BF40-AD6C-000F07111A16}" srcOrd="0" destOrd="0" presId="urn:microsoft.com/office/officeart/2008/layout/LinedList"/>
    <dgm:cxn modelId="{ECA33082-20D9-5142-9A14-9122EDA7BE99}" type="presOf" srcId="{9310888F-0527-413F-81C6-E3A653CDD18E}" destId="{105A1FF9-085E-8140-9546-9A198684DBD2}" srcOrd="0" destOrd="0" presId="urn:microsoft.com/office/officeart/2008/layout/LinedList"/>
    <dgm:cxn modelId="{DFFA3F93-1F63-4E97-AD99-094A6901A9F2}" srcId="{26D505DF-B3AE-448B-8743-D7E6618BF8FD}" destId="{A92DECB8-94D6-4ED6-8657-D56A18768C0E}" srcOrd="1" destOrd="0" parTransId="{F47B7249-C62D-411E-8F79-4216AFE6AA63}" sibTransId="{0583B908-0609-4D36-A48D-550401EE6190}"/>
    <dgm:cxn modelId="{14A6299D-F5DB-FD45-8DA2-721A0CB38C97}" type="presOf" srcId="{52DF6299-E222-4EA8-9A79-221721236CC7}" destId="{3B7FD34B-9866-4A47-908B-805046BF7200}" srcOrd="0" destOrd="0" presId="urn:microsoft.com/office/officeart/2008/layout/LinedList"/>
    <dgm:cxn modelId="{A50E23EB-BE72-D44D-B7A8-29AE34CF044C}" type="presOf" srcId="{A92DECB8-94D6-4ED6-8657-D56A18768C0E}" destId="{B4A73FA5-6D22-A442-87AC-4A4F6149255E}" srcOrd="0" destOrd="0" presId="urn:microsoft.com/office/officeart/2008/layout/LinedList"/>
    <dgm:cxn modelId="{164C9EF2-CFA6-40D2-9FA2-849C7D5A718D}" srcId="{26D505DF-B3AE-448B-8743-D7E6618BF8FD}" destId="{9310888F-0527-413F-81C6-E3A653CDD18E}" srcOrd="3" destOrd="0" parTransId="{E1A86970-5708-496F-9FF5-32F09A87DA1E}" sibTransId="{95C6B62A-3BA6-4105-BFBB-B15227BB368D}"/>
    <dgm:cxn modelId="{C0278AFA-7576-42F4-9B3C-C59EE2B790E4}" srcId="{26D505DF-B3AE-448B-8743-D7E6618BF8FD}" destId="{52DF6299-E222-4EA8-9A79-221721236CC7}" srcOrd="0" destOrd="0" parTransId="{364EEB77-B5EF-4EDE-82D8-63C01BA4E6BA}" sibTransId="{B020213F-6F85-49EC-933C-26E999FE610E}"/>
    <dgm:cxn modelId="{31A52A29-402B-4A4D-81CE-324AF90CA007}" type="presParOf" srcId="{401C9AAF-E35D-F748-8B27-7EAD54D04F6A}" destId="{55750B54-C5B2-0F40-82F9-AECEB4AC0E3C}" srcOrd="0" destOrd="0" presId="urn:microsoft.com/office/officeart/2008/layout/LinedList"/>
    <dgm:cxn modelId="{5A9CA959-B6B4-8845-959C-E58119BFB232}" type="presParOf" srcId="{401C9AAF-E35D-F748-8B27-7EAD54D04F6A}" destId="{2C9EA9D1-97B6-1943-A959-B8CB3F4D5DB0}" srcOrd="1" destOrd="0" presId="urn:microsoft.com/office/officeart/2008/layout/LinedList"/>
    <dgm:cxn modelId="{08B116EF-C82C-0244-ADD1-ED84E583B068}" type="presParOf" srcId="{2C9EA9D1-97B6-1943-A959-B8CB3F4D5DB0}" destId="{3B7FD34B-9866-4A47-908B-805046BF7200}" srcOrd="0" destOrd="0" presId="urn:microsoft.com/office/officeart/2008/layout/LinedList"/>
    <dgm:cxn modelId="{E2DF3FA9-64E5-5C45-A355-AFE9CB729C73}" type="presParOf" srcId="{2C9EA9D1-97B6-1943-A959-B8CB3F4D5DB0}" destId="{4F5E377A-DB37-1347-8940-1D9C0AE90A69}" srcOrd="1" destOrd="0" presId="urn:microsoft.com/office/officeart/2008/layout/LinedList"/>
    <dgm:cxn modelId="{2AC6921B-6762-CF4F-9D24-EC49117212B8}" type="presParOf" srcId="{401C9AAF-E35D-F748-8B27-7EAD54D04F6A}" destId="{4E4DC44C-9440-7E46-A3C0-5436CC04E9D1}" srcOrd="2" destOrd="0" presId="urn:microsoft.com/office/officeart/2008/layout/LinedList"/>
    <dgm:cxn modelId="{F1539751-60E8-894B-923D-B35D4491EEC4}" type="presParOf" srcId="{401C9AAF-E35D-F748-8B27-7EAD54D04F6A}" destId="{AD0AE1FB-D722-894B-AB07-58DCEB2329FA}" srcOrd="3" destOrd="0" presId="urn:microsoft.com/office/officeart/2008/layout/LinedList"/>
    <dgm:cxn modelId="{30B8AA82-6942-104D-96D6-E264A5C4A9E0}" type="presParOf" srcId="{AD0AE1FB-D722-894B-AB07-58DCEB2329FA}" destId="{B4A73FA5-6D22-A442-87AC-4A4F6149255E}" srcOrd="0" destOrd="0" presId="urn:microsoft.com/office/officeart/2008/layout/LinedList"/>
    <dgm:cxn modelId="{9E0B5592-D276-614F-9DDB-B0074CED423A}" type="presParOf" srcId="{AD0AE1FB-D722-894B-AB07-58DCEB2329FA}" destId="{837CD692-ACBC-2349-95E9-6D99DD94B102}" srcOrd="1" destOrd="0" presId="urn:microsoft.com/office/officeart/2008/layout/LinedList"/>
    <dgm:cxn modelId="{85984ABB-0A7B-C44A-A0EC-A21A5FE07F14}" type="presParOf" srcId="{401C9AAF-E35D-F748-8B27-7EAD54D04F6A}" destId="{256D59A6-9392-364E-B729-80B2330DF723}" srcOrd="4" destOrd="0" presId="urn:microsoft.com/office/officeart/2008/layout/LinedList"/>
    <dgm:cxn modelId="{43F426C6-CC47-B74E-8185-F1EE5D803881}" type="presParOf" srcId="{401C9AAF-E35D-F748-8B27-7EAD54D04F6A}" destId="{C27329EE-95F2-5A43-8E0B-3F9DA9C3BF09}" srcOrd="5" destOrd="0" presId="urn:microsoft.com/office/officeart/2008/layout/LinedList"/>
    <dgm:cxn modelId="{052D9CFE-B7B4-8E4C-9A2E-43D64D630E1C}" type="presParOf" srcId="{C27329EE-95F2-5A43-8E0B-3F9DA9C3BF09}" destId="{676E3C04-0F82-BF40-AD6C-000F07111A16}" srcOrd="0" destOrd="0" presId="urn:microsoft.com/office/officeart/2008/layout/LinedList"/>
    <dgm:cxn modelId="{EE194D46-0BA5-8845-B6F2-74252FBBE4A5}" type="presParOf" srcId="{C27329EE-95F2-5A43-8E0B-3F9DA9C3BF09}" destId="{880D784C-71E9-9F4E-AFF2-D4A5E475CB78}" srcOrd="1" destOrd="0" presId="urn:microsoft.com/office/officeart/2008/layout/LinedList"/>
    <dgm:cxn modelId="{2C41B152-8ECD-C94F-B626-E1D6D7634189}" type="presParOf" srcId="{401C9AAF-E35D-F748-8B27-7EAD54D04F6A}" destId="{CA4F0295-613F-E247-9AC3-A39BA7E3CD81}" srcOrd="6" destOrd="0" presId="urn:microsoft.com/office/officeart/2008/layout/LinedList"/>
    <dgm:cxn modelId="{2F8748AA-F0AA-A24F-BC10-FFB5F0B0B9C5}" type="presParOf" srcId="{401C9AAF-E35D-F748-8B27-7EAD54D04F6A}" destId="{843D11F7-211C-5F46-BFC4-BCF61AEE0891}" srcOrd="7" destOrd="0" presId="urn:microsoft.com/office/officeart/2008/layout/LinedList"/>
    <dgm:cxn modelId="{548C8C55-98F8-3D48-83E1-FD12253980B0}" type="presParOf" srcId="{843D11F7-211C-5F46-BFC4-BCF61AEE0891}" destId="{105A1FF9-085E-8140-9546-9A198684DBD2}" srcOrd="0" destOrd="0" presId="urn:microsoft.com/office/officeart/2008/layout/LinedList"/>
    <dgm:cxn modelId="{D4F93C6C-A207-0D43-A6C3-B571546D2B78}" type="presParOf" srcId="{843D11F7-211C-5F46-BFC4-BCF61AEE0891}" destId="{98858574-FBEA-9B49-BCAD-238AEAE1F2F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5615DD4-3C6A-47BE-953F-E8106134F915}"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C7FFD418-4D18-4E1F-8AE9-11DD3C1E81ED}">
      <dgm:prSet/>
      <dgm:spPr/>
      <dgm:t>
        <a:bodyPr/>
        <a:lstStyle/>
        <a:p>
          <a:r>
            <a:rPr lang="en-US"/>
            <a:t>Opens in response to 28mmHg pressure</a:t>
          </a:r>
        </a:p>
      </dgm:t>
    </dgm:pt>
    <dgm:pt modelId="{C8379944-CEC2-4B44-951E-CB2439FEE20D}" type="parTrans" cxnId="{FB659D46-15D6-4994-8ACC-6BA6AD2CF730}">
      <dgm:prSet/>
      <dgm:spPr/>
      <dgm:t>
        <a:bodyPr/>
        <a:lstStyle/>
        <a:p>
          <a:endParaRPr lang="en-US"/>
        </a:p>
      </dgm:t>
    </dgm:pt>
    <dgm:pt modelId="{10F413F1-AF96-4303-BBBB-1D8CE42BF5AC}" type="sibTrans" cxnId="{FB659D46-15D6-4994-8ACC-6BA6AD2CF730}">
      <dgm:prSet/>
      <dgm:spPr/>
      <dgm:t>
        <a:bodyPr/>
        <a:lstStyle/>
        <a:p>
          <a:endParaRPr lang="en-US"/>
        </a:p>
      </dgm:t>
    </dgm:pt>
    <dgm:pt modelId="{BC9E6919-EA5B-402A-BED8-8CB0FA771C7A}">
      <dgm:prSet/>
      <dgm:spPr/>
      <dgm:t>
        <a:bodyPr/>
        <a:lstStyle/>
        <a:p>
          <a:r>
            <a:rPr lang="en-US"/>
            <a:t>Encapsulates within the extrinsic esophageal lining 10-14 dys post-operatively.</a:t>
          </a:r>
        </a:p>
      </dgm:t>
    </dgm:pt>
    <dgm:pt modelId="{BCAECC1D-7D97-4D76-A79B-BC1C1B290418}" type="parTrans" cxnId="{D0865F7D-B7DF-4B0D-9700-9C35A85CD2EE}">
      <dgm:prSet/>
      <dgm:spPr/>
      <dgm:t>
        <a:bodyPr/>
        <a:lstStyle/>
        <a:p>
          <a:endParaRPr lang="en-US"/>
        </a:p>
      </dgm:t>
    </dgm:pt>
    <dgm:pt modelId="{3E7A8B5A-D319-4C8D-84DF-92B1B7EB0209}" type="sibTrans" cxnId="{D0865F7D-B7DF-4B0D-9700-9C35A85CD2EE}">
      <dgm:prSet/>
      <dgm:spPr/>
      <dgm:t>
        <a:bodyPr/>
        <a:lstStyle/>
        <a:p>
          <a:endParaRPr lang="en-US"/>
        </a:p>
      </dgm:t>
    </dgm:pt>
    <dgm:pt modelId="{E8B8F29B-F3A5-44E5-AD0A-34B17E9B45CC}">
      <dgm:prSet/>
      <dgm:spPr/>
      <dgm:t>
        <a:bodyPr/>
        <a:lstStyle/>
        <a:p>
          <a:endParaRPr lang="en-US" dirty="0"/>
        </a:p>
        <a:p>
          <a:r>
            <a:rPr lang="en-US" dirty="0"/>
            <a:t>Allows for gastric venting (belching) as well as </a:t>
          </a:r>
          <a:r>
            <a:rPr lang="en-US" dirty="0" err="1"/>
            <a:t>vomitting</a:t>
          </a:r>
          <a:r>
            <a:rPr lang="en-US" dirty="0"/>
            <a:t>.</a:t>
          </a:r>
        </a:p>
      </dgm:t>
    </dgm:pt>
    <dgm:pt modelId="{9B550D17-39A7-47F6-9CDB-956B569C0F11}" type="parTrans" cxnId="{4446E6C3-DB79-454F-A324-07A5BCDE8ED9}">
      <dgm:prSet/>
      <dgm:spPr/>
      <dgm:t>
        <a:bodyPr/>
        <a:lstStyle/>
        <a:p>
          <a:endParaRPr lang="en-US"/>
        </a:p>
      </dgm:t>
    </dgm:pt>
    <dgm:pt modelId="{D767CCA1-B71E-4D0D-9A01-F905168AEE3E}" type="sibTrans" cxnId="{4446E6C3-DB79-454F-A324-07A5BCDE8ED9}">
      <dgm:prSet/>
      <dgm:spPr/>
      <dgm:t>
        <a:bodyPr/>
        <a:lstStyle/>
        <a:p>
          <a:endParaRPr lang="en-US"/>
        </a:p>
      </dgm:t>
    </dgm:pt>
    <dgm:pt modelId="{91FA8324-342F-5F49-8C69-83FC9CC08022}" type="pres">
      <dgm:prSet presAssocID="{A5615DD4-3C6A-47BE-953F-E8106134F915}" presName="vert0" presStyleCnt="0">
        <dgm:presLayoutVars>
          <dgm:dir/>
          <dgm:animOne val="branch"/>
          <dgm:animLvl val="lvl"/>
        </dgm:presLayoutVars>
      </dgm:prSet>
      <dgm:spPr/>
    </dgm:pt>
    <dgm:pt modelId="{1C8388AA-1D85-5F43-828E-2535E3887593}" type="pres">
      <dgm:prSet presAssocID="{C7FFD418-4D18-4E1F-8AE9-11DD3C1E81ED}" presName="thickLine" presStyleLbl="alignNode1" presStyleIdx="0" presStyleCnt="3"/>
      <dgm:spPr/>
    </dgm:pt>
    <dgm:pt modelId="{B4821D3F-FB3E-9F4D-90D9-575F9D3A8A28}" type="pres">
      <dgm:prSet presAssocID="{C7FFD418-4D18-4E1F-8AE9-11DD3C1E81ED}" presName="horz1" presStyleCnt="0"/>
      <dgm:spPr/>
    </dgm:pt>
    <dgm:pt modelId="{DAAD4520-02EF-5845-90B6-591003FDBE57}" type="pres">
      <dgm:prSet presAssocID="{C7FFD418-4D18-4E1F-8AE9-11DD3C1E81ED}" presName="tx1" presStyleLbl="revTx" presStyleIdx="0" presStyleCnt="3"/>
      <dgm:spPr/>
    </dgm:pt>
    <dgm:pt modelId="{3D5317EA-E0FC-194F-A113-45AFE820EC1C}" type="pres">
      <dgm:prSet presAssocID="{C7FFD418-4D18-4E1F-8AE9-11DD3C1E81ED}" presName="vert1" presStyleCnt="0"/>
      <dgm:spPr/>
    </dgm:pt>
    <dgm:pt modelId="{19B8DEBC-9F56-4847-B498-183E9AFF97F7}" type="pres">
      <dgm:prSet presAssocID="{BC9E6919-EA5B-402A-BED8-8CB0FA771C7A}" presName="thickLine" presStyleLbl="alignNode1" presStyleIdx="1" presStyleCnt="3"/>
      <dgm:spPr/>
    </dgm:pt>
    <dgm:pt modelId="{DFFEB8E4-6BA2-3544-B43E-0AB395DC71F4}" type="pres">
      <dgm:prSet presAssocID="{BC9E6919-EA5B-402A-BED8-8CB0FA771C7A}" presName="horz1" presStyleCnt="0"/>
      <dgm:spPr/>
    </dgm:pt>
    <dgm:pt modelId="{52C67AD7-5044-4F4C-A1C7-3FD4E5CD41C8}" type="pres">
      <dgm:prSet presAssocID="{BC9E6919-EA5B-402A-BED8-8CB0FA771C7A}" presName="tx1" presStyleLbl="revTx" presStyleIdx="1" presStyleCnt="3"/>
      <dgm:spPr/>
    </dgm:pt>
    <dgm:pt modelId="{9B5FCA29-564A-C248-A772-0B1C1CEF7B4B}" type="pres">
      <dgm:prSet presAssocID="{BC9E6919-EA5B-402A-BED8-8CB0FA771C7A}" presName="vert1" presStyleCnt="0"/>
      <dgm:spPr/>
    </dgm:pt>
    <dgm:pt modelId="{67726B5E-7DB0-E540-BF22-F3C81589D3CF}" type="pres">
      <dgm:prSet presAssocID="{E8B8F29B-F3A5-44E5-AD0A-34B17E9B45CC}" presName="thickLine" presStyleLbl="alignNode1" presStyleIdx="2" presStyleCnt="3"/>
      <dgm:spPr/>
    </dgm:pt>
    <dgm:pt modelId="{4779BCEC-4901-C94E-A83A-BBDD2C5A29B4}" type="pres">
      <dgm:prSet presAssocID="{E8B8F29B-F3A5-44E5-AD0A-34B17E9B45CC}" presName="horz1" presStyleCnt="0"/>
      <dgm:spPr/>
    </dgm:pt>
    <dgm:pt modelId="{1BA8AA92-8EDB-A043-BB53-0F0A7AE5D1B5}" type="pres">
      <dgm:prSet presAssocID="{E8B8F29B-F3A5-44E5-AD0A-34B17E9B45CC}" presName="tx1" presStyleLbl="revTx" presStyleIdx="2" presStyleCnt="3"/>
      <dgm:spPr/>
    </dgm:pt>
    <dgm:pt modelId="{F372A15F-2781-8248-80F9-2030EC04DB2F}" type="pres">
      <dgm:prSet presAssocID="{E8B8F29B-F3A5-44E5-AD0A-34B17E9B45CC}" presName="vert1" presStyleCnt="0"/>
      <dgm:spPr/>
    </dgm:pt>
  </dgm:ptLst>
  <dgm:cxnLst>
    <dgm:cxn modelId="{1CDA3302-1EA5-4946-A198-7CAEBA51863B}" type="presOf" srcId="{BC9E6919-EA5B-402A-BED8-8CB0FA771C7A}" destId="{52C67AD7-5044-4F4C-A1C7-3FD4E5CD41C8}" srcOrd="0" destOrd="0" presId="urn:microsoft.com/office/officeart/2008/layout/LinedList"/>
    <dgm:cxn modelId="{FB659D46-15D6-4994-8ACC-6BA6AD2CF730}" srcId="{A5615DD4-3C6A-47BE-953F-E8106134F915}" destId="{C7FFD418-4D18-4E1F-8AE9-11DD3C1E81ED}" srcOrd="0" destOrd="0" parTransId="{C8379944-CEC2-4B44-951E-CB2439FEE20D}" sibTransId="{10F413F1-AF96-4303-BBBB-1D8CE42BF5AC}"/>
    <dgm:cxn modelId="{191E5677-74F0-3F45-A948-0AAA1A4BBB11}" type="presOf" srcId="{A5615DD4-3C6A-47BE-953F-E8106134F915}" destId="{91FA8324-342F-5F49-8C69-83FC9CC08022}" srcOrd="0" destOrd="0" presId="urn:microsoft.com/office/officeart/2008/layout/LinedList"/>
    <dgm:cxn modelId="{D0865F7D-B7DF-4B0D-9700-9C35A85CD2EE}" srcId="{A5615DD4-3C6A-47BE-953F-E8106134F915}" destId="{BC9E6919-EA5B-402A-BED8-8CB0FA771C7A}" srcOrd="1" destOrd="0" parTransId="{BCAECC1D-7D97-4D76-A79B-BC1C1B290418}" sibTransId="{3E7A8B5A-D319-4C8D-84DF-92B1B7EB0209}"/>
    <dgm:cxn modelId="{E959E397-A86A-A041-A652-9C683477324E}" type="presOf" srcId="{E8B8F29B-F3A5-44E5-AD0A-34B17E9B45CC}" destId="{1BA8AA92-8EDB-A043-BB53-0F0A7AE5D1B5}" srcOrd="0" destOrd="0" presId="urn:microsoft.com/office/officeart/2008/layout/LinedList"/>
    <dgm:cxn modelId="{BF5475C3-35AB-594B-B05E-2C3436C097EF}" type="presOf" srcId="{C7FFD418-4D18-4E1F-8AE9-11DD3C1E81ED}" destId="{DAAD4520-02EF-5845-90B6-591003FDBE57}" srcOrd="0" destOrd="0" presId="urn:microsoft.com/office/officeart/2008/layout/LinedList"/>
    <dgm:cxn modelId="{4446E6C3-DB79-454F-A324-07A5BCDE8ED9}" srcId="{A5615DD4-3C6A-47BE-953F-E8106134F915}" destId="{E8B8F29B-F3A5-44E5-AD0A-34B17E9B45CC}" srcOrd="2" destOrd="0" parTransId="{9B550D17-39A7-47F6-9CDB-956B569C0F11}" sibTransId="{D767CCA1-B71E-4D0D-9A01-F905168AEE3E}"/>
    <dgm:cxn modelId="{257E321D-E537-A048-894A-D5F18C47D4F8}" type="presParOf" srcId="{91FA8324-342F-5F49-8C69-83FC9CC08022}" destId="{1C8388AA-1D85-5F43-828E-2535E3887593}" srcOrd="0" destOrd="0" presId="urn:microsoft.com/office/officeart/2008/layout/LinedList"/>
    <dgm:cxn modelId="{2AC29CC8-C167-9842-A96C-B07060FF1434}" type="presParOf" srcId="{91FA8324-342F-5F49-8C69-83FC9CC08022}" destId="{B4821D3F-FB3E-9F4D-90D9-575F9D3A8A28}" srcOrd="1" destOrd="0" presId="urn:microsoft.com/office/officeart/2008/layout/LinedList"/>
    <dgm:cxn modelId="{911FE7E5-11EF-FD44-A9CA-62E9D898458C}" type="presParOf" srcId="{B4821D3F-FB3E-9F4D-90D9-575F9D3A8A28}" destId="{DAAD4520-02EF-5845-90B6-591003FDBE57}" srcOrd="0" destOrd="0" presId="urn:microsoft.com/office/officeart/2008/layout/LinedList"/>
    <dgm:cxn modelId="{BCB8856D-AC28-364F-A0A9-7B8F40A48F20}" type="presParOf" srcId="{B4821D3F-FB3E-9F4D-90D9-575F9D3A8A28}" destId="{3D5317EA-E0FC-194F-A113-45AFE820EC1C}" srcOrd="1" destOrd="0" presId="urn:microsoft.com/office/officeart/2008/layout/LinedList"/>
    <dgm:cxn modelId="{53EC1597-2E21-3145-AAEB-E2DE2269DD69}" type="presParOf" srcId="{91FA8324-342F-5F49-8C69-83FC9CC08022}" destId="{19B8DEBC-9F56-4847-B498-183E9AFF97F7}" srcOrd="2" destOrd="0" presId="urn:microsoft.com/office/officeart/2008/layout/LinedList"/>
    <dgm:cxn modelId="{B38E2E17-A0A3-EA46-91B2-15128A514EE5}" type="presParOf" srcId="{91FA8324-342F-5F49-8C69-83FC9CC08022}" destId="{DFFEB8E4-6BA2-3544-B43E-0AB395DC71F4}" srcOrd="3" destOrd="0" presId="urn:microsoft.com/office/officeart/2008/layout/LinedList"/>
    <dgm:cxn modelId="{E22A571D-D0A9-604C-8A9B-8BB9E9373009}" type="presParOf" srcId="{DFFEB8E4-6BA2-3544-B43E-0AB395DC71F4}" destId="{52C67AD7-5044-4F4C-A1C7-3FD4E5CD41C8}" srcOrd="0" destOrd="0" presId="urn:microsoft.com/office/officeart/2008/layout/LinedList"/>
    <dgm:cxn modelId="{882BC7FC-B941-1042-B912-E1D0E9DDF57E}" type="presParOf" srcId="{DFFEB8E4-6BA2-3544-B43E-0AB395DC71F4}" destId="{9B5FCA29-564A-C248-A772-0B1C1CEF7B4B}" srcOrd="1" destOrd="0" presId="urn:microsoft.com/office/officeart/2008/layout/LinedList"/>
    <dgm:cxn modelId="{41862C84-E5E8-DF4B-9E70-492A5A9818D2}" type="presParOf" srcId="{91FA8324-342F-5F49-8C69-83FC9CC08022}" destId="{67726B5E-7DB0-E540-BF22-F3C81589D3CF}" srcOrd="4" destOrd="0" presId="urn:microsoft.com/office/officeart/2008/layout/LinedList"/>
    <dgm:cxn modelId="{E08A0A1A-D1CE-B245-95CE-0F2122E686C2}" type="presParOf" srcId="{91FA8324-342F-5F49-8C69-83FC9CC08022}" destId="{4779BCEC-4901-C94E-A83A-BBDD2C5A29B4}" srcOrd="5" destOrd="0" presId="urn:microsoft.com/office/officeart/2008/layout/LinedList"/>
    <dgm:cxn modelId="{D1A207F1-37E1-6146-92DA-2E243075D13F}" type="presParOf" srcId="{4779BCEC-4901-C94E-A83A-BBDD2C5A29B4}" destId="{1BA8AA92-8EDB-A043-BB53-0F0A7AE5D1B5}" srcOrd="0" destOrd="0" presId="urn:microsoft.com/office/officeart/2008/layout/LinedList"/>
    <dgm:cxn modelId="{2AFBE2BC-925D-504B-88D8-8853AF335B6E}" type="presParOf" srcId="{4779BCEC-4901-C94E-A83A-BBDD2C5A29B4}" destId="{F372A15F-2781-8248-80F9-2030EC04DB2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577A9DC-F569-4396-9380-D240CF6D88E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7EDFFE9-7D86-486F-AD45-24753FF03807}">
      <dgm:prSet/>
      <dgm:spPr/>
      <dgm:t>
        <a:bodyPr/>
        <a:lstStyle/>
        <a:p>
          <a:r>
            <a:rPr lang="en-US"/>
            <a:t>Must have good esophageal function (Need DCI within normal limits).</a:t>
          </a:r>
        </a:p>
      </dgm:t>
    </dgm:pt>
    <dgm:pt modelId="{7F9BC650-881E-4054-9E96-F6724BFEFDB5}" type="parTrans" cxnId="{209909BE-38B6-4540-8972-4D7E7D97BCA3}">
      <dgm:prSet/>
      <dgm:spPr/>
      <dgm:t>
        <a:bodyPr/>
        <a:lstStyle/>
        <a:p>
          <a:endParaRPr lang="en-US"/>
        </a:p>
      </dgm:t>
    </dgm:pt>
    <dgm:pt modelId="{D8297DB5-9A52-462D-9773-B283C2F6FEAE}" type="sibTrans" cxnId="{209909BE-38B6-4540-8972-4D7E7D97BCA3}">
      <dgm:prSet/>
      <dgm:spPr/>
      <dgm:t>
        <a:bodyPr/>
        <a:lstStyle/>
        <a:p>
          <a:endParaRPr lang="en-US"/>
        </a:p>
      </dgm:t>
    </dgm:pt>
    <dgm:pt modelId="{0E5B08CE-BDE5-4551-8C59-21A9013BE87F}">
      <dgm:prSet/>
      <dgm:spPr/>
      <dgm:t>
        <a:bodyPr/>
        <a:lstStyle/>
        <a:p>
          <a:r>
            <a:rPr lang="en-US"/>
            <a:t>Must have BMI&lt;35</a:t>
          </a:r>
        </a:p>
      </dgm:t>
    </dgm:pt>
    <dgm:pt modelId="{5850EA92-7208-4CC6-9A86-4B33AF145F89}" type="parTrans" cxnId="{EFDCE83F-B805-4AFB-9D10-A2F6EB9C74DE}">
      <dgm:prSet/>
      <dgm:spPr/>
      <dgm:t>
        <a:bodyPr/>
        <a:lstStyle/>
        <a:p>
          <a:endParaRPr lang="en-US"/>
        </a:p>
      </dgm:t>
    </dgm:pt>
    <dgm:pt modelId="{2428BB91-F223-4152-B9E9-55778B13720D}" type="sibTrans" cxnId="{EFDCE83F-B805-4AFB-9D10-A2F6EB9C74DE}">
      <dgm:prSet/>
      <dgm:spPr/>
      <dgm:t>
        <a:bodyPr/>
        <a:lstStyle/>
        <a:p>
          <a:endParaRPr lang="en-US"/>
        </a:p>
      </dgm:t>
    </dgm:pt>
    <dgm:pt modelId="{EF0EBC8C-1E46-4BE0-880D-60941197FB69}">
      <dgm:prSet/>
      <dgm:spPr/>
      <dgm:t>
        <a:bodyPr/>
        <a:lstStyle/>
        <a:p>
          <a:r>
            <a:rPr lang="en-US"/>
            <a:t>No metal allergy</a:t>
          </a:r>
        </a:p>
      </dgm:t>
    </dgm:pt>
    <dgm:pt modelId="{73271A2C-9923-4825-A8A3-6390741361A9}" type="parTrans" cxnId="{7C6835C1-45B4-4236-A9A3-881E8788F029}">
      <dgm:prSet/>
      <dgm:spPr/>
      <dgm:t>
        <a:bodyPr/>
        <a:lstStyle/>
        <a:p>
          <a:endParaRPr lang="en-US"/>
        </a:p>
      </dgm:t>
    </dgm:pt>
    <dgm:pt modelId="{1B85044A-D425-48AF-91F9-1BDA7C4A8AE2}" type="sibTrans" cxnId="{7C6835C1-45B4-4236-A9A3-881E8788F029}">
      <dgm:prSet/>
      <dgm:spPr/>
      <dgm:t>
        <a:bodyPr/>
        <a:lstStyle/>
        <a:p>
          <a:endParaRPr lang="en-US"/>
        </a:p>
      </dgm:t>
    </dgm:pt>
    <dgm:pt modelId="{715B2149-6D74-314F-81A0-20AB0E8A9705}" type="pres">
      <dgm:prSet presAssocID="{0577A9DC-F569-4396-9380-D240CF6D88EC}" presName="linear" presStyleCnt="0">
        <dgm:presLayoutVars>
          <dgm:animLvl val="lvl"/>
          <dgm:resizeHandles val="exact"/>
        </dgm:presLayoutVars>
      </dgm:prSet>
      <dgm:spPr/>
    </dgm:pt>
    <dgm:pt modelId="{E96C4DE3-6050-554D-9EFF-1A131DF8FF45}" type="pres">
      <dgm:prSet presAssocID="{E7EDFFE9-7D86-486F-AD45-24753FF03807}" presName="parentText" presStyleLbl="node1" presStyleIdx="0" presStyleCnt="3">
        <dgm:presLayoutVars>
          <dgm:chMax val="0"/>
          <dgm:bulletEnabled val="1"/>
        </dgm:presLayoutVars>
      </dgm:prSet>
      <dgm:spPr/>
    </dgm:pt>
    <dgm:pt modelId="{AE6208D0-6B0D-1647-B1B3-C27B66873D5C}" type="pres">
      <dgm:prSet presAssocID="{D8297DB5-9A52-462D-9773-B283C2F6FEAE}" presName="spacer" presStyleCnt="0"/>
      <dgm:spPr/>
    </dgm:pt>
    <dgm:pt modelId="{6D8FCAA0-2895-B44E-B29D-ACBEBC319462}" type="pres">
      <dgm:prSet presAssocID="{0E5B08CE-BDE5-4551-8C59-21A9013BE87F}" presName="parentText" presStyleLbl="node1" presStyleIdx="1" presStyleCnt="3">
        <dgm:presLayoutVars>
          <dgm:chMax val="0"/>
          <dgm:bulletEnabled val="1"/>
        </dgm:presLayoutVars>
      </dgm:prSet>
      <dgm:spPr/>
    </dgm:pt>
    <dgm:pt modelId="{7714C4BE-85DC-B043-97AC-1F7F1184AD42}" type="pres">
      <dgm:prSet presAssocID="{2428BB91-F223-4152-B9E9-55778B13720D}" presName="spacer" presStyleCnt="0"/>
      <dgm:spPr/>
    </dgm:pt>
    <dgm:pt modelId="{EF9FF313-B79F-AC47-ABA7-47D8A3B25A9B}" type="pres">
      <dgm:prSet presAssocID="{EF0EBC8C-1E46-4BE0-880D-60941197FB69}" presName="parentText" presStyleLbl="node1" presStyleIdx="2" presStyleCnt="3">
        <dgm:presLayoutVars>
          <dgm:chMax val="0"/>
          <dgm:bulletEnabled val="1"/>
        </dgm:presLayoutVars>
      </dgm:prSet>
      <dgm:spPr/>
    </dgm:pt>
  </dgm:ptLst>
  <dgm:cxnLst>
    <dgm:cxn modelId="{EE68BE1C-266F-D64F-B6E4-54AE37EF200C}" type="presOf" srcId="{0E5B08CE-BDE5-4551-8C59-21A9013BE87F}" destId="{6D8FCAA0-2895-B44E-B29D-ACBEBC319462}" srcOrd="0" destOrd="0" presId="urn:microsoft.com/office/officeart/2005/8/layout/vList2"/>
    <dgm:cxn modelId="{17930724-A075-B446-8C7C-1B8B3C8B1290}" type="presOf" srcId="{0577A9DC-F569-4396-9380-D240CF6D88EC}" destId="{715B2149-6D74-314F-81A0-20AB0E8A9705}" srcOrd="0" destOrd="0" presId="urn:microsoft.com/office/officeart/2005/8/layout/vList2"/>
    <dgm:cxn modelId="{EFDCE83F-B805-4AFB-9D10-A2F6EB9C74DE}" srcId="{0577A9DC-F569-4396-9380-D240CF6D88EC}" destId="{0E5B08CE-BDE5-4551-8C59-21A9013BE87F}" srcOrd="1" destOrd="0" parTransId="{5850EA92-7208-4CC6-9A86-4B33AF145F89}" sibTransId="{2428BB91-F223-4152-B9E9-55778B13720D}"/>
    <dgm:cxn modelId="{09B86666-4215-D447-80A3-072D27C8E360}" type="presOf" srcId="{E7EDFFE9-7D86-486F-AD45-24753FF03807}" destId="{E96C4DE3-6050-554D-9EFF-1A131DF8FF45}" srcOrd="0" destOrd="0" presId="urn:microsoft.com/office/officeart/2005/8/layout/vList2"/>
    <dgm:cxn modelId="{209909BE-38B6-4540-8972-4D7E7D97BCA3}" srcId="{0577A9DC-F569-4396-9380-D240CF6D88EC}" destId="{E7EDFFE9-7D86-486F-AD45-24753FF03807}" srcOrd="0" destOrd="0" parTransId="{7F9BC650-881E-4054-9E96-F6724BFEFDB5}" sibTransId="{D8297DB5-9A52-462D-9773-B283C2F6FEAE}"/>
    <dgm:cxn modelId="{7C6835C1-45B4-4236-A9A3-881E8788F029}" srcId="{0577A9DC-F569-4396-9380-D240CF6D88EC}" destId="{EF0EBC8C-1E46-4BE0-880D-60941197FB69}" srcOrd="2" destOrd="0" parTransId="{73271A2C-9923-4825-A8A3-6390741361A9}" sibTransId="{1B85044A-D425-48AF-91F9-1BDA7C4A8AE2}"/>
    <dgm:cxn modelId="{056DA9DB-4CAF-0443-B369-0A5BEDEB73C1}" type="presOf" srcId="{EF0EBC8C-1E46-4BE0-880D-60941197FB69}" destId="{EF9FF313-B79F-AC47-ABA7-47D8A3B25A9B}" srcOrd="0" destOrd="0" presId="urn:microsoft.com/office/officeart/2005/8/layout/vList2"/>
    <dgm:cxn modelId="{280D6120-A7B5-0B44-AD3B-E7C80FABD727}" type="presParOf" srcId="{715B2149-6D74-314F-81A0-20AB0E8A9705}" destId="{E96C4DE3-6050-554D-9EFF-1A131DF8FF45}" srcOrd="0" destOrd="0" presId="urn:microsoft.com/office/officeart/2005/8/layout/vList2"/>
    <dgm:cxn modelId="{DC3B847B-374E-DF4B-8CCF-CCA3CD6957BF}" type="presParOf" srcId="{715B2149-6D74-314F-81A0-20AB0E8A9705}" destId="{AE6208D0-6B0D-1647-B1B3-C27B66873D5C}" srcOrd="1" destOrd="0" presId="urn:microsoft.com/office/officeart/2005/8/layout/vList2"/>
    <dgm:cxn modelId="{5479BCB5-B254-AF40-825C-F563A60CAE2C}" type="presParOf" srcId="{715B2149-6D74-314F-81A0-20AB0E8A9705}" destId="{6D8FCAA0-2895-B44E-B29D-ACBEBC319462}" srcOrd="2" destOrd="0" presId="urn:microsoft.com/office/officeart/2005/8/layout/vList2"/>
    <dgm:cxn modelId="{BD355FD5-1697-9E41-ADAA-A8009BCE5F40}" type="presParOf" srcId="{715B2149-6D74-314F-81A0-20AB0E8A9705}" destId="{7714C4BE-85DC-B043-97AC-1F7F1184AD42}" srcOrd="3" destOrd="0" presId="urn:microsoft.com/office/officeart/2005/8/layout/vList2"/>
    <dgm:cxn modelId="{AB0B3082-AE76-264C-93DA-09D000FEF433}" type="presParOf" srcId="{715B2149-6D74-314F-81A0-20AB0E8A9705}" destId="{EF9FF313-B79F-AC47-ABA7-47D8A3B25A9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039CD7-99CD-440F-B654-46402B229E31}"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14FC15F8-C535-495E-ADFA-1ABFCED9F7F0}">
      <dgm:prSet custT="1"/>
      <dgm:spPr/>
      <dgm:t>
        <a:bodyPr/>
        <a:lstStyle/>
        <a:p>
          <a:r>
            <a:rPr lang="en-US" sz="2400" dirty="0"/>
            <a:t>Majority of laryngectomees have a history of external beam radiation with a very common side-effect of xerostomia (dry-mouth).</a:t>
          </a:r>
        </a:p>
      </dgm:t>
    </dgm:pt>
    <dgm:pt modelId="{CCFB2134-F1C6-41AA-B88C-DE22806ED50B}" type="parTrans" cxnId="{4C3F0CBE-0E38-4D69-9B23-B1FF27921C98}">
      <dgm:prSet/>
      <dgm:spPr/>
      <dgm:t>
        <a:bodyPr/>
        <a:lstStyle/>
        <a:p>
          <a:endParaRPr lang="en-US"/>
        </a:p>
      </dgm:t>
    </dgm:pt>
    <dgm:pt modelId="{596532D3-0487-4FDB-A0F1-B1E963D37C81}" type="sibTrans" cxnId="{4C3F0CBE-0E38-4D69-9B23-B1FF27921C98}">
      <dgm:prSet/>
      <dgm:spPr/>
      <dgm:t>
        <a:bodyPr/>
        <a:lstStyle/>
        <a:p>
          <a:endParaRPr lang="en-US"/>
        </a:p>
      </dgm:t>
    </dgm:pt>
    <dgm:pt modelId="{89ADF071-12D1-4F97-8B00-460AD3E5FF81}">
      <dgm:prSet custT="1"/>
      <dgm:spPr/>
      <dgm:t>
        <a:bodyPr/>
        <a:lstStyle/>
        <a:p>
          <a:r>
            <a:rPr lang="en-US" sz="2400" dirty="0"/>
            <a:t>Saliva has a high pH which serves to dilute the low pH of gastric refluxate.</a:t>
          </a:r>
        </a:p>
      </dgm:t>
    </dgm:pt>
    <dgm:pt modelId="{D71ED575-C49C-4A20-B663-AF2DC5F01A2A}" type="parTrans" cxnId="{B4C55CA2-5A35-4B8A-A8C5-ADA54A09530E}">
      <dgm:prSet/>
      <dgm:spPr/>
      <dgm:t>
        <a:bodyPr/>
        <a:lstStyle/>
        <a:p>
          <a:endParaRPr lang="en-US"/>
        </a:p>
      </dgm:t>
    </dgm:pt>
    <dgm:pt modelId="{5628B3DF-7174-4D72-8B2F-071EF1BD0B23}" type="sibTrans" cxnId="{B4C55CA2-5A35-4B8A-A8C5-ADA54A09530E}">
      <dgm:prSet/>
      <dgm:spPr/>
      <dgm:t>
        <a:bodyPr/>
        <a:lstStyle/>
        <a:p>
          <a:endParaRPr lang="en-US"/>
        </a:p>
      </dgm:t>
    </dgm:pt>
    <dgm:pt modelId="{A7C3550E-040F-4452-93D3-E20E9F8EAF2F}">
      <dgm:prSet custT="1"/>
      <dgm:spPr/>
      <dgm:t>
        <a:bodyPr/>
        <a:lstStyle/>
        <a:p>
          <a:r>
            <a:rPr lang="en-US" sz="2400" dirty="0"/>
            <a:t>This could mean tissues are exposed to higher levels of acidity than the general population, increasing risk for reflux-associated morbidity.</a:t>
          </a:r>
          <a:r>
            <a:rPr lang="en-US" sz="2400" baseline="30000" dirty="0"/>
            <a:t>9</a:t>
          </a:r>
          <a:endParaRPr lang="en-US" sz="2400" dirty="0"/>
        </a:p>
      </dgm:t>
    </dgm:pt>
    <dgm:pt modelId="{71F822F6-A131-4F63-A67D-A3712F73DDB8}" type="parTrans" cxnId="{C69E2A03-C6BF-48D5-9A3A-A89B1E61C01F}">
      <dgm:prSet/>
      <dgm:spPr/>
      <dgm:t>
        <a:bodyPr/>
        <a:lstStyle/>
        <a:p>
          <a:endParaRPr lang="en-US"/>
        </a:p>
      </dgm:t>
    </dgm:pt>
    <dgm:pt modelId="{F9FAA17F-CA3E-4FEE-BEEC-67EB0DB02B73}" type="sibTrans" cxnId="{C69E2A03-C6BF-48D5-9A3A-A89B1E61C01F}">
      <dgm:prSet/>
      <dgm:spPr/>
      <dgm:t>
        <a:bodyPr/>
        <a:lstStyle/>
        <a:p>
          <a:endParaRPr lang="en-US"/>
        </a:p>
      </dgm:t>
    </dgm:pt>
    <dgm:pt modelId="{D81CD11A-81FE-BA43-A6ED-627B9733A862}" type="pres">
      <dgm:prSet presAssocID="{B6039CD7-99CD-440F-B654-46402B229E31}" presName="outerComposite" presStyleCnt="0">
        <dgm:presLayoutVars>
          <dgm:chMax val="5"/>
          <dgm:dir/>
          <dgm:resizeHandles val="exact"/>
        </dgm:presLayoutVars>
      </dgm:prSet>
      <dgm:spPr/>
    </dgm:pt>
    <dgm:pt modelId="{9904878A-EEF9-C14F-888E-40EFF36E2278}" type="pres">
      <dgm:prSet presAssocID="{B6039CD7-99CD-440F-B654-46402B229E31}" presName="dummyMaxCanvas" presStyleCnt="0">
        <dgm:presLayoutVars/>
      </dgm:prSet>
      <dgm:spPr/>
    </dgm:pt>
    <dgm:pt modelId="{ED64E3CD-A2C1-1544-8FF6-D1D7465D4D39}" type="pres">
      <dgm:prSet presAssocID="{B6039CD7-99CD-440F-B654-46402B229E31}" presName="ThreeNodes_1" presStyleLbl="node1" presStyleIdx="0" presStyleCnt="3">
        <dgm:presLayoutVars>
          <dgm:bulletEnabled val="1"/>
        </dgm:presLayoutVars>
      </dgm:prSet>
      <dgm:spPr/>
    </dgm:pt>
    <dgm:pt modelId="{9D51FECD-4F68-354B-9945-FDD921AC20AD}" type="pres">
      <dgm:prSet presAssocID="{B6039CD7-99CD-440F-B654-46402B229E31}" presName="ThreeNodes_2" presStyleLbl="node1" presStyleIdx="1" presStyleCnt="3">
        <dgm:presLayoutVars>
          <dgm:bulletEnabled val="1"/>
        </dgm:presLayoutVars>
      </dgm:prSet>
      <dgm:spPr/>
    </dgm:pt>
    <dgm:pt modelId="{4D07B16D-D2DF-F34B-9919-FB72CDE52253}" type="pres">
      <dgm:prSet presAssocID="{B6039CD7-99CD-440F-B654-46402B229E31}" presName="ThreeNodes_3" presStyleLbl="node1" presStyleIdx="2" presStyleCnt="3">
        <dgm:presLayoutVars>
          <dgm:bulletEnabled val="1"/>
        </dgm:presLayoutVars>
      </dgm:prSet>
      <dgm:spPr/>
    </dgm:pt>
    <dgm:pt modelId="{413823D5-D9C9-3A46-B860-4103888BB11E}" type="pres">
      <dgm:prSet presAssocID="{B6039CD7-99CD-440F-B654-46402B229E31}" presName="ThreeConn_1-2" presStyleLbl="fgAccFollowNode1" presStyleIdx="0" presStyleCnt="2">
        <dgm:presLayoutVars>
          <dgm:bulletEnabled val="1"/>
        </dgm:presLayoutVars>
      </dgm:prSet>
      <dgm:spPr/>
    </dgm:pt>
    <dgm:pt modelId="{B55967B4-DF43-0D44-A64E-4243825BA99C}" type="pres">
      <dgm:prSet presAssocID="{B6039CD7-99CD-440F-B654-46402B229E31}" presName="ThreeConn_2-3" presStyleLbl="fgAccFollowNode1" presStyleIdx="1" presStyleCnt="2">
        <dgm:presLayoutVars>
          <dgm:bulletEnabled val="1"/>
        </dgm:presLayoutVars>
      </dgm:prSet>
      <dgm:spPr/>
    </dgm:pt>
    <dgm:pt modelId="{1BC925E9-463E-4D43-952C-F8C87A601A7F}" type="pres">
      <dgm:prSet presAssocID="{B6039CD7-99CD-440F-B654-46402B229E31}" presName="ThreeNodes_1_text" presStyleLbl="node1" presStyleIdx="2" presStyleCnt="3">
        <dgm:presLayoutVars>
          <dgm:bulletEnabled val="1"/>
        </dgm:presLayoutVars>
      </dgm:prSet>
      <dgm:spPr/>
    </dgm:pt>
    <dgm:pt modelId="{E3104ED0-9C00-1A4D-9EA9-307FF65455B8}" type="pres">
      <dgm:prSet presAssocID="{B6039CD7-99CD-440F-B654-46402B229E31}" presName="ThreeNodes_2_text" presStyleLbl="node1" presStyleIdx="2" presStyleCnt="3">
        <dgm:presLayoutVars>
          <dgm:bulletEnabled val="1"/>
        </dgm:presLayoutVars>
      </dgm:prSet>
      <dgm:spPr/>
    </dgm:pt>
    <dgm:pt modelId="{EA77AC05-1518-E649-A793-FA17929DEB8F}" type="pres">
      <dgm:prSet presAssocID="{B6039CD7-99CD-440F-B654-46402B229E31}" presName="ThreeNodes_3_text" presStyleLbl="node1" presStyleIdx="2" presStyleCnt="3">
        <dgm:presLayoutVars>
          <dgm:bulletEnabled val="1"/>
        </dgm:presLayoutVars>
      </dgm:prSet>
      <dgm:spPr/>
    </dgm:pt>
  </dgm:ptLst>
  <dgm:cxnLst>
    <dgm:cxn modelId="{C69E2A03-C6BF-48D5-9A3A-A89B1E61C01F}" srcId="{B6039CD7-99CD-440F-B654-46402B229E31}" destId="{A7C3550E-040F-4452-93D3-E20E9F8EAF2F}" srcOrd="2" destOrd="0" parTransId="{71F822F6-A131-4F63-A67D-A3712F73DDB8}" sibTransId="{F9FAA17F-CA3E-4FEE-BEEC-67EB0DB02B73}"/>
    <dgm:cxn modelId="{2558770B-1695-B546-90F0-7506CAED7C06}" type="presOf" srcId="{14FC15F8-C535-495E-ADFA-1ABFCED9F7F0}" destId="{ED64E3CD-A2C1-1544-8FF6-D1D7465D4D39}" srcOrd="0" destOrd="0" presId="urn:microsoft.com/office/officeart/2005/8/layout/vProcess5"/>
    <dgm:cxn modelId="{2E126C0D-06AC-E943-B9A9-27719DFB1F94}" type="presOf" srcId="{A7C3550E-040F-4452-93D3-E20E9F8EAF2F}" destId="{4D07B16D-D2DF-F34B-9919-FB72CDE52253}" srcOrd="0" destOrd="0" presId="urn:microsoft.com/office/officeart/2005/8/layout/vProcess5"/>
    <dgm:cxn modelId="{C433E21F-487E-264E-9C14-8A05FDC8EFA8}" type="presOf" srcId="{5628B3DF-7174-4D72-8B2F-071EF1BD0B23}" destId="{B55967B4-DF43-0D44-A64E-4243825BA99C}" srcOrd="0" destOrd="0" presId="urn:microsoft.com/office/officeart/2005/8/layout/vProcess5"/>
    <dgm:cxn modelId="{57CB0886-2DC8-E34E-939E-FE26FA271A6D}" type="presOf" srcId="{14FC15F8-C535-495E-ADFA-1ABFCED9F7F0}" destId="{1BC925E9-463E-4D43-952C-F8C87A601A7F}" srcOrd="1" destOrd="0" presId="urn:microsoft.com/office/officeart/2005/8/layout/vProcess5"/>
    <dgm:cxn modelId="{B8613A8C-D1BD-2D47-AD40-E762AC5051B4}" type="presOf" srcId="{A7C3550E-040F-4452-93D3-E20E9F8EAF2F}" destId="{EA77AC05-1518-E649-A793-FA17929DEB8F}" srcOrd="1" destOrd="0" presId="urn:microsoft.com/office/officeart/2005/8/layout/vProcess5"/>
    <dgm:cxn modelId="{E1CF2798-9506-1E47-ACB1-C68430EB0495}" type="presOf" srcId="{596532D3-0487-4FDB-A0F1-B1E963D37C81}" destId="{413823D5-D9C9-3A46-B860-4103888BB11E}" srcOrd="0" destOrd="0" presId="urn:microsoft.com/office/officeart/2005/8/layout/vProcess5"/>
    <dgm:cxn modelId="{B4C55CA2-5A35-4B8A-A8C5-ADA54A09530E}" srcId="{B6039CD7-99CD-440F-B654-46402B229E31}" destId="{89ADF071-12D1-4F97-8B00-460AD3E5FF81}" srcOrd="1" destOrd="0" parTransId="{D71ED575-C49C-4A20-B663-AF2DC5F01A2A}" sibTransId="{5628B3DF-7174-4D72-8B2F-071EF1BD0B23}"/>
    <dgm:cxn modelId="{E625CCA7-EA40-1141-8AA8-139403A33C3A}" type="presOf" srcId="{89ADF071-12D1-4F97-8B00-460AD3E5FF81}" destId="{E3104ED0-9C00-1A4D-9EA9-307FF65455B8}" srcOrd="1" destOrd="0" presId="urn:microsoft.com/office/officeart/2005/8/layout/vProcess5"/>
    <dgm:cxn modelId="{4C3F0CBE-0E38-4D69-9B23-B1FF27921C98}" srcId="{B6039CD7-99CD-440F-B654-46402B229E31}" destId="{14FC15F8-C535-495E-ADFA-1ABFCED9F7F0}" srcOrd="0" destOrd="0" parTransId="{CCFB2134-F1C6-41AA-B88C-DE22806ED50B}" sibTransId="{596532D3-0487-4FDB-A0F1-B1E963D37C81}"/>
    <dgm:cxn modelId="{530915E7-9F04-A84A-8260-B7279015325B}" type="presOf" srcId="{B6039CD7-99CD-440F-B654-46402B229E31}" destId="{D81CD11A-81FE-BA43-A6ED-627B9733A862}" srcOrd="0" destOrd="0" presId="urn:microsoft.com/office/officeart/2005/8/layout/vProcess5"/>
    <dgm:cxn modelId="{3DBD96EF-F0BC-C54C-B23F-9A11C3F9F1BB}" type="presOf" srcId="{89ADF071-12D1-4F97-8B00-460AD3E5FF81}" destId="{9D51FECD-4F68-354B-9945-FDD921AC20AD}" srcOrd="0" destOrd="0" presId="urn:microsoft.com/office/officeart/2005/8/layout/vProcess5"/>
    <dgm:cxn modelId="{E9542B04-9146-5343-A8BE-79B303D4B436}" type="presParOf" srcId="{D81CD11A-81FE-BA43-A6ED-627B9733A862}" destId="{9904878A-EEF9-C14F-888E-40EFF36E2278}" srcOrd="0" destOrd="0" presId="urn:microsoft.com/office/officeart/2005/8/layout/vProcess5"/>
    <dgm:cxn modelId="{41302701-6C3D-0C4E-B063-E6B355769066}" type="presParOf" srcId="{D81CD11A-81FE-BA43-A6ED-627B9733A862}" destId="{ED64E3CD-A2C1-1544-8FF6-D1D7465D4D39}" srcOrd="1" destOrd="0" presId="urn:microsoft.com/office/officeart/2005/8/layout/vProcess5"/>
    <dgm:cxn modelId="{C7FCF5DB-6708-DA4B-ADE9-9F1B79B5F9A1}" type="presParOf" srcId="{D81CD11A-81FE-BA43-A6ED-627B9733A862}" destId="{9D51FECD-4F68-354B-9945-FDD921AC20AD}" srcOrd="2" destOrd="0" presId="urn:microsoft.com/office/officeart/2005/8/layout/vProcess5"/>
    <dgm:cxn modelId="{1C86013C-2BFD-4344-8894-A18D9C8E62FC}" type="presParOf" srcId="{D81CD11A-81FE-BA43-A6ED-627B9733A862}" destId="{4D07B16D-D2DF-F34B-9919-FB72CDE52253}" srcOrd="3" destOrd="0" presId="urn:microsoft.com/office/officeart/2005/8/layout/vProcess5"/>
    <dgm:cxn modelId="{0842EA7E-D85A-5C4D-B500-4B54F22F59AE}" type="presParOf" srcId="{D81CD11A-81FE-BA43-A6ED-627B9733A862}" destId="{413823D5-D9C9-3A46-B860-4103888BB11E}" srcOrd="4" destOrd="0" presId="urn:microsoft.com/office/officeart/2005/8/layout/vProcess5"/>
    <dgm:cxn modelId="{0035D614-6F37-FD4E-B983-06AC58981101}" type="presParOf" srcId="{D81CD11A-81FE-BA43-A6ED-627B9733A862}" destId="{B55967B4-DF43-0D44-A64E-4243825BA99C}" srcOrd="5" destOrd="0" presId="urn:microsoft.com/office/officeart/2005/8/layout/vProcess5"/>
    <dgm:cxn modelId="{462C3E46-1243-FE42-A291-C9F98B78021D}" type="presParOf" srcId="{D81CD11A-81FE-BA43-A6ED-627B9733A862}" destId="{1BC925E9-463E-4D43-952C-F8C87A601A7F}" srcOrd="6" destOrd="0" presId="urn:microsoft.com/office/officeart/2005/8/layout/vProcess5"/>
    <dgm:cxn modelId="{655B142C-E37D-4A47-A3FA-199456C04DE3}" type="presParOf" srcId="{D81CD11A-81FE-BA43-A6ED-627B9733A862}" destId="{E3104ED0-9C00-1A4D-9EA9-307FF65455B8}" srcOrd="7" destOrd="0" presId="urn:microsoft.com/office/officeart/2005/8/layout/vProcess5"/>
    <dgm:cxn modelId="{108FC63E-46D9-294E-95E5-953D7B503269}" type="presParOf" srcId="{D81CD11A-81FE-BA43-A6ED-627B9733A862}" destId="{EA77AC05-1518-E649-A793-FA17929DEB8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980189-F07A-4B92-9F16-B48B79AB46C1}"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2FBC004B-BBEF-46FB-B21B-557EE13A3FF3}">
      <dgm:prSet/>
      <dgm:spPr/>
      <dgm:t>
        <a:bodyPr/>
        <a:lstStyle/>
        <a:p>
          <a:r>
            <a:rPr lang="en-US"/>
            <a:t>Limited research has been conducted specific to reflux in the laryngectomized population.</a:t>
          </a:r>
        </a:p>
      </dgm:t>
    </dgm:pt>
    <dgm:pt modelId="{E6D046EE-6EEE-41A7-A9EC-EDDEAA984A71}" type="parTrans" cxnId="{89EBF0EF-7220-4C76-BE1D-9008A8DED2BB}">
      <dgm:prSet/>
      <dgm:spPr/>
      <dgm:t>
        <a:bodyPr/>
        <a:lstStyle/>
        <a:p>
          <a:endParaRPr lang="en-US"/>
        </a:p>
      </dgm:t>
    </dgm:pt>
    <dgm:pt modelId="{9F699F5F-B0D2-4DE7-80D4-4B25AE013623}" type="sibTrans" cxnId="{89EBF0EF-7220-4C76-BE1D-9008A8DED2BB}">
      <dgm:prSet/>
      <dgm:spPr/>
      <dgm:t>
        <a:bodyPr/>
        <a:lstStyle/>
        <a:p>
          <a:endParaRPr lang="en-US"/>
        </a:p>
      </dgm:t>
    </dgm:pt>
    <dgm:pt modelId="{E0793D44-F94F-43B7-9E7F-65B062D5B71B}">
      <dgm:prSet/>
      <dgm:spPr/>
      <dgm:t>
        <a:bodyPr/>
        <a:lstStyle/>
        <a:p>
          <a:r>
            <a:rPr lang="en-US"/>
            <a:t>Available research has been specific to </a:t>
          </a:r>
          <a:r>
            <a:rPr lang="en-US" i="1"/>
            <a:t>complications, </a:t>
          </a:r>
          <a:r>
            <a:rPr lang="en-US"/>
            <a:t>although the incidence and severity in this population is not well documented.</a:t>
          </a:r>
        </a:p>
      </dgm:t>
    </dgm:pt>
    <dgm:pt modelId="{7293AA5D-0CBE-4526-A8A7-B9E741971F59}" type="parTrans" cxnId="{E0B1CE29-7FE9-46BB-8775-DEDC77CE1C82}">
      <dgm:prSet/>
      <dgm:spPr/>
      <dgm:t>
        <a:bodyPr/>
        <a:lstStyle/>
        <a:p>
          <a:endParaRPr lang="en-US"/>
        </a:p>
      </dgm:t>
    </dgm:pt>
    <dgm:pt modelId="{A8C9D9BD-C1C9-431C-80BE-2D9C08BCD744}" type="sibTrans" cxnId="{E0B1CE29-7FE9-46BB-8775-DEDC77CE1C82}">
      <dgm:prSet/>
      <dgm:spPr/>
      <dgm:t>
        <a:bodyPr/>
        <a:lstStyle/>
        <a:p>
          <a:endParaRPr lang="en-US"/>
        </a:p>
      </dgm:t>
    </dgm:pt>
    <dgm:pt modelId="{3186472D-6A47-BA48-B873-99A7CCAC5682}" type="pres">
      <dgm:prSet presAssocID="{E4980189-F07A-4B92-9F16-B48B79AB46C1}" presName="hierChild1" presStyleCnt="0">
        <dgm:presLayoutVars>
          <dgm:chPref val="1"/>
          <dgm:dir/>
          <dgm:animOne val="branch"/>
          <dgm:animLvl val="lvl"/>
          <dgm:resizeHandles/>
        </dgm:presLayoutVars>
      </dgm:prSet>
      <dgm:spPr/>
    </dgm:pt>
    <dgm:pt modelId="{11433650-9877-D04C-BB73-0DB9E43DBE07}" type="pres">
      <dgm:prSet presAssocID="{2FBC004B-BBEF-46FB-B21B-557EE13A3FF3}" presName="hierRoot1" presStyleCnt="0"/>
      <dgm:spPr/>
    </dgm:pt>
    <dgm:pt modelId="{E50FAF14-F1BE-0949-875D-6BE38E7830DB}" type="pres">
      <dgm:prSet presAssocID="{2FBC004B-BBEF-46FB-B21B-557EE13A3FF3}" presName="composite" presStyleCnt="0"/>
      <dgm:spPr/>
    </dgm:pt>
    <dgm:pt modelId="{B8D4A2DF-DC87-C74E-AB60-268E68421424}" type="pres">
      <dgm:prSet presAssocID="{2FBC004B-BBEF-46FB-B21B-557EE13A3FF3}" presName="background" presStyleLbl="node0" presStyleIdx="0" presStyleCnt="2"/>
      <dgm:spPr/>
    </dgm:pt>
    <dgm:pt modelId="{FCEE001E-D9EF-0344-8BB3-9B64C33CC21A}" type="pres">
      <dgm:prSet presAssocID="{2FBC004B-BBEF-46FB-B21B-557EE13A3FF3}" presName="text" presStyleLbl="fgAcc0" presStyleIdx="0" presStyleCnt="2">
        <dgm:presLayoutVars>
          <dgm:chPref val="3"/>
        </dgm:presLayoutVars>
      </dgm:prSet>
      <dgm:spPr/>
    </dgm:pt>
    <dgm:pt modelId="{EF98B5B8-7433-9D4A-989C-442202DF3728}" type="pres">
      <dgm:prSet presAssocID="{2FBC004B-BBEF-46FB-B21B-557EE13A3FF3}" presName="hierChild2" presStyleCnt="0"/>
      <dgm:spPr/>
    </dgm:pt>
    <dgm:pt modelId="{C5C7FCB6-56D3-4E41-BC66-386A653E8A42}" type="pres">
      <dgm:prSet presAssocID="{E0793D44-F94F-43B7-9E7F-65B062D5B71B}" presName="hierRoot1" presStyleCnt="0"/>
      <dgm:spPr/>
    </dgm:pt>
    <dgm:pt modelId="{32801943-9146-CD48-9B60-4B17507412C2}" type="pres">
      <dgm:prSet presAssocID="{E0793D44-F94F-43B7-9E7F-65B062D5B71B}" presName="composite" presStyleCnt="0"/>
      <dgm:spPr/>
    </dgm:pt>
    <dgm:pt modelId="{67B0D9B3-40E0-E24B-A7BA-B41636A20723}" type="pres">
      <dgm:prSet presAssocID="{E0793D44-F94F-43B7-9E7F-65B062D5B71B}" presName="background" presStyleLbl="node0" presStyleIdx="1" presStyleCnt="2"/>
      <dgm:spPr/>
    </dgm:pt>
    <dgm:pt modelId="{380616D3-E1ED-314F-AB80-23A28BE42F5C}" type="pres">
      <dgm:prSet presAssocID="{E0793D44-F94F-43B7-9E7F-65B062D5B71B}" presName="text" presStyleLbl="fgAcc0" presStyleIdx="1" presStyleCnt="2">
        <dgm:presLayoutVars>
          <dgm:chPref val="3"/>
        </dgm:presLayoutVars>
      </dgm:prSet>
      <dgm:spPr/>
    </dgm:pt>
    <dgm:pt modelId="{FE2381CB-A714-8647-A0E7-95ABDC1C70CF}" type="pres">
      <dgm:prSet presAssocID="{E0793D44-F94F-43B7-9E7F-65B062D5B71B}" presName="hierChild2" presStyleCnt="0"/>
      <dgm:spPr/>
    </dgm:pt>
  </dgm:ptLst>
  <dgm:cxnLst>
    <dgm:cxn modelId="{A4685C10-5BEA-8246-8EE1-B49A023B1E9A}" type="presOf" srcId="{E0793D44-F94F-43B7-9E7F-65B062D5B71B}" destId="{380616D3-E1ED-314F-AB80-23A28BE42F5C}" srcOrd="0" destOrd="0" presId="urn:microsoft.com/office/officeart/2005/8/layout/hierarchy1"/>
    <dgm:cxn modelId="{E0B1CE29-7FE9-46BB-8775-DEDC77CE1C82}" srcId="{E4980189-F07A-4B92-9F16-B48B79AB46C1}" destId="{E0793D44-F94F-43B7-9E7F-65B062D5B71B}" srcOrd="1" destOrd="0" parTransId="{7293AA5D-0CBE-4526-A8A7-B9E741971F59}" sibTransId="{A8C9D9BD-C1C9-431C-80BE-2D9C08BCD744}"/>
    <dgm:cxn modelId="{C6911557-C775-6D46-BD94-E8B967297596}" type="presOf" srcId="{2FBC004B-BBEF-46FB-B21B-557EE13A3FF3}" destId="{FCEE001E-D9EF-0344-8BB3-9B64C33CC21A}" srcOrd="0" destOrd="0" presId="urn:microsoft.com/office/officeart/2005/8/layout/hierarchy1"/>
    <dgm:cxn modelId="{89EBF0EF-7220-4C76-BE1D-9008A8DED2BB}" srcId="{E4980189-F07A-4B92-9F16-B48B79AB46C1}" destId="{2FBC004B-BBEF-46FB-B21B-557EE13A3FF3}" srcOrd="0" destOrd="0" parTransId="{E6D046EE-6EEE-41A7-A9EC-EDDEAA984A71}" sibTransId="{9F699F5F-B0D2-4DE7-80D4-4B25AE013623}"/>
    <dgm:cxn modelId="{B0B43FF9-5B51-4543-AA5A-4F467725426A}" type="presOf" srcId="{E4980189-F07A-4B92-9F16-B48B79AB46C1}" destId="{3186472D-6A47-BA48-B873-99A7CCAC5682}" srcOrd="0" destOrd="0" presId="urn:microsoft.com/office/officeart/2005/8/layout/hierarchy1"/>
    <dgm:cxn modelId="{9DD50AFA-8E3A-D147-B3CC-0F6FDD7C2917}" type="presParOf" srcId="{3186472D-6A47-BA48-B873-99A7CCAC5682}" destId="{11433650-9877-D04C-BB73-0DB9E43DBE07}" srcOrd="0" destOrd="0" presId="urn:microsoft.com/office/officeart/2005/8/layout/hierarchy1"/>
    <dgm:cxn modelId="{8A7F09A6-FFA7-D749-820E-C05ABDB5067E}" type="presParOf" srcId="{11433650-9877-D04C-BB73-0DB9E43DBE07}" destId="{E50FAF14-F1BE-0949-875D-6BE38E7830DB}" srcOrd="0" destOrd="0" presId="urn:microsoft.com/office/officeart/2005/8/layout/hierarchy1"/>
    <dgm:cxn modelId="{0FA5E2B0-7796-3B4D-BAC9-FA01079FDF5D}" type="presParOf" srcId="{E50FAF14-F1BE-0949-875D-6BE38E7830DB}" destId="{B8D4A2DF-DC87-C74E-AB60-268E68421424}" srcOrd="0" destOrd="0" presId="urn:microsoft.com/office/officeart/2005/8/layout/hierarchy1"/>
    <dgm:cxn modelId="{1AF99082-FA01-3B47-B6D1-25BE973362C5}" type="presParOf" srcId="{E50FAF14-F1BE-0949-875D-6BE38E7830DB}" destId="{FCEE001E-D9EF-0344-8BB3-9B64C33CC21A}" srcOrd="1" destOrd="0" presId="urn:microsoft.com/office/officeart/2005/8/layout/hierarchy1"/>
    <dgm:cxn modelId="{55A64469-AF87-BA41-83D6-AFA9058F04A2}" type="presParOf" srcId="{11433650-9877-D04C-BB73-0DB9E43DBE07}" destId="{EF98B5B8-7433-9D4A-989C-442202DF3728}" srcOrd="1" destOrd="0" presId="urn:microsoft.com/office/officeart/2005/8/layout/hierarchy1"/>
    <dgm:cxn modelId="{D9373029-EA1D-CA47-A805-99437E662451}" type="presParOf" srcId="{3186472D-6A47-BA48-B873-99A7CCAC5682}" destId="{C5C7FCB6-56D3-4E41-BC66-386A653E8A42}" srcOrd="1" destOrd="0" presId="urn:microsoft.com/office/officeart/2005/8/layout/hierarchy1"/>
    <dgm:cxn modelId="{F5D02132-C4A8-6F43-A4FB-405C7E7592D3}" type="presParOf" srcId="{C5C7FCB6-56D3-4E41-BC66-386A653E8A42}" destId="{32801943-9146-CD48-9B60-4B17507412C2}" srcOrd="0" destOrd="0" presId="urn:microsoft.com/office/officeart/2005/8/layout/hierarchy1"/>
    <dgm:cxn modelId="{5200CD8D-57E4-E948-B1EE-90142E85DF84}" type="presParOf" srcId="{32801943-9146-CD48-9B60-4B17507412C2}" destId="{67B0D9B3-40E0-E24B-A7BA-B41636A20723}" srcOrd="0" destOrd="0" presId="urn:microsoft.com/office/officeart/2005/8/layout/hierarchy1"/>
    <dgm:cxn modelId="{55643EAC-4C49-6948-9825-177F7B6E20D1}" type="presParOf" srcId="{32801943-9146-CD48-9B60-4B17507412C2}" destId="{380616D3-E1ED-314F-AB80-23A28BE42F5C}" srcOrd="1" destOrd="0" presId="urn:microsoft.com/office/officeart/2005/8/layout/hierarchy1"/>
    <dgm:cxn modelId="{FA244B84-0E9C-EB42-AC91-AE0B1F022BCF}" type="presParOf" srcId="{C5C7FCB6-56D3-4E41-BC66-386A653E8A42}" destId="{FE2381CB-A714-8647-A0E7-95ABDC1C70C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989DF9-19DF-4A21-A624-FA176C5CC88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7308A3A-139E-4D21-9E84-4C73081774A1}">
      <dgm:prSet/>
      <dgm:spPr/>
      <dgm:t>
        <a:bodyPr/>
        <a:lstStyle/>
        <a:p>
          <a:r>
            <a:rPr lang="en-US"/>
            <a:t>All patients had been diagnosed with reflux prior to testing.</a:t>
          </a:r>
        </a:p>
      </dgm:t>
    </dgm:pt>
    <dgm:pt modelId="{478DA664-CCF3-409C-9504-D6AFC3289D30}" type="parTrans" cxnId="{7F4FC8EA-8C1D-4ADA-B866-A53686870AFB}">
      <dgm:prSet/>
      <dgm:spPr/>
      <dgm:t>
        <a:bodyPr/>
        <a:lstStyle/>
        <a:p>
          <a:endParaRPr lang="en-US"/>
        </a:p>
      </dgm:t>
    </dgm:pt>
    <dgm:pt modelId="{10F34286-AF96-4A16-8E35-D7DEEF0D7428}" type="sibTrans" cxnId="{7F4FC8EA-8C1D-4ADA-B866-A53686870AFB}">
      <dgm:prSet/>
      <dgm:spPr/>
      <dgm:t>
        <a:bodyPr/>
        <a:lstStyle/>
        <a:p>
          <a:endParaRPr lang="en-US"/>
        </a:p>
      </dgm:t>
    </dgm:pt>
    <dgm:pt modelId="{07E198C2-D1E8-4C66-8AD1-A3660FEE86B4}">
      <dgm:prSet/>
      <dgm:spPr/>
      <dgm:t>
        <a:bodyPr/>
        <a:lstStyle/>
        <a:p>
          <a:r>
            <a:rPr lang="en-US"/>
            <a:t>All patients are required to discontinue acid suppressant medication. This is verbally verified before testing.</a:t>
          </a:r>
        </a:p>
      </dgm:t>
    </dgm:pt>
    <dgm:pt modelId="{EC5ADDF0-3626-4945-912D-DD97C4888BC5}" type="parTrans" cxnId="{B0861D1B-75D5-4460-9486-FBC6D7BD4382}">
      <dgm:prSet/>
      <dgm:spPr/>
      <dgm:t>
        <a:bodyPr/>
        <a:lstStyle/>
        <a:p>
          <a:endParaRPr lang="en-US"/>
        </a:p>
      </dgm:t>
    </dgm:pt>
    <dgm:pt modelId="{A7EAE30A-2A52-4912-B8FD-10B098E5DC58}" type="sibTrans" cxnId="{B0861D1B-75D5-4460-9486-FBC6D7BD4382}">
      <dgm:prSet/>
      <dgm:spPr/>
      <dgm:t>
        <a:bodyPr/>
        <a:lstStyle/>
        <a:p>
          <a:endParaRPr lang="en-US"/>
        </a:p>
      </dgm:t>
    </dgm:pt>
    <dgm:pt modelId="{0009899D-4907-404F-B0E2-D4489844A9E3}">
      <dgm:prSet/>
      <dgm:spPr/>
      <dgm:t>
        <a:bodyPr/>
        <a:lstStyle/>
        <a:p>
          <a:r>
            <a:rPr lang="en-US"/>
            <a:t>All patients are asked to continue normal activity with probe in place. </a:t>
          </a:r>
        </a:p>
      </dgm:t>
    </dgm:pt>
    <dgm:pt modelId="{250DE33D-1EFF-4E1D-913D-7783BCC4A3CC}" type="parTrans" cxnId="{898D972D-7C70-4568-B407-6AB7C3BF4ED6}">
      <dgm:prSet/>
      <dgm:spPr/>
      <dgm:t>
        <a:bodyPr/>
        <a:lstStyle/>
        <a:p>
          <a:endParaRPr lang="en-US"/>
        </a:p>
      </dgm:t>
    </dgm:pt>
    <dgm:pt modelId="{94D0EB67-BC2A-42FB-AA11-282627101F19}" type="sibTrans" cxnId="{898D972D-7C70-4568-B407-6AB7C3BF4ED6}">
      <dgm:prSet/>
      <dgm:spPr/>
      <dgm:t>
        <a:bodyPr/>
        <a:lstStyle/>
        <a:p>
          <a:endParaRPr lang="en-US"/>
        </a:p>
      </dgm:t>
    </dgm:pt>
    <dgm:pt modelId="{270E37F0-7DD7-E249-A00D-F4163258A96B}" type="pres">
      <dgm:prSet presAssocID="{26989DF9-19DF-4A21-A624-FA176C5CC886}" presName="linear" presStyleCnt="0">
        <dgm:presLayoutVars>
          <dgm:animLvl val="lvl"/>
          <dgm:resizeHandles val="exact"/>
        </dgm:presLayoutVars>
      </dgm:prSet>
      <dgm:spPr/>
    </dgm:pt>
    <dgm:pt modelId="{A4058C61-DC59-FB40-8D19-8B0FDB1E22C5}" type="pres">
      <dgm:prSet presAssocID="{D7308A3A-139E-4D21-9E84-4C73081774A1}" presName="parentText" presStyleLbl="node1" presStyleIdx="0" presStyleCnt="3">
        <dgm:presLayoutVars>
          <dgm:chMax val="0"/>
          <dgm:bulletEnabled val="1"/>
        </dgm:presLayoutVars>
      </dgm:prSet>
      <dgm:spPr/>
    </dgm:pt>
    <dgm:pt modelId="{88E1B5B0-D9B5-7F4D-B6C0-FDCF1ECB993E}" type="pres">
      <dgm:prSet presAssocID="{10F34286-AF96-4A16-8E35-D7DEEF0D7428}" presName="spacer" presStyleCnt="0"/>
      <dgm:spPr/>
    </dgm:pt>
    <dgm:pt modelId="{0BB822A1-5B97-5D46-ABB7-91AEFB47B18D}" type="pres">
      <dgm:prSet presAssocID="{07E198C2-D1E8-4C66-8AD1-A3660FEE86B4}" presName="parentText" presStyleLbl="node1" presStyleIdx="1" presStyleCnt="3">
        <dgm:presLayoutVars>
          <dgm:chMax val="0"/>
          <dgm:bulletEnabled val="1"/>
        </dgm:presLayoutVars>
      </dgm:prSet>
      <dgm:spPr/>
    </dgm:pt>
    <dgm:pt modelId="{3336D23C-F151-DB43-A2F0-06CECBB34EEF}" type="pres">
      <dgm:prSet presAssocID="{A7EAE30A-2A52-4912-B8FD-10B098E5DC58}" presName="spacer" presStyleCnt="0"/>
      <dgm:spPr/>
    </dgm:pt>
    <dgm:pt modelId="{EDDBE36D-2B9F-0C40-B882-C3B79691352D}" type="pres">
      <dgm:prSet presAssocID="{0009899D-4907-404F-B0E2-D4489844A9E3}" presName="parentText" presStyleLbl="node1" presStyleIdx="2" presStyleCnt="3">
        <dgm:presLayoutVars>
          <dgm:chMax val="0"/>
          <dgm:bulletEnabled val="1"/>
        </dgm:presLayoutVars>
      </dgm:prSet>
      <dgm:spPr/>
    </dgm:pt>
  </dgm:ptLst>
  <dgm:cxnLst>
    <dgm:cxn modelId="{B5ED9903-614F-634C-A7B9-EFCA97D91422}" type="presOf" srcId="{D7308A3A-139E-4D21-9E84-4C73081774A1}" destId="{A4058C61-DC59-FB40-8D19-8B0FDB1E22C5}" srcOrd="0" destOrd="0" presId="urn:microsoft.com/office/officeart/2005/8/layout/vList2"/>
    <dgm:cxn modelId="{B0861D1B-75D5-4460-9486-FBC6D7BD4382}" srcId="{26989DF9-19DF-4A21-A624-FA176C5CC886}" destId="{07E198C2-D1E8-4C66-8AD1-A3660FEE86B4}" srcOrd="1" destOrd="0" parTransId="{EC5ADDF0-3626-4945-912D-DD97C4888BC5}" sibTransId="{A7EAE30A-2A52-4912-B8FD-10B098E5DC58}"/>
    <dgm:cxn modelId="{898D972D-7C70-4568-B407-6AB7C3BF4ED6}" srcId="{26989DF9-19DF-4A21-A624-FA176C5CC886}" destId="{0009899D-4907-404F-B0E2-D4489844A9E3}" srcOrd="2" destOrd="0" parTransId="{250DE33D-1EFF-4E1D-913D-7783BCC4A3CC}" sibTransId="{94D0EB67-BC2A-42FB-AA11-282627101F19}"/>
    <dgm:cxn modelId="{D3D10A3F-6335-504B-87A6-E77CF8460416}" type="presOf" srcId="{0009899D-4907-404F-B0E2-D4489844A9E3}" destId="{EDDBE36D-2B9F-0C40-B882-C3B79691352D}" srcOrd="0" destOrd="0" presId="urn:microsoft.com/office/officeart/2005/8/layout/vList2"/>
    <dgm:cxn modelId="{5C8E59CA-F2FD-994C-AE31-76992FCE252C}" type="presOf" srcId="{07E198C2-D1E8-4C66-8AD1-A3660FEE86B4}" destId="{0BB822A1-5B97-5D46-ABB7-91AEFB47B18D}" srcOrd="0" destOrd="0" presId="urn:microsoft.com/office/officeart/2005/8/layout/vList2"/>
    <dgm:cxn modelId="{CDB13BD7-ABB7-8C48-9AB4-F676549AEEAE}" type="presOf" srcId="{26989DF9-19DF-4A21-A624-FA176C5CC886}" destId="{270E37F0-7DD7-E249-A00D-F4163258A96B}" srcOrd="0" destOrd="0" presId="urn:microsoft.com/office/officeart/2005/8/layout/vList2"/>
    <dgm:cxn modelId="{7F4FC8EA-8C1D-4ADA-B866-A53686870AFB}" srcId="{26989DF9-19DF-4A21-A624-FA176C5CC886}" destId="{D7308A3A-139E-4D21-9E84-4C73081774A1}" srcOrd="0" destOrd="0" parTransId="{478DA664-CCF3-409C-9504-D6AFC3289D30}" sibTransId="{10F34286-AF96-4A16-8E35-D7DEEF0D7428}"/>
    <dgm:cxn modelId="{B0E490B4-B2C0-2F4B-8962-792B37CDF345}" type="presParOf" srcId="{270E37F0-7DD7-E249-A00D-F4163258A96B}" destId="{A4058C61-DC59-FB40-8D19-8B0FDB1E22C5}" srcOrd="0" destOrd="0" presId="urn:microsoft.com/office/officeart/2005/8/layout/vList2"/>
    <dgm:cxn modelId="{14BC59EF-6DC7-9B4B-B1D5-83233C3F3B26}" type="presParOf" srcId="{270E37F0-7DD7-E249-A00D-F4163258A96B}" destId="{88E1B5B0-D9B5-7F4D-B6C0-FDCF1ECB993E}" srcOrd="1" destOrd="0" presId="urn:microsoft.com/office/officeart/2005/8/layout/vList2"/>
    <dgm:cxn modelId="{9DAA8A95-594F-4A40-B46E-9A830B9F7D71}" type="presParOf" srcId="{270E37F0-7DD7-E249-A00D-F4163258A96B}" destId="{0BB822A1-5B97-5D46-ABB7-91AEFB47B18D}" srcOrd="2" destOrd="0" presId="urn:microsoft.com/office/officeart/2005/8/layout/vList2"/>
    <dgm:cxn modelId="{2380DCDE-AC67-2A44-A4C7-3F333FFD5F70}" type="presParOf" srcId="{270E37F0-7DD7-E249-A00D-F4163258A96B}" destId="{3336D23C-F151-DB43-A2F0-06CECBB34EEF}" srcOrd="3" destOrd="0" presId="urn:microsoft.com/office/officeart/2005/8/layout/vList2"/>
    <dgm:cxn modelId="{DF39BEDA-A4B5-3D41-BB33-9B03C8D69C11}" type="presParOf" srcId="{270E37F0-7DD7-E249-A00D-F4163258A96B}" destId="{EDDBE36D-2B9F-0C40-B882-C3B79691352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E456B6-DB6B-4749-A7E1-992E2B6C4291}"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2D438D9-1E17-4A9F-BC10-FC736D8D655E}">
      <dgm:prSet/>
      <dgm:spPr/>
      <dgm:t>
        <a:bodyPr/>
        <a:lstStyle/>
        <a:p>
          <a:r>
            <a:rPr lang="en-US"/>
            <a:t>Number of reflux events in 24 hrs </a:t>
          </a:r>
        </a:p>
      </dgm:t>
    </dgm:pt>
    <dgm:pt modelId="{B5AB16F0-5E6D-4D46-9E48-526A206251FA}" type="parTrans" cxnId="{1B3F9238-CEEB-4BEB-B744-40DC7C11822E}">
      <dgm:prSet/>
      <dgm:spPr/>
      <dgm:t>
        <a:bodyPr/>
        <a:lstStyle/>
        <a:p>
          <a:endParaRPr lang="en-US"/>
        </a:p>
      </dgm:t>
    </dgm:pt>
    <dgm:pt modelId="{CC8F4EC4-9D30-4C98-ADE5-B4DC397009FB}" type="sibTrans" cxnId="{1B3F9238-CEEB-4BEB-B744-40DC7C11822E}">
      <dgm:prSet/>
      <dgm:spPr/>
      <dgm:t>
        <a:bodyPr/>
        <a:lstStyle/>
        <a:p>
          <a:endParaRPr lang="en-US"/>
        </a:p>
      </dgm:t>
    </dgm:pt>
    <dgm:pt modelId="{8882B35A-2919-4681-A663-1911757D2DCE}">
      <dgm:prSet/>
      <dgm:spPr/>
      <dgm:t>
        <a:bodyPr/>
        <a:lstStyle/>
        <a:p>
          <a:r>
            <a:rPr lang="en-US"/>
            <a:t>Number of long refluxes</a:t>
          </a:r>
        </a:p>
      </dgm:t>
    </dgm:pt>
    <dgm:pt modelId="{431307D6-72F2-4C13-B05F-4228D5109D85}" type="parTrans" cxnId="{980D0544-2F17-47A7-AB84-2A9DA86FD633}">
      <dgm:prSet/>
      <dgm:spPr/>
      <dgm:t>
        <a:bodyPr/>
        <a:lstStyle/>
        <a:p>
          <a:endParaRPr lang="en-US"/>
        </a:p>
      </dgm:t>
    </dgm:pt>
    <dgm:pt modelId="{A6F6C5D1-085C-4F4E-96FF-8F406A5CA0A6}" type="sibTrans" cxnId="{980D0544-2F17-47A7-AB84-2A9DA86FD633}">
      <dgm:prSet/>
      <dgm:spPr/>
      <dgm:t>
        <a:bodyPr/>
        <a:lstStyle/>
        <a:p>
          <a:endParaRPr lang="en-US"/>
        </a:p>
      </dgm:t>
    </dgm:pt>
    <dgm:pt modelId="{C1D198E7-42EB-49B3-B3E3-7506E8040ADE}">
      <dgm:prSet/>
      <dgm:spPr/>
      <dgm:t>
        <a:bodyPr/>
        <a:lstStyle/>
        <a:p>
          <a:r>
            <a:rPr lang="en-US"/>
            <a:t>Longest reflux event</a:t>
          </a:r>
        </a:p>
      </dgm:t>
    </dgm:pt>
    <dgm:pt modelId="{81E4EBDA-522E-4D16-AA0B-162B11B5DAD7}" type="parTrans" cxnId="{278F4795-1FAD-43A9-AF55-D5ADBBCDCD45}">
      <dgm:prSet/>
      <dgm:spPr/>
      <dgm:t>
        <a:bodyPr/>
        <a:lstStyle/>
        <a:p>
          <a:endParaRPr lang="en-US"/>
        </a:p>
      </dgm:t>
    </dgm:pt>
    <dgm:pt modelId="{1C6D5A17-D381-4E72-84FB-DE8C7227B2F9}" type="sibTrans" cxnId="{278F4795-1FAD-43A9-AF55-D5ADBBCDCD45}">
      <dgm:prSet/>
      <dgm:spPr/>
      <dgm:t>
        <a:bodyPr/>
        <a:lstStyle/>
        <a:p>
          <a:endParaRPr lang="en-US"/>
        </a:p>
      </dgm:t>
    </dgm:pt>
    <dgm:pt modelId="{73995B40-B3D7-4EB5-B152-0BC6A0B485F1}">
      <dgm:prSet/>
      <dgm:spPr/>
      <dgm:t>
        <a:bodyPr/>
        <a:lstStyle/>
        <a:p>
          <a:r>
            <a:rPr lang="en-US"/>
            <a:t>Time below acid threshold (%)</a:t>
          </a:r>
        </a:p>
      </dgm:t>
    </dgm:pt>
    <dgm:pt modelId="{075F84EB-ED67-48D3-8A75-750C934D8576}" type="parTrans" cxnId="{3A97297C-53FA-4A24-89F1-9B6156A35D12}">
      <dgm:prSet/>
      <dgm:spPr/>
      <dgm:t>
        <a:bodyPr/>
        <a:lstStyle/>
        <a:p>
          <a:endParaRPr lang="en-US"/>
        </a:p>
      </dgm:t>
    </dgm:pt>
    <dgm:pt modelId="{E318FE4A-332C-4783-AF64-D565D3A1BF73}" type="sibTrans" cxnId="{3A97297C-53FA-4A24-89F1-9B6156A35D12}">
      <dgm:prSet/>
      <dgm:spPr/>
      <dgm:t>
        <a:bodyPr/>
        <a:lstStyle/>
        <a:p>
          <a:endParaRPr lang="en-US"/>
        </a:p>
      </dgm:t>
    </dgm:pt>
    <dgm:pt modelId="{5A801D78-6DC2-4AE6-BD15-7682CE11FA1F}">
      <dgm:prSet/>
      <dgm:spPr/>
      <dgm:t>
        <a:bodyPr/>
        <a:lstStyle/>
        <a:p>
          <a:r>
            <a:rPr lang="en-US"/>
            <a:t>Upright time below acid threshold (%)</a:t>
          </a:r>
        </a:p>
      </dgm:t>
    </dgm:pt>
    <dgm:pt modelId="{2FD281F4-D684-4C34-BA3F-A39C9685CDBE}" type="parTrans" cxnId="{6436BDA0-1567-428E-A45C-1B9506C1D970}">
      <dgm:prSet/>
      <dgm:spPr/>
      <dgm:t>
        <a:bodyPr/>
        <a:lstStyle/>
        <a:p>
          <a:endParaRPr lang="en-US"/>
        </a:p>
      </dgm:t>
    </dgm:pt>
    <dgm:pt modelId="{F91333F8-BFDB-43EE-91DA-6EB3D02CF7B0}" type="sibTrans" cxnId="{6436BDA0-1567-428E-A45C-1B9506C1D970}">
      <dgm:prSet/>
      <dgm:spPr/>
      <dgm:t>
        <a:bodyPr/>
        <a:lstStyle/>
        <a:p>
          <a:endParaRPr lang="en-US"/>
        </a:p>
      </dgm:t>
    </dgm:pt>
    <dgm:pt modelId="{ED467847-4C44-4222-B2B3-A3DD14A4538F}">
      <dgm:prSet/>
      <dgm:spPr/>
      <dgm:t>
        <a:bodyPr/>
        <a:lstStyle/>
        <a:p>
          <a:r>
            <a:rPr lang="en-US"/>
            <a:t>Supine time below acid threshold (%)</a:t>
          </a:r>
        </a:p>
      </dgm:t>
    </dgm:pt>
    <dgm:pt modelId="{9B277E89-693D-405C-AA2B-7890D3F724B2}" type="parTrans" cxnId="{A21DB2BB-562B-4508-B401-A152C4EA783E}">
      <dgm:prSet/>
      <dgm:spPr/>
      <dgm:t>
        <a:bodyPr/>
        <a:lstStyle/>
        <a:p>
          <a:endParaRPr lang="en-US"/>
        </a:p>
      </dgm:t>
    </dgm:pt>
    <dgm:pt modelId="{ED804F7F-55F8-4676-AE8D-9A6CF2F8859A}" type="sibTrans" cxnId="{A21DB2BB-562B-4508-B401-A152C4EA783E}">
      <dgm:prSet/>
      <dgm:spPr/>
      <dgm:t>
        <a:bodyPr/>
        <a:lstStyle/>
        <a:p>
          <a:endParaRPr lang="en-US"/>
        </a:p>
      </dgm:t>
    </dgm:pt>
    <dgm:pt modelId="{296E78BC-AB9A-4D15-87B1-51F14334D3AB}">
      <dgm:prSet/>
      <dgm:spPr/>
      <dgm:t>
        <a:bodyPr/>
        <a:lstStyle/>
        <a:p>
          <a:r>
            <a:rPr lang="en-US"/>
            <a:t>Normal Score: </a:t>
          </a:r>
          <a:r>
            <a:rPr lang="en-US" u="sng"/>
            <a:t>&lt;</a:t>
          </a:r>
          <a:r>
            <a:rPr lang="en-US"/>
            <a:t>14.7</a:t>
          </a:r>
        </a:p>
      </dgm:t>
    </dgm:pt>
    <dgm:pt modelId="{DFB2688F-9532-4061-BF7E-2496DDCC04D4}" type="parTrans" cxnId="{855096DF-705E-4C38-BCBB-E0117ECA0CC1}">
      <dgm:prSet/>
      <dgm:spPr/>
      <dgm:t>
        <a:bodyPr/>
        <a:lstStyle/>
        <a:p>
          <a:endParaRPr lang="en-US"/>
        </a:p>
      </dgm:t>
    </dgm:pt>
    <dgm:pt modelId="{13EBECA9-FBD6-484C-86FF-B6EF2D33EEC7}" type="sibTrans" cxnId="{855096DF-705E-4C38-BCBB-E0117ECA0CC1}">
      <dgm:prSet/>
      <dgm:spPr/>
      <dgm:t>
        <a:bodyPr/>
        <a:lstStyle/>
        <a:p>
          <a:endParaRPr lang="en-US"/>
        </a:p>
      </dgm:t>
    </dgm:pt>
    <dgm:pt modelId="{BA920DCB-6C97-9844-B64F-0DC4B14E6A22}" type="pres">
      <dgm:prSet presAssocID="{45E456B6-DB6B-4749-A7E1-992E2B6C4291}" presName="diagram" presStyleCnt="0">
        <dgm:presLayoutVars>
          <dgm:dir/>
          <dgm:resizeHandles val="exact"/>
        </dgm:presLayoutVars>
      </dgm:prSet>
      <dgm:spPr/>
    </dgm:pt>
    <dgm:pt modelId="{57DD110D-AF24-1A44-ADC6-A5450760C898}" type="pres">
      <dgm:prSet presAssocID="{B2D438D9-1E17-4A9F-BC10-FC736D8D655E}" presName="node" presStyleLbl="node1" presStyleIdx="0" presStyleCnt="7">
        <dgm:presLayoutVars>
          <dgm:bulletEnabled val="1"/>
        </dgm:presLayoutVars>
      </dgm:prSet>
      <dgm:spPr/>
    </dgm:pt>
    <dgm:pt modelId="{84DD17DC-1D5F-7E4B-AFB6-EC0052B374BC}" type="pres">
      <dgm:prSet presAssocID="{CC8F4EC4-9D30-4C98-ADE5-B4DC397009FB}" presName="sibTrans" presStyleCnt="0"/>
      <dgm:spPr/>
    </dgm:pt>
    <dgm:pt modelId="{2F9691F1-41EF-3344-930C-06223C196CE4}" type="pres">
      <dgm:prSet presAssocID="{8882B35A-2919-4681-A663-1911757D2DCE}" presName="node" presStyleLbl="node1" presStyleIdx="1" presStyleCnt="7">
        <dgm:presLayoutVars>
          <dgm:bulletEnabled val="1"/>
        </dgm:presLayoutVars>
      </dgm:prSet>
      <dgm:spPr/>
    </dgm:pt>
    <dgm:pt modelId="{D6320895-F344-144E-993D-863F28B0806A}" type="pres">
      <dgm:prSet presAssocID="{A6F6C5D1-085C-4F4E-96FF-8F406A5CA0A6}" presName="sibTrans" presStyleCnt="0"/>
      <dgm:spPr/>
    </dgm:pt>
    <dgm:pt modelId="{04F780CB-8ECB-5940-8985-19E45A072024}" type="pres">
      <dgm:prSet presAssocID="{C1D198E7-42EB-49B3-B3E3-7506E8040ADE}" presName="node" presStyleLbl="node1" presStyleIdx="2" presStyleCnt="7">
        <dgm:presLayoutVars>
          <dgm:bulletEnabled val="1"/>
        </dgm:presLayoutVars>
      </dgm:prSet>
      <dgm:spPr/>
    </dgm:pt>
    <dgm:pt modelId="{AE128EED-2B23-4848-80D0-BEFC39096613}" type="pres">
      <dgm:prSet presAssocID="{1C6D5A17-D381-4E72-84FB-DE8C7227B2F9}" presName="sibTrans" presStyleCnt="0"/>
      <dgm:spPr/>
    </dgm:pt>
    <dgm:pt modelId="{049F5C0D-32E7-F047-AE55-54FAC3780B56}" type="pres">
      <dgm:prSet presAssocID="{73995B40-B3D7-4EB5-B152-0BC6A0B485F1}" presName="node" presStyleLbl="node1" presStyleIdx="3" presStyleCnt="7">
        <dgm:presLayoutVars>
          <dgm:bulletEnabled val="1"/>
        </dgm:presLayoutVars>
      </dgm:prSet>
      <dgm:spPr/>
    </dgm:pt>
    <dgm:pt modelId="{971F3DF3-E2ED-664A-B52B-69AC9A7B11F0}" type="pres">
      <dgm:prSet presAssocID="{E318FE4A-332C-4783-AF64-D565D3A1BF73}" presName="sibTrans" presStyleCnt="0"/>
      <dgm:spPr/>
    </dgm:pt>
    <dgm:pt modelId="{39DA1CF2-E99F-9F43-A318-0034276881DB}" type="pres">
      <dgm:prSet presAssocID="{5A801D78-6DC2-4AE6-BD15-7682CE11FA1F}" presName="node" presStyleLbl="node1" presStyleIdx="4" presStyleCnt="7">
        <dgm:presLayoutVars>
          <dgm:bulletEnabled val="1"/>
        </dgm:presLayoutVars>
      </dgm:prSet>
      <dgm:spPr/>
    </dgm:pt>
    <dgm:pt modelId="{1D48BBAC-A175-1841-BBDD-08E756CA4854}" type="pres">
      <dgm:prSet presAssocID="{F91333F8-BFDB-43EE-91DA-6EB3D02CF7B0}" presName="sibTrans" presStyleCnt="0"/>
      <dgm:spPr/>
    </dgm:pt>
    <dgm:pt modelId="{96E48109-EA47-2943-9CC2-20BDCD4B5E23}" type="pres">
      <dgm:prSet presAssocID="{ED467847-4C44-4222-B2B3-A3DD14A4538F}" presName="node" presStyleLbl="node1" presStyleIdx="5" presStyleCnt="7">
        <dgm:presLayoutVars>
          <dgm:bulletEnabled val="1"/>
        </dgm:presLayoutVars>
      </dgm:prSet>
      <dgm:spPr/>
    </dgm:pt>
    <dgm:pt modelId="{F736CDA1-2198-0F4A-A86F-AB5075B01DDB}" type="pres">
      <dgm:prSet presAssocID="{ED804F7F-55F8-4676-AE8D-9A6CF2F8859A}" presName="sibTrans" presStyleCnt="0"/>
      <dgm:spPr/>
    </dgm:pt>
    <dgm:pt modelId="{588B09AF-603D-7E46-A868-8E5D9D7DFC6D}" type="pres">
      <dgm:prSet presAssocID="{296E78BC-AB9A-4D15-87B1-51F14334D3AB}" presName="node" presStyleLbl="node1" presStyleIdx="6" presStyleCnt="7">
        <dgm:presLayoutVars>
          <dgm:bulletEnabled val="1"/>
        </dgm:presLayoutVars>
      </dgm:prSet>
      <dgm:spPr/>
    </dgm:pt>
  </dgm:ptLst>
  <dgm:cxnLst>
    <dgm:cxn modelId="{EA5BC627-D19C-D24C-B954-3D344C25EB45}" type="presOf" srcId="{73995B40-B3D7-4EB5-B152-0BC6A0B485F1}" destId="{049F5C0D-32E7-F047-AE55-54FAC3780B56}" srcOrd="0" destOrd="0" presId="urn:microsoft.com/office/officeart/2005/8/layout/default"/>
    <dgm:cxn modelId="{1B3F9238-CEEB-4BEB-B744-40DC7C11822E}" srcId="{45E456B6-DB6B-4749-A7E1-992E2B6C4291}" destId="{B2D438D9-1E17-4A9F-BC10-FC736D8D655E}" srcOrd="0" destOrd="0" parTransId="{B5AB16F0-5E6D-4D46-9E48-526A206251FA}" sibTransId="{CC8F4EC4-9D30-4C98-ADE5-B4DC397009FB}"/>
    <dgm:cxn modelId="{980D0544-2F17-47A7-AB84-2A9DA86FD633}" srcId="{45E456B6-DB6B-4749-A7E1-992E2B6C4291}" destId="{8882B35A-2919-4681-A663-1911757D2DCE}" srcOrd="1" destOrd="0" parTransId="{431307D6-72F2-4C13-B05F-4228D5109D85}" sibTransId="{A6F6C5D1-085C-4F4E-96FF-8F406A5CA0A6}"/>
    <dgm:cxn modelId="{D9427948-793B-874B-A863-F80D1C7E38B1}" type="presOf" srcId="{296E78BC-AB9A-4D15-87B1-51F14334D3AB}" destId="{588B09AF-603D-7E46-A868-8E5D9D7DFC6D}" srcOrd="0" destOrd="0" presId="urn:microsoft.com/office/officeart/2005/8/layout/default"/>
    <dgm:cxn modelId="{E3F05A56-7761-C944-BE87-89589726427D}" type="presOf" srcId="{45E456B6-DB6B-4749-A7E1-992E2B6C4291}" destId="{BA920DCB-6C97-9844-B64F-0DC4B14E6A22}" srcOrd="0" destOrd="0" presId="urn:microsoft.com/office/officeart/2005/8/layout/default"/>
    <dgm:cxn modelId="{3A97297C-53FA-4A24-89F1-9B6156A35D12}" srcId="{45E456B6-DB6B-4749-A7E1-992E2B6C4291}" destId="{73995B40-B3D7-4EB5-B152-0BC6A0B485F1}" srcOrd="3" destOrd="0" parTransId="{075F84EB-ED67-48D3-8A75-750C934D8576}" sibTransId="{E318FE4A-332C-4783-AF64-D565D3A1BF73}"/>
    <dgm:cxn modelId="{F7D6508A-E395-174B-B780-2261F87F6B77}" type="presOf" srcId="{8882B35A-2919-4681-A663-1911757D2DCE}" destId="{2F9691F1-41EF-3344-930C-06223C196CE4}" srcOrd="0" destOrd="0" presId="urn:microsoft.com/office/officeart/2005/8/layout/default"/>
    <dgm:cxn modelId="{278F4795-1FAD-43A9-AF55-D5ADBBCDCD45}" srcId="{45E456B6-DB6B-4749-A7E1-992E2B6C4291}" destId="{C1D198E7-42EB-49B3-B3E3-7506E8040ADE}" srcOrd="2" destOrd="0" parTransId="{81E4EBDA-522E-4D16-AA0B-162B11B5DAD7}" sibTransId="{1C6D5A17-D381-4E72-84FB-DE8C7227B2F9}"/>
    <dgm:cxn modelId="{6436BDA0-1567-428E-A45C-1B9506C1D970}" srcId="{45E456B6-DB6B-4749-A7E1-992E2B6C4291}" destId="{5A801D78-6DC2-4AE6-BD15-7682CE11FA1F}" srcOrd="4" destOrd="0" parTransId="{2FD281F4-D684-4C34-BA3F-A39C9685CDBE}" sibTransId="{F91333F8-BFDB-43EE-91DA-6EB3D02CF7B0}"/>
    <dgm:cxn modelId="{638D75A6-2F57-7440-AC18-B1D2F6542191}" type="presOf" srcId="{5A801D78-6DC2-4AE6-BD15-7682CE11FA1F}" destId="{39DA1CF2-E99F-9F43-A318-0034276881DB}" srcOrd="0" destOrd="0" presId="urn:microsoft.com/office/officeart/2005/8/layout/default"/>
    <dgm:cxn modelId="{A21DB2BB-562B-4508-B401-A152C4EA783E}" srcId="{45E456B6-DB6B-4749-A7E1-992E2B6C4291}" destId="{ED467847-4C44-4222-B2B3-A3DD14A4538F}" srcOrd="5" destOrd="0" parTransId="{9B277E89-693D-405C-AA2B-7890D3F724B2}" sibTransId="{ED804F7F-55F8-4676-AE8D-9A6CF2F8859A}"/>
    <dgm:cxn modelId="{22E685D0-CDFB-334F-82A1-0DF4CAAA1FF7}" type="presOf" srcId="{C1D198E7-42EB-49B3-B3E3-7506E8040ADE}" destId="{04F780CB-8ECB-5940-8985-19E45A072024}" srcOrd="0" destOrd="0" presId="urn:microsoft.com/office/officeart/2005/8/layout/default"/>
    <dgm:cxn modelId="{BD643CD3-E975-AB48-AB4F-97E5892AE0F7}" type="presOf" srcId="{B2D438D9-1E17-4A9F-BC10-FC736D8D655E}" destId="{57DD110D-AF24-1A44-ADC6-A5450760C898}" srcOrd="0" destOrd="0" presId="urn:microsoft.com/office/officeart/2005/8/layout/default"/>
    <dgm:cxn modelId="{855096DF-705E-4C38-BCBB-E0117ECA0CC1}" srcId="{45E456B6-DB6B-4749-A7E1-992E2B6C4291}" destId="{296E78BC-AB9A-4D15-87B1-51F14334D3AB}" srcOrd="6" destOrd="0" parTransId="{DFB2688F-9532-4061-BF7E-2496DDCC04D4}" sibTransId="{13EBECA9-FBD6-484C-86FF-B6EF2D33EEC7}"/>
    <dgm:cxn modelId="{9488FBFA-15F6-DD4F-81A4-03F496ABB6F6}" type="presOf" srcId="{ED467847-4C44-4222-B2B3-A3DD14A4538F}" destId="{96E48109-EA47-2943-9CC2-20BDCD4B5E23}" srcOrd="0" destOrd="0" presId="urn:microsoft.com/office/officeart/2005/8/layout/default"/>
    <dgm:cxn modelId="{499D9150-9CDA-DA41-B919-31E9A8789F77}" type="presParOf" srcId="{BA920DCB-6C97-9844-B64F-0DC4B14E6A22}" destId="{57DD110D-AF24-1A44-ADC6-A5450760C898}" srcOrd="0" destOrd="0" presId="urn:microsoft.com/office/officeart/2005/8/layout/default"/>
    <dgm:cxn modelId="{0F16FAFE-E1D3-B442-903A-E32E9CF622C6}" type="presParOf" srcId="{BA920DCB-6C97-9844-B64F-0DC4B14E6A22}" destId="{84DD17DC-1D5F-7E4B-AFB6-EC0052B374BC}" srcOrd="1" destOrd="0" presId="urn:microsoft.com/office/officeart/2005/8/layout/default"/>
    <dgm:cxn modelId="{5A4F9F1D-7A06-DF4B-A840-C9AB0195C828}" type="presParOf" srcId="{BA920DCB-6C97-9844-B64F-0DC4B14E6A22}" destId="{2F9691F1-41EF-3344-930C-06223C196CE4}" srcOrd="2" destOrd="0" presId="urn:microsoft.com/office/officeart/2005/8/layout/default"/>
    <dgm:cxn modelId="{CCEDE156-9F73-504C-BF55-17168DEE05B9}" type="presParOf" srcId="{BA920DCB-6C97-9844-B64F-0DC4B14E6A22}" destId="{D6320895-F344-144E-993D-863F28B0806A}" srcOrd="3" destOrd="0" presId="urn:microsoft.com/office/officeart/2005/8/layout/default"/>
    <dgm:cxn modelId="{99C1BBD3-B359-A04E-97F0-4D9FA7ED81E2}" type="presParOf" srcId="{BA920DCB-6C97-9844-B64F-0DC4B14E6A22}" destId="{04F780CB-8ECB-5940-8985-19E45A072024}" srcOrd="4" destOrd="0" presId="urn:microsoft.com/office/officeart/2005/8/layout/default"/>
    <dgm:cxn modelId="{8D11F603-DA87-034D-BF7F-380EDFB14149}" type="presParOf" srcId="{BA920DCB-6C97-9844-B64F-0DC4B14E6A22}" destId="{AE128EED-2B23-4848-80D0-BEFC39096613}" srcOrd="5" destOrd="0" presId="urn:microsoft.com/office/officeart/2005/8/layout/default"/>
    <dgm:cxn modelId="{EFE7A507-E564-D14E-B8FE-2743710F1723}" type="presParOf" srcId="{BA920DCB-6C97-9844-B64F-0DC4B14E6A22}" destId="{049F5C0D-32E7-F047-AE55-54FAC3780B56}" srcOrd="6" destOrd="0" presId="urn:microsoft.com/office/officeart/2005/8/layout/default"/>
    <dgm:cxn modelId="{C0600F0E-6956-4D4D-A8C3-2BF91D651D0D}" type="presParOf" srcId="{BA920DCB-6C97-9844-B64F-0DC4B14E6A22}" destId="{971F3DF3-E2ED-664A-B52B-69AC9A7B11F0}" srcOrd="7" destOrd="0" presId="urn:microsoft.com/office/officeart/2005/8/layout/default"/>
    <dgm:cxn modelId="{E4FF0429-97FD-8A40-9134-DB4B51F129ED}" type="presParOf" srcId="{BA920DCB-6C97-9844-B64F-0DC4B14E6A22}" destId="{39DA1CF2-E99F-9F43-A318-0034276881DB}" srcOrd="8" destOrd="0" presId="urn:microsoft.com/office/officeart/2005/8/layout/default"/>
    <dgm:cxn modelId="{AD482BB6-45D1-104E-949D-3C4304BA7992}" type="presParOf" srcId="{BA920DCB-6C97-9844-B64F-0DC4B14E6A22}" destId="{1D48BBAC-A175-1841-BBDD-08E756CA4854}" srcOrd="9" destOrd="0" presId="urn:microsoft.com/office/officeart/2005/8/layout/default"/>
    <dgm:cxn modelId="{5DEDF706-BE5C-9142-AC5C-AD206081ADBA}" type="presParOf" srcId="{BA920DCB-6C97-9844-B64F-0DC4B14E6A22}" destId="{96E48109-EA47-2943-9CC2-20BDCD4B5E23}" srcOrd="10" destOrd="0" presId="urn:microsoft.com/office/officeart/2005/8/layout/default"/>
    <dgm:cxn modelId="{EA2BFCCB-CA6D-C74A-87C0-F4CDAF61B9EA}" type="presParOf" srcId="{BA920DCB-6C97-9844-B64F-0DC4B14E6A22}" destId="{F736CDA1-2198-0F4A-A86F-AB5075B01DDB}" srcOrd="11" destOrd="0" presId="urn:microsoft.com/office/officeart/2005/8/layout/default"/>
    <dgm:cxn modelId="{CE08C0FE-55F3-CA42-9DC0-4CED5C6D1BE6}" type="presParOf" srcId="{BA920DCB-6C97-9844-B64F-0DC4B14E6A22}" destId="{588B09AF-603D-7E46-A868-8E5D9D7DFC6D}"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0EE107-76B8-4A58-923B-F043D8CE50B2}"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2DD75F18-3946-4B35-92A3-4598CE90F833}">
      <dgm:prSet/>
      <dgm:spPr/>
      <dgm:t>
        <a:bodyPr/>
        <a:lstStyle/>
        <a:p>
          <a:r>
            <a:rPr lang="en-US"/>
            <a:t>Non-H&amp;N Cancer Population (GERD)</a:t>
          </a:r>
        </a:p>
      </dgm:t>
    </dgm:pt>
    <dgm:pt modelId="{4686BFC0-FB03-4B2B-A931-60F4E1E2D12E}" type="parTrans" cxnId="{A7E9D620-5CB2-458E-8171-C2DFDD21E3F1}">
      <dgm:prSet/>
      <dgm:spPr/>
      <dgm:t>
        <a:bodyPr/>
        <a:lstStyle/>
        <a:p>
          <a:endParaRPr lang="en-US"/>
        </a:p>
      </dgm:t>
    </dgm:pt>
    <dgm:pt modelId="{A09A32D2-6123-4D40-ACC7-F87109A8F1AE}" type="sibTrans" cxnId="{A7E9D620-5CB2-458E-8171-C2DFDD21E3F1}">
      <dgm:prSet/>
      <dgm:spPr/>
      <dgm:t>
        <a:bodyPr/>
        <a:lstStyle/>
        <a:p>
          <a:endParaRPr lang="en-US"/>
        </a:p>
      </dgm:t>
    </dgm:pt>
    <dgm:pt modelId="{8C1EAD7C-27C5-4715-8BE0-8B906BE7116D}">
      <dgm:prSet/>
      <dgm:spPr/>
      <dgm:t>
        <a:bodyPr/>
        <a:lstStyle/>
        <a:p>
          <a:r>
            <a:rPr lang="en-US"/>
            <a:t>Mean DeMeester: 34.6</a:t>
          </a:r>
        </a:p>
      </dgm:t>
    </dgm:pt>
    <dgm:pt modelId="{109FC173-EA65-4A57-A103-210BEDD6F8C3}" type="parTrans" cxnId="{5DB9192B-7C1E-44F4-B240-1B287BB42F85}">
      <dgm:prSet/>
      <dgm:spPr/>
      <dgm:t>
        <a:bodyPr/>
        <a:lstStyle/>
        <a:p>
          <a:endParaRPr lang="en-US"/>
        </a:p>
      </dgm:t>
    </dgm:pt>
    <dgm:pt modelId="{C905E671-A943-4687-AA18-F7F0FAC1DD12}" type="sibTrans" cxnId="{5DB9192B-7C1E-44F4-B240-1B287BB42F85}">
      <dgm:prSet/>
      <dgm:spPr/>
      <dgm:t>
        <a:bodyPr/>
        <a:lstStyle/>
        <a:p>
          <a:endParaRPr lang="en-US"/>
        </a:p>
      </dgm:t>
    </dgm:pt>
    <dgm:pt modelId="{76AFB3A7-D063-4B1F-8452-7DEF1EF8367C}">
      <dgm:prSet/>
      <dgm:spPr/>
      <dgm:t>
        <a:bodyPr/>
        <a:lstStyle/>
        <a:p>
          <a:r>
            <a:rPr lang="en-US"/>
            <a:t>Mean weakly-acidic events (occurrence): 47</a:t>
          </a:r>
        </a:p>
      </dgm:t>
    </dgm:pt>
    <dgm:pt modelId="{489A8A37-CCE6-4CEE-8784-B400B5013765}" type="parTrans" cxnId="{CEF5B321-8200-49DA-80B9-9579C761E839}">
      <dgm:prSet/>
      <dgm:spPr/>
      <dgm:t>
        <a:bodyPr/>
        <a:lstStyle/>
        <a:p>
          <a:endParaRPr lang="en-US"/>
        </a:p>
      </dgm:t>
    </dgm:pt>
    <dgm:pt modelId="{88D67A6F-9344-4B15-BBF6-24B96970BA57}" type="sibTrans" cxnId="{CEF5B321-8200-49DA-80B9-9579C761E839}">
      <dgm:prSet/>
      <dgm:spPr/>
      <dgm:t>
        <a:bodyPr/>
        <a:lstStyle/>
        <a:p>
          <a:endParaRPr lang="en-US"/>
        </a:p>
      </dgm:t>
    </dgm:pt>
    <dgm:pt modelId="{4D9EF883-9258-4D1B-AF55-C342634E1FA1}">
      <dgm:prSet/>
      <dgm:spPr/>
      <dgm:t>
        <a:bodyPr/>
        <a:lstStyle/>
        <a:p>
          <a:r>
            <a:rPr lang="en-US"/>
            <a:t>Head &amp; Neck Cancer Population (non-TL)</a:t>
          </a:r>
        </a:p>
      </dgm:t>
    </dgm:pt>
    <dgm:pt modelId="{393E2EFF-153F-4AF9-9ACA-3F8476859FC6}" type="parTrans" cxnId="{3E88AD68-B283-48EA-A949-1BA139165412}">
      <dgm:prSet/>
      <dgm:spPr/>
      <dgm:t>
        <a:bodyPr/>
        <a:lstStyle/>
        <a:p>
          <a:endParaRPr lang="en-US"/>
        </a:p>
      </dgm:t>
    </dgm:pt>
    <dgm:pt modelId="{FE0BA66B-7A81-4EFA-A94A-AF1DCBFFA8C1}" type="sibTrans" cxnId="{3E88AD68-B283-48EA-A949-1BA139165412}">
      <dgm:prSet/>
      <dgm:spPr/>
      <dgm:t>
        <a:bodyPr/>
        <a:lstStyle/>
        <a:p>
          <a:endParaRPr lang="en-US"/>
        </a:p>
      </dgm:t>
    </dgm:pt>
    <dgm:pt modelId="{5A726361-4134-4452-A2DA-A2CB129DFD16}">
      <dgm:prSet/>
      <dgm:spPr/>
      <dgm:t>
        <a:bodyPr/>
        <a:lstStyle/>
        <a:p>
          <a:r>
            <a:rPr lang="en-US"/>
            <a:t>Mean DeMeester: 74.7</a:t>
          </a:r>
        </a:p>
      </dgm:t>
    </dgm:pt>
    <dgm:pt modelId="{FAB2B5F0-7069-4F6A-8287-61768E97EABA}" type="parTrans" cxnId="{A0B8CEE5-658B-4E5E-876B-D1FA148304BF}">
      <dgm:prSet/>
      <dgm:spPr/>
      <dgm:t>
        <a:bodyPr/>
        <a:lstStyle/>
        <a:p>
          <a:endParaRPr lang="en-US"/>
        </a:p>
      </dgm:t>
    </dgm:pt>
    <dgm:pt modelId="{8A135A8A-3ACA-4623-9B52-4B2AF6943018}" type="sibTrans" cxnId="{A0B8CEE5-658B-4E5E-876B-D1FA148304BF}">
      <dgm:prSet/>
      <dgm:spPr/>
      <dgm:t>
        <a:bodyPr/>
        <a:lstStyle/>
        <a:p>
          <a:endParaRPr lang="en-US"/>
        </a:p>
      </dgm:t>
    </dgm:pt>
    <dgm:pt modelId="{7185AA92-CBC4-4C35-A84B-ECD3A2652C48}">
      <dgm:prSet/>
      <dgm:spPr/>
      <dgm:t>
        <a:bodyPr/>
        <a:lstStyle/>
        <a:p>
          <a:r>
            <a:rPr lang="en-US"/>
            <a:t>Mean weakly-acidic events (occurrence): 88</a:t>
          </a:r>
        </a:p>
      </dgm:t>
    </dgm:pt>
    <dgm:pt modelId="{F392C69D-A5E4-4170-BBF7-766C288F16D5}" type="parTrans" cxnId="{23BF16C7-D40A-4EC2-B861-3EE4A42ACA52}">
      <dgm:prSet/>
      <dgm:spPr/>
      <dgm:t>
        <a:bodyPr/>
        <a:lstStyle/>
        <a:p>
          <a:endParaRPr lang="en-US"/>
        </a:p>
      </dgm:t>
    </dgm:pt>
    <dgm:pt modelId="{C82740F8-8A10-4A7E-8981-A9845088E491}" type="sibTrans" cxnId="{23BF16C7-D40A-4EC2-B861-3EE4A42ACA52}">
      <dgm:prSet/>
      <dgm:spPr/>
      <dgm:t>
        <a:bodyPr/>
        <a:lstStyle/>
        <a:p>
          <a:endParaRPr lang="en-US"/>
        </a:p>
      </dgm:t>
    </dgm:pt>
    <dgm:pt modelId="{EA370997-1546-8E40-8F18-56BDCC5C6CDB}" type="pres">
      <dgm:prSet presAssocID="{B50EE107-76B8-4A58-923B-F043D8CE50B2}" presName="Name0" presStyleCnt="0">
        <dgm:presLayoutVars>
          <dgm:dir/>
          <dgm:animLvl val="lvl"/>
          <dgm:resizeHandles val="exact"/>
        </dgm:presLayoutVars>
      </dgm:prSet>
      <dgm:spPr/>
    </dgm:pt>
    <dgm:pt modelId="{504493B9-07A2-A14C-AD67-833264A32678}" type="pres">
      <dgm:prSet presAssocID="{2DD75F18-3946-4B35-92A3-4598CE90F833}" presName="composite" presStyleCnt="0"/>
      <dgm:spPr/>
    </dgm:pt>
    <dgm:pt modelId="{F1A2BFAA-EDA4-5E41-8BFC-A1717E00CD98}" type="pres">
      <dgm:prSet presAssocID="{2DD75F18-3946-4B35-92A3-4598CE90F833}" presName="parTx" presStyleLbl="alignNode1" presStyleIdx="0" presStyleCnt="2">
        <dgm:presLayoutVars>
          <dgm:chMax val="0"/>
          <dgm:chPref val="0"/>
          <dgm:bulletEnabled val="1"/>
        </dgm:presLayoutVars>
      </dgm:prSet>
      <dgm:spPr/>
    </dgm:pt>
    <dgm:pt modelId="{34F1D3BE-E6FA-C942-938C-A36208A00858}" type="pres">
      <dgm:prSet presAssocID="{2DD75F18-3946-4B35-92A3-4598CE90F833}" presName="desTx" presStyleLbl="alignAccFollowNode1" presStyleIdx="0" presStyleCnt="2">
        <dgm:presLayoutVars>
          <dgm:bulletEnabled val="1"/>
        </dgm:presLayoutVars>
      </dgm:prSet>
      <dgm:spPr/>
    </dgm:pt>
    <dgm:pt modelId="{FA6D8A72-BF3A-D241-BFAE-8B588EA140DB}" type="pres">
      <dgm:prSet presAssocID="{A09A32D2-6123-4D40-ACC7-F87109A8F1AE}" presName="space" presStyleCnt="0"/>
      <dgm:spPr/>
    </dgm:pt>
    <dgm:pt modelId="{2F606FCD-F7FE-D94F-B60E-A7439CC0F3B5}" type="pres">
      <dgm:prSet presAssocID="{4D9EF883-9258-4D1B-AF55-C342634E1FA1}" presName="composite" presStyleCnt="0"/>
      <dgm:spPr/>
    </dgm:pt>
    <dgm:pt modelId="{C46CD980-933A-0144-AFD6-876558E956D7}" type="pres">
      <dgm:prSet presAssocID="{4D9EF883-9258-4D1B-AF55-C342634E1FA1}" presName="parTx" presStyleLbl="alignNode1" presStyleIdx="1" presStyleCnt="2">
        <dgm:presLayoutVars>
          <dgm:chMax val="0"/>
          <dgm:chPref val="0"/>
          <dgm:bulletEnabled val="1"/>
        </dgm:presLayoutVars>
      </dgm:prSet>
      <dgm:spPr/>
    </dgm:pt>
    <dgm:pt modelId="{06372395-AFDD-5B4A-AA9E-74043AD5F5C3}" type="pres">
      <dgm:prSet presAssocID="{4D9EF883-9258-4D1B-AF55-C342634E1FA1}" presName="desTx" presStyleLbl="alignAccFollowNode1" presStyleIdx="1" presStyleCnt="2">
        <dgm:presLayoutVars>
          <dgm:bulletEnabled val="1"/>
        </dgm:presLayoutVars>
      </dgm:prSet>
      <dgm:spPr/>
    </dgm:pt>
  </dgm:ptLst>
  <dgm:cxnLst>
    <dgm:cxn modelId="{A7E9D620-5CB2-458E-8171-C2DFDD21E3F1}" srcId="{B50EE107-76B8-4A58-923B-F043D8CE50B2}" destId="{2DD75F18-3946-4B35-92A3-4598CE90F833}" srcOrd="0" destOrd="0" parTransId="{4686BFC0-FB03-4B2B-A931-60F4E1E2D12E}" sibTransId="{A09A32D2-6123-4D40-ACC7-F87109A8F1AE}"/>
    <dgm:cxn modelId="{CEF5B321-8200-49DA-80B9-9579C761E839}" srcId="{2DD75F18-3946-4B35-92A3-4598CE90F833}" destId="{76AFB3A7-D063-4B1F-8452-7DEF1EF8367C}" srcOrd="1" destOrd="0" parTransId="{489A8A37-CCE6-4CEE-8784-B400B5013765}" sibTransId="{88D67A6F-9344-4B15-BBF6-24B96970BA57}"/>
    <dgm:cxn modelId="{5DB9192B-7C1E-44F4-B240-1B287BB42F85}" srcId="{2DD75F18-3946-4B35-92A3-4598CE90F833}" destId="{8C1EAD7C-27C5-4715-8BE0-8B906BE7116D}" srcOrd="0" destOrd="0" parTransId="{109FC173-EA65-4A57-A103-210BEDD6F8C3}" sibTransId="{C905E671-A943-4687-AA18-F7F0FAC1DD12}"/>
    <dgm:cxn modelId="{662D8A31-88D0-C34D-B42C-21D5421B9622}" type="presOf" srcId="{76AFB3A7-D063-4B1F-8452-7DEF1EF8367C}" destId="{34F1D3BE-E6FA-C942-938C-A36208A00858}" srcOrd="0" destOrd="1" presId="urn:microsoft.com/office/officeart/2005/8/layout/hList1"/>
    <dgm:cxn modelId="{BFCE5C4B-F401-294D-BCD3-BBD8C594904F}" type="presOf" srcId="{B50EE107-76B8-4A58-923B-F043D8CE50B2}" destId="{EA370997-1546-8E40-8F18-56BDCC5C6CDB}" srcOrd="0" destOrd="0" presId="urn:microsoft.com/office/officeart/2005/8/layout/hList1"/>
    <dgm:cxn modelId="{1CFA5C51-7302-4A4C-8AEF-3DD29632D9B0}" type="presOf" srcId="{7185AA92-CBC4-4C35-A84B-ECD3A2652C48}" destId="{06372395-AFDD-5B4A-AA9E-74043AD5F5C3}" srcOrd="0" destOrd="1" presId="urn:microsoft.com/office/officeart/2005/8/layout/hList1"/>
    <dgm:cxn modelId="{E6F9865E-0CDF-1547-AD21-EDEF6D685B07}" type="presOf" srcId="{5A726361-4134-4452-A2DA-A2CB129DFD16}" destId="{06372395-AFDD-5B4A-AA9E-74043AD5F5C3}" srcOrd="0" destOrd="0" presId="urn:microsoft.com/office/officeart/2005/8/layout/hList1"/>
    <dgm:cxn modelId="{3E88AD68-B283-48EA-A949-1BA139165412}" srcId="{B50EE107-76B8-4A58-923B-F043D8CE50B2}" destId="{4D9EF883-9258-4D1B-AF55-C342634E1FA1}" srcOrd="1" destOrd="0" parTransId="{393E2EFF-153F-4AF9-9ACA-3F8476859FC6}" sibTransId="{FE0BA66B-7A81-4EFA-A94A-AF1DCBFFA8C1}"/>
    <dgm:cxn modelId="{107CBF88-5A54-CC4C-A4ED-B762A88DD66C}" type="presOf" srcId="{4D9EF883-9258-4D1B-AF55-C342634E1FA1}" destId="{C46CD980-933A-0144-AFD6-876558E956D7}" srcOrd="0" destOrd="0" presId="urn:microsoft.com/office/officeart/2005/8/layout/hList1"/>
    <dgm:cxn modelId="{16141C89-793D-DB42-A560-4977EE7E8186}" type="presOf" srcId="{2DD75F18-3946-4B35-92A3-4598CE90F833}" destId="{F1A2BFAA-EDA4-5E41-8BFC-A1717E00CD98}" srcOrd="0" destOrd="0" presId="urn:microsoft.com/office/officeart/2005/8/layout/hList1"/>
    <dgm:cxn modelId="{437176C5-3547-304A-BA81-30119DCF0B40}" type="presOf" srcId="{8C1EAD7C-27C5-4715-8BE0-8B906BE7116D}" destId="{34F1D3BE-E6FA-C942-938C-A36208A00858}" srcOrd="0" destOrd="0" presId="urn:microsoft.com/office/officeart/2005/8/layout/hList1"/>
    <dgm:cxn modelId="{23BF16C7-D40A-4EC2-B861-3EE4A42ACA52}" srcId="{4D9EF883-9258-4D1B-AF55-C342634E1FA1}" destId="{7185AA92-CBC4-4C35-A84B-ECD3A2652C48}" srcOrd="1" destOrd="0" parTransId="{F392C69D-A5E4-4170-BBF7-766C288F16D5}" sibTransId="{C82740F8-8A10-4A7E-8981-A9845088E491}"/>
    <dgm:cxn modelId="{A0B8CEE5-658B-4E5E-876B-D1FA148304BF}" srcId="{4D9EF883-9258-4D1B-AF55-C342634E1FA1}" destId="{5A726361-4134-4452-A2DA-A2CB129DFD16}" srcOrd="0" destOrd="0" parTransId="{FAB2B5F0-7069-4F6A-8287-61768E97EABA}" sibTransId="{8A135A8A-3ACA-4623-9B52-4B2AF6943018}"/>
    <dgm:cxn modelId="{8007B19F-1A89-8D45-988C-B6D05B87F650}" type="presParOf" srcId="{EA370997-1546-8E40-8F18-56BDCC5C6CDB}" destId="{504493B9-07A2-A14C-AD67-833264A32678}" srcOrd="0" destOrd="0" presId="urn:microsoft.com/office/officeart/2005/8/layout/hList1"/>
    <dgm:cxn modelId="{1EF335DE-B3D5-1744-B37D-0910AEFC3CCC}" type="presParOf" srcId="{504493B9-07A2-A14C-AD67-833264A32678}" destId="{F1A2BFAA-EDA4-5E41-8BFC-A1717E00CD98}" srcOrd="0" destOrd="0" presId="urn:microsoft.com/office/officeart/2005/8/layout/hList1"/>
    <dgm:cxn modelId="{EA9EE3A0-4315-7742-B8EC-55D51FD309B3}" type="presParOf" srcId="{504493B9-07A2-A14C-AD67-833264A32678}" destId="{34F1D3BE-E6FA-C942-938C-A36208A00858}" srcOrd="1" destOrd="0" presId="urn:microsoft.com/office/officeart/2005/8/layout/hList1"/>
    <dgm:cxn modelId="{EDC0B46F-A256-D84B-85CF-255E2564CC6A}" type="presParOf" srcId="{EA370997-1546-8E40-8F18-56BDCC5C6CDB}" destId="{FA6D8A72-BF3A-D241-BFAE-8B588EA140DB}" srcOrd="1" destOrd="0" presId="urn:microsoft.com/office/officeart/2005/8/layout/hList1"/>
    <dgm:cxn modelId="{A23158F1-B25C-964A-8E89-5BA2C9A2ED8C}" type="presParOf" srcId="{EA370997-1546-8E40-8F18-56BDCC5C6CDB}" destId="{2F606FCD-F7FE-D94F-B60E-A7439CC0F3B5}" srcOrd="2" destOrd="0" presId="urn:microsoft.com/office/officeart/2005/8/layout/hList1"/>
    <dgm:cxn modelId="{AB5D5BE5-AC1C-6144-87BA-E8DA7BE3C539}" type="presParOf" srcId="{2F606FCD-F7FE-D94F-B60E-A7439CC0F3B5}" destId="{C46CD980-933A-0144-AFD6-876558E956D7}" srcOrd="0" destOrd="0" presId="urn:microsoft.com/office/officeart/2005/8/layout/hList1"/>
    <dgm:cxn modelId="{F8DFE5DE-0A17-F544-A4CE-2F4FF0D7A048}" type="presParOf" srcId="{2F606FCD-F7FE-D94F-B60E-A7439CC0F3B5}" destId="{06372395-AFDD-5B4A-AA9E-74043AD5F5C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D39670-2E49-47B1-9659-0878F95DCDAA}"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9DC8574F-8FF0-477D-9472-B8555B165073}">
      <dgm:prSet/>
      <dgm:spPr/>
      <dgm:t>
        <a:bodyPr/>
        <a:lstStyle/>
        <a:p>
          <a:r>
            <a:rPr lang="en-US"/>
            <a:t>Mean DeMeester: 107.1</a:t>
          </a:r>
        </a:p>
      </dgm:t>
    </dgm:pt>
    <dgm:pt modelId="{F5B40853-B0BD-4E46-BF73-7DFF3AFDA3BF}" type="parTrans" cxnId="{BF5E4890-5874-44B7-A364-A8E9D43259B6}">
      <dgm:prSet/>
      <dgm:spPr/>
      <dgm:t>
        <a:bodyPr/>
        <a:lstStyle/>
        <a:p>
          <a:endParaRPr lang="en-US"/>
        </a:p>
      </dgm:t>
    </dgm:pt>
    <dgm:pt modelId="{BD600782-ED9A-4F48-A1AA-50814EDFE213}" type="sibTrans" cxnId="{BF5E4890-5874-44B7-A364-A8E9D43259B6}">
      <dgm:prSet phldrT="01" phldr="0"/>
      <dgm:spPr/>
      <dgm:t>
        <a:bodyPr/>
        <a:lstStyle/>
        <a:p>
          <a:r>
            <a:rPr lang="en-US"/>
            <a:t>01</a:t>
          </a:r>
        </a:p>
      </dgm:t>
    </dgm:pt>
    <dgm:pt modelId="{2F280E68-AF81-449B-8E6D-680D7D4C79E3}">
      <dgm:prSet/>
      <dgm:spPr/>
      <dgm:t>
        <a:bodyPr/>
        <a:lstStyle/>
        <a:p>
          <a:r>
            <a:rPr lang="en-US"/>
            <a:t>Mean weakly-acidic events (occurrence): 187</a:t>
          </a:r>
        </a:p>
      </dgm:t>
    </dgm:pt>
    <dgm:pt modelId="{92581A4D-1764-430F-B7A9-18F88BE70E09}" type="parTrans" cxnId="{0FCB3C58-05E3-4CF1-8EC7-05029910E83E}">
      <dgm:prSet/>
      <dgm:spPr/>
      <dgm:t>
        <a:bodyPr/>
        <a:lstStyle/>
        <a:p>
          <a:endParaRPr lang="en-US"/>
        </a:p>
      </dgm:t>
    </dgm:pt>
    <dgm:pt modelId="{7DAFB86D-D3C8-4F89-B3B2-3EFAF0578D34}" type="sibTrans" cxnId="{0FCB3C58-05E3-4CF1-8EC7-05029910E83E}">
      <dgm:prSet phldrT="02" phldr="0"/>
      <dgm:spPr/>
      <dgm:t>
        <a:bodyPr/>
        <a:lstStyle/>
        <a:p>
          <a:r>
            <a:rPr lang="en-US"/>
            <a:t>02</a:t>
          </a:r>
        </a:p>
      </dgm:t>
    </dgm:pt>
    <dgm:pt modelId="{27C42AED-EAB8-4632-BDA1-5E72670C6624}">
      <dgm:prSet/>
      <dgm:spPr/>
      <dgm:t>
        <a:bodyPr/>
        <a:lstStyle/>
        <a:p>
          <a:r>
            <a:rPr lang="en-US" dirty="0"/>
            <a:t>Mean XBRT DeMeester: 134.2</a:t>
          </a:r>
        </a:p>
      </dgm:t>
    </dgm:pt>
    <dgm:pt modelId="{CB551596-6E1F-41C1-880B-2CEE0ECE0673}" type="parTrans" cxnId="{795B612D-C06F-4375-850A-92DBA62BB1FA}">
      <dgm:prSet/>
      <dgm:spPr/>
      <dgm:t>
        <a:bodyPr/>
        <a:lstStyle/>
        <a:p>
          <a:endParaRPr lang="en-US"/>
        </a:p>
      </dgm:t>
    </dgm:pt>
    <dgm:pt modelId="{CF4C9582-14CC-4530-93AD-0C5FE57B83AB}" type="sibTrans" cxnId="{795B612D-C06F-4375-850A-92DBA62BB1FA}">
      <dgm:prSet phldrT="03" phldr="0"/>
      <dgm:spPr/>
      <dgm:t>
        <a:bodyPr/>
        <a:lstStyle/>
        <a:p>
          <a:r>
            <a:rPr lang="en-US"/>
            <a:t>03</a:t>
          </a:r>
        </a:p>
      </dgm:t>
    </dgm:pt>
    <dgm:pt modelId="{89394C51-142D-4178-A8C2-0CCDEB73443B}">
      <dgm:prSet/>
      <dgm:spPr/>
      <dgm:t>
        <a:bodyPr/>
        <a:lstStyle/>
        <a:p>
          <a:r>
            <a:rPr lang="en-US" dirty="0"/>
            <a:t>Mean DeMeester no XBRT: 89.2</a:t>
          </a:r>
        </a:p>
      </dgm:t>
    </dgm:pt>
    <dgm:pt modelId="{1B12A1A1-8336-41C2-96E2-F8981D8125C7}" type="parTrans" cxnId="{0AB5F812-1F28-40EA-9F4B-4E9BF7ACE74F}">
      <dgm:prSet/>
      <dgm:spPr/>
      <dgm:t>
        <a:bodyPr/>
        <a:lstStyle/>
        <a:p>
          <a:endParaRPr lang="en-US"/>
        </a:p>
      </dgm:t>
    </dgm:pt>
    <dgm:pt modelId="{6D869002-6ABE-4867-B7E5-034B9B5BBC13}" type="sibTrans" cxnId="{0AB5F812-1F28-40EA-9F4B-4E9BF7ACE74F}">
      <dgm:prSet phldrT="04" phldr="0"/>
      <dgm:spPr/>
      <dgm:t>
        <a:bodyPr/>
        <a:lstStyle/>
        <a:p>
          <a:r>
            <a:rPr lang="en-US"/>
            <a:t>04</a:t>
          </a:r>
        </a:p>
      </dgm:t>
    </dgm:pt>
    <dgm:pt modelId="{8BBFABFC-D61A-7541-B576-0A7D10F29903}" type="pres">
      <dgm:prSet presAssocID="{EDD39670-2E49-47B1-9659-0878F95DCDAA}" presName="Name0" presStyleCnt="0">
        <dgm:presLayoutVars>
          <dgm:animLvl val="lvl"/>
          <dgm:resizeHandles val="exact"/>
        </dgm:presLayoutVars>
      </dgm:prSet>
      <dgm:spPr/>
    </dgm:pt>
    <dgm:pt modelId="{DCDA91F1-83B5-264F-B396-E9BB4EE37244}" type="pres">
      <dgm:prSet presAssocID="{9DC8574F-8FF0-477D-9472-B8555B165073}" presName="compositeNode" presStyleCnt="0">
        <dgm:presLayoutVars>
          <dgm:bulletEnabled val="1"/>
        </dgm:presLayoutVars>
      </dgm:prSet>
      <dgm:spPr/>
    </dgm:pt>
    <dgm:pt modelId="{535D4132-A2D6-CD41-9315-101D9683DFFC}" type="pres">
      <dgm:prSet presAssocID="{9DC8574F-8FF0-477D-9472-B8555B165073}" presName="bgRect" presStyleLbl="alignNode1" presStyleIdx="0" presStyleCnt="4"/>
      <dgm:spPr/>
    </dgm:pt>
    <dgm:pt modelId="{A2F5252F-CBFD-AE4E-B4E1-B2FA1FE47F11}" type="pres">
      <dgm:prSet presAssocID="{BD600782-ED9A-4F48-A1AA-50814EDFE213}" presName="sibTransNodeRect" presStyleLbl="alignNode1" presStyleIdx="0" presStyleCnt="4">
        <dgm:presLayoutVars>
          <dgm:chMax val="0"/>
          <dgm:bulletEnabled val="1"/>
        </dgm:presLayoutVars>
      </dgm:prSet>
      <dgm:spPr/>
    </dgm:pt>
    <dgm:pt modelId="{CE5C1F9A-688C-9244-8127-4E3ADC5B8A6A}" type="pres">
      <dgm:prSet presAssocID="{9DC8574F-8FF0-477D-9472-B8555B165073}" presName="nodeRect" presStyleLbl="alignNode1" presStyleIdx="0" presStyleCnt="4">
        <dgm:presLayoutVars>
          <dgm:bulletEnabled val="1"/>
        </dgm:presLayoutVars>
      </dgm:prSet>
      <dgm:spPr/>
    </dgm:pt>
    <dgm:pt modelId="{BD9EC30F-0FD2-4C49-AC32-6113C55D9DB1}" type="pres">
      <dgm:prSet presAssocID="{BD600782-ED9A-4F48-A1AA-50814EDFE213}" presName="sibTrans" presStyleCnt="0"/>
      <dgm:spPr/>
    </dgm:pt>
    <dgm:pt modelId="{A0A529DA-0C32-BA44-BA54-3DEBF0C31F85}" type="pres">
      <dgm:prSet presAssocID="{2F280E68-AF81-449B-8E6D-680D7D4C79E3}" presName="compositeNode" presStyleCnt="0">
        <dgm:presLayoutVars>
          <dgm:bulletEnabled val="1"/>
        </dgm:presLayoutVars>
      </dgm:prSet>
      <dgm:spPr/>
    </dgm:pt>
    <dgm:pt modelId="{6F6B007F-9D27-0940-9286-94887087D36A}" type="pres">
      <dgm:prSet presAssocID="{2F280E68-AF81-449B-8E6D-680D7D4C79E3}" presName="bgRect" presStyleLbl="alignNode1" presStyleIdx="1" presStyleCnt="4"/>
      <dgm:spPr/>
    </dgm:pt>
    <dgm:pt modelId="{FA355ECB-BBFF-0749-9B0A-112DB23B5567}" type="pres">
      <dgm:prSet presAssocID="{7DAFB86D-D3C8-4F89-B3B2-3EFAF0578D34}" presName="sibTransNodeRect" presStyleLbl="alignNode1" presStyleIdx="1" presStyleCnt="4">
        <dgm:presLayoutVars>
          <dgm:chMax val="0"/>
          <dgm:bulletEnabled val="1"/>
        </dgm:presLayoutVars>
      </dgm:prSet>
      <dgm:spPr/>
    </dgm:pt>
    <dgm:pt modelId="{511270D7-7B2F-F540-9B68-8EB0F08E719F}" type="pres">
      <dgm:prSet presAssocID="{2F280E68-AF81-449B-8E6D-680D7D4C79E3}" presName="nodeRect" presStyleLbl="alignNode1" presStyleIdx="1" presStyleCnt="4">
        <dgm:presLayoutVars>
          <dgm:bulletEnabled val="1"/>
        </dgm:presLayoutVars>
      </dgm:prSet>
      <dgm:spPr/>
    </dgm:pt>
    <dgm:pt modelId="{5CA84362-4273-E943-A760-B0D01AFAFD37}" type="pres">
      <dgm:prSet presAssocID="{7DAFB86D-D3C8-4F89-B3B2-3EFAF0578D34}" presName="sibTrans" presStyleCnt="0"/>
      <dgm:spPr/>
    </dgm:pt>
    <dgm:pt modelId="{AAB6801C-9ECE-FB44-A53D-609C1AB18C30}" type="pres">
      <dgm:prSet presAssocID="{27C42AED-EAB8-4632-BDA1-5E72670C6624}" presName="compositeNode" presStyleCnt="0">
        <dgm:presLayoutVars>
          <dgm:bulletEnabled val="1"/>
        </dgm:presLayoutVars>
      </dgm:prSet>
      <dgm:spPr/>
    </dgm:pt>
    <dgm:pt modelId="{887FD287-9A60-3F4C-8FB3-ACE2A0CC37D6}" type="pres">
      <dgm:prSet presAssocID="{27C42AED-EAB8-4632-BDA1-5E72670C6624}" presName="bgRect" presStyleLbl="alignNode1" presStyleIdx="2" presStyleCnt="4"/>
      <dgm:spPr/>
    </dgm:pt>
    <dgm:pt modelId="{8B1F335A-8B71-0540-AAEA-D243727B39AA}" type="pres">
      <dgm:prSet presAssocID="{CF4C9582-14CC-4530-93AD-0C5FE57B83AB}" presName="sibTransNodeRect" presStyleLbl="alignNode1" presStyleIdx="2" presStyleCnt="4">
        <dgm:presLayoutVars>
          <dgm:chMax val="0"/>
          <dgm:bulletEnabled val="1"/>
        </dgm:presLayoutVars>
      </dgm:prSet>
      <dgm:spPr/>
    </dgm:pt>
    <dgm:pt modelId="{19F070F9-C9C5-874C-9A67-E36AE40703C2}" type="pres">
      <dgm:prSet presAssocID="{27C42AED-EAB8-4632-BDA1-5E72670C6624}" presName="nodeRect" presStyleLbl="alignNode1" presStyleIdx="2" presStyleCnt="4">
        <dgm:presLayoutVars>
          <dgm:bulletEnabled val="1"/>
        </dgm:presLayoutVars>
      </dgm:prSet>
      <dgm:spPr/>
    </dgm:pt>
    <dgm:pt modelId="{05D25E51-05E3-BD41-8557-C7077250C637}" type="pres">
      <dgm:prSet presAssocID="{CF4C9582-14CC-4530-93AD-0C5FE57B83AB}" presName="sibTrans" presStyleCnt="0"/>
      <dgm:spPr/>
    </dgm:pt>
    <dgm:pt modelId="{5F4154EE-6FA2-A140-B76C-B69B9C91F02F}" type="pres">
      <dgm:prSet presAssocID="{89394C51-142D-4178-A8C2-0CCDEB73443B}" presName="compositeNode" presStyleCnt="0">
        <dgm:presLayoutVars>
          <dgm:bulletEnabled val="1"/>
        </dgm:presLayoutVars>
      </dgm:prSet>
      <dgm:spPr/>
    </dgm:pt>
    <dgm:pt modelId="{274E6AA1-E48F-0D48-8877-EB2B2258EC41}" type="pres">
      <dgm:prSet presAssocID="{89394C51-142D-4178-A8C2-0CCDEB73443B}" presName="bgRect" presStyleLbl="alignNode1" presStyleIdx="3" presStyleCnt="4"/>
      <dgm:spPr/>
    </dgm:pt>
    <dgm:pt modelId="{8910AD21-73C6-9945-9948-792CA49DA1CB}" type="pres">
      <dgm:prSet presAssocID="{6D869002-6ABE-4867-B7E5-034B9B5BBC13}" presName="sibTransNodeRect" presStyleLbl="alignNode1" presStyleIdx="3" presStyleCnt="4">
        <dgm:presLayoutVars>
          <dgm:chMax val="0"/>
          <dgm:bulletEnabled val="1"/>
        </dgm:presLayoutVars>
      </dgm:prSet>
      <dgm:spPr/>
    </dgm:pt>
    <dgm:pt modelId="{CA128AA3-90C3-C94D-AA4B-8B8BB80CFD6C}" type="pres">
      <dgm:prSet presAssocID="{89394C51-142D-4178-A8C2-0CCDEB73443B}" presName="nodeRect" presStyleLbl="alignNode1" presStyleIdx="3" presStyleCnt="4">
        <dgm:presLayoutVars>
          <dgm:bulletEnabled val="1"/>
        </dgm:presLayoutVars>
      </dgm:prSet>
      <dgm:spPr/>
    </dgm:pt>
  </dgm:ptLst>
  <dgm:cxnLst>
    <dgm:cxn modelId="{010B5B12-2BD6-8F4D-8573-D00C50429552}" type="presOf" srcId="{89394C51-142D-4178-A8C2-0CCDEB73443B}" destId="{CA128AA3-90C3-C94D-AA4B-8B8BB80CFD6C}" srcOrd="1" destOrd="0" presId="urn:microsoft.com/office/officeart/2016/7/layout/LinearBlockProcessNumbered"/>
    <dgm:cxn modelId="{0AB5F812-1F28-40EA-9F4B-4E9BF7ACE74F}" srcId="{EDD39670-2E49-47B1-9659-0878F95DCDAA}" destId="{89394C51-142D-4178-A8C2-0CCDEB73443B}" srcOrd="3" destOrd="0" parTransId="{1B12A1A1-8336-41C2-96E2-F8981D8125C7}" sibTransId="{6D869002-6ABE-4867-B7E5-034B9B5BBC13}"/>
    <dgm:cxn modelId="{713FAC21-4533-DE4B-9DD8-D1479AB0F37A}" type="presOf" srcId="{9DC8574F-8FF0-477D-9472-B8555B165073}" destId="{535D4132-A2D6-CD41-9315-101D9683DFFC}" srcOrd="0" destOrd="0" presId="urn:microsoft.com/office/officeart/2016/7/layout/LinearBlockProcessNumbered"/>
    <dgm:cxn modelId="{6AE26E26-AABB-6E46-9A8D-11FA23A7CC07}" type="presOf" srcId="{7DAFB86D-D3C8-4F89-B3B2-3EFAF0578D34}" destId="{FA355ECB-BBFF-0749-9B0A-112DB23B5567}" srcOrd="0" destOrd="0" presId="urn:microsoft.com/office/officeart/2016/7/layout/LinearBlockProcessNumbered"/>
    <dgm:cxn modelId="{795B612D-C06F-4375-850A-92DBA62BB1FA}" srcId="{EDD39670-2E49-47B1-9659-0878F95DCDAA}" destId="{27C42AED-EAB8-4632-BDA1-5E72670C6624}" srcOrd="2" destOrd="0" parTransId="{CB551596-6E1F-41C1-880B-2CEE0ECE0673}" sibTransId="{CF4C9582-14CC-4530-93AD-0C5FE57B83AB}"/>
    <dgm:cxn modelId="{8507953C-911B-314F-953E-16850266A5AB}" type="presOf" srcId="{2F280E68-AF81-449B-8E6D-680D7D4C79E3}" destId="{511270D7-7B2F-F540-9B68-8EB0F08E719F}" srcOrd="1" destOrd="0" presId="urn:microsoft.com/office/officeart/2016/7/layout/LinearBlockProcessNumbered"/>
    <dgm:cxn modelId="{0FCB3C58-05E3-4CF1-8EC7-05029910E83E}" srcId="{EDD39670-2E49-47B1-9659-0878F95DCDAA}" destId="{2F280E68-AF81-449B-8E6D-680D7D4C79E3}" srcOrd="1" destOrd="0" parTransId="{92581A4D-1764-430F-B7A9-18F88BE70E09}" sibTransId="{7DAFB86D-D3C8-4F89-B3B2-3EFAF0578D34}"/>
    <dgm:cxn modelId="{7C17856D-D062-BB4E-B4FA-6DFBD0786C17}" type="presOf" srcId="{27C42AED-EAB8-4632-BDA1-5E72670C6624}" destId="{19F070F9-C9C5-874C-9A67-E36AE40703C2}" srcOrd="1" destOrd="0" presId="urn:microsoft.com/office/officeart/2016/7/layout/LinearBlockProcessNumbered"/>
    <dgm:cxn modelId="{FBA7817F-C695-654E-9787-8F53BBF977D6}" type="presOf" srcId="{6D869002-6ABE-4867-B7E5-034B9B5BBC13}" destId="{8910AD21-73C6-9945-9948-792CA49DA1CB}" srcOrd="0" destOrd="0" presId="urn:microsoft.com/office/officeart/2016/7/layout/LinearBlockProcessNumbered"/>
    <dgm:cxn modelId="{1FFC9F84-8381-7E4D-A636-FDAEAA3D7A9E}" type="presOf" srcId="{2F280E68-AF81-449B-8E6D-680D7D4C79E3}" destId="{6F6B007F-9D27-0940-9286-94887087D36A}" srcOrd="0" destOrd="0" presId="urn:microsoft.com/office/officeart/2016/7/layout/LinearBlockProcessNumbered"/>
    <dgm:cxn modelId="{51D84D8A-BDE3-6B45-BD7D-A35D1DE72853}" type="presOf" srcId="{CF4C9582-14CC-4530-93AD-0C5FE57B83AB}" destId="{8B1F335A-8B71-0540-AAEA-D243727B39AA}" srcOrd="0" destOrd="0" presId="urn:microsoft.com/office/officeart/2016/7/layout/LinearBlockProcessNumbered"/>
    <dgm:cxn modelId="{BF5E4890-5874-44B7-A364-A8E9D43259B6}" srcId="{EDD39670-2E49-47B1-9659-0878F95DCDAA}" destId="{9DC8574F-8FF0-477D-9472-B8555B165073}" srcOrd="0" destOrd="0" parTransId="{F5B40853-B0BD-4E46-BF73-7DFF3AFDA3BF}" sibTransId="{BD600782-ED9A-4F48-A1AA-50814EDFE213}"/>
    <dgm:cxn modelId="{F2CC009E-BC9B-5344-8362-FA61C7C1C5A4}" type="presOf" srcId="{BD600782-ED9A-4F48-A1AA-50814EDFE213}" destId="{A2F5252F-CBFD-AE4E-B4E1-B2FA1FE47F11}" srcOrd="0" destOrd="0" presId="urn:microsoft.com/office/officeart/2016/7/layout/LinearBlockProcessNumbered"/>
    <dgm:cxn modelId="{B5BA4DD3-E6FF-DC4B-8CAE-20FB1C6178FD}" type="presOf" srcId="{9DC8574F-8FF0-477D-9472-B8555B165073}" destId="{CE5C1F9A-688C-9244-8127-4E3ADC5B8A6A}" srcOrd="1" destOrd="0" presId="urn:microsoft.com/office/officeart/2016/7/layout/LinearBlockProcessNumbered"/>
    <dgm:cxn modelId="{B02AA7D9-E692-5249-BB4D-E0192AC14F40}" type="presOf" srcId="{EDD39670-2E49-47B1-9659-0878F95DCDAA}" destId="{8BBFABFC-D61A-7541-B576-0A7D10F29903}" srcOrd="0" destOrd="0" presId="urn:microsoft.com/office/officeart/2016/7/layout/LinearBlockProcessNumbered"/>
    <dgm:cxn modelId="{AB9182DD-C981-3942-B061-80F696CBE9E7}" type="presOf" srcId="{89394C51-142D-4178-A8C2-0CCDEB73443B}" destId="{274E6AA1-E48F-0D48-8877-EB2B2258EC41}" srcOrd="0" destOrd="0" presId="urn:microsoft.com/office/officeart/2016/7/layout/LinearBlockProcessNumbered"/>
    <dgm:cxn modelId="{C1C7AFF5-6077-5E40-9258-39CE6B2E386C}" type="presOf" srcId="{27C42AED-EAB8-4632-BDA1-5E72670C6624}" destId="{887FD287-9A60-3F4C-8FB3-ACE2A0CC37D6}" srcOrd="0" destOrd="0" presId="urn:microsoft.com/office/officeart/2016/7/layout/LinearBlockProcessNumbered"/>
    <dgm:cxn modelId="{6C2A2D79-BF1A-E548-BCE3-72935F63B12A}" type="presParOf" srcId="{8BBFABFC-D61A-7541-B576-0A7D10F29903}" destId="{DCDA91F1-83B5-264F-B396-E9BB4EE37244}" srcOrd="0" destOrd="0" presId="urn:microsoft.com/office/officeart/2016/7/layout/LinearBlockProcessNumbered"/>
    <dgm:cxn modelId="{5E8BDECC-6009-5444-8CBC-582A5E00456D}" type="presParOf" srcId="{DCDA91F1-83B5-264F-B396-E9BB4EE37244}" destId="{535D4132-A2D6-CD41-9315-101D9683DFFC}" srcOrd="0" destOrd="0" presId="urn:microsoft.com/office/officeart/2016/7/layout/LinearBlockProcessNumbered"/>
    <dgm:cxn modelId="{44E0B0E5-3D95-8449-AE38-92E61367954B}" type="presParOf" srcId="{DCDA91F1-83B5-264F-B396-E9BB4EE37244}" destId="{A2F5252F-CBFD-AE4E-B4E1-B2FA1FE47F11}" srcOrd="1" destOrd="0" presId="urn:microsoft.com/office/officeart/2016/7/layout/LinearBlockProcessNumbered"/>
    <dgm:cxn modelId="{968DB983-B843-C848-92B8-D26639DECE21}" type="presParOf" srcId="{DCDA91F1-83B5-264F-B396-E9BB4EE37244}" destId="{CE5C1F9A-688C-9244-8127-4E3ADC5B8A6A}" srcOrd="2" destOrd="0" presId="urn:microsoft.com/office/officeart/2016/7/layout/LinearBlockProcessNumbered"/>
    <dgm:cxn modelId="{6C668E4B-BB44-594B-9C48-95ABB79F0ADD}" type="presParOf" srcId="{8BBFABFC-D61A-7541-B576-0A7D10F29903}" destId="{BD9EC30F-0FD2-4C49-AC32-6113C55D9DB1}" srcOrd="1" destOrd="0" presId="urn:microsoft.com/office/officeart/2016/7/layout/LinearBlockProcessNumbered"/>
    <dgm:cxn modelId="{E22FC71C-060E-084B-A4FB-C0FEB79B637B}" type="presParOf" srcId="{8BBFABFC-D61A-7541-B576-0A7D10F29903}" destId="{A0A529DA-0C32-BA44-BA54-3DEBF0C31F85}" srcOrd="2" destOrd="0" presId="urn:microsoft.com/office/officeart/2016/7/layout/LinearBlockProcessNumbered"/>
    <dgm:cxn modelId="{8A6012D1-FD60-914E-A62E-FF8731003440}" type="presParOf" srcId="{A0A529DA-0C32-BA44-BA54-3DEBF0C31F85}" destId="{6F6B007F-9D27-0940-9286-94887087D36A}" srcOrd="0" destOrd="0" presId="urn:microsoft.com/office/officeart/2016/7/layout/LinearBlockProcessNumbered"/>
    <dgm:cxn modelId="{1CE353C1-127B-224B-9A1B-DBCE2B648C14}" type="presParOf" srcId="{A0A529DA-0C32-BA44-BA54-3DEBF0C31F85}" destId="{FA355ECB-BBFF-0749-9B0A-112DB23B5567}" srcOrd="1" destOrd="0" presId="urn:microsoft.com/office/officeart/2016/7/layout/LinearBlockProcessNumbered"/>
    <dgm:cxn modelId="{EFA0AA23-766D-5040-832C-BE8C41CB3C4A}" type="presParOf" srcId="{A0A529DA-0C32-BA44-BA54-3DEBF0C31F85}" destId="{511270D7-7B2F-F540-9B68-8EB0F08E719F}" srcOrd="2" destOrd="0" presId="urn:microsoft.com/office/officeart/2016/7/layout/LinearBlockProcessNumbered"/>
    <dgm:cxn modelId="{DE5A1C2B-BAF1-F849-9E43-261A973C0352}" type="presParOf" srcId="{8BBFABFC-D61A-7541-B576-0A7D10F29903}" destId="{5CA84362-4273-E943-A760-B0D01AFAFD37}" srcOrd="3" destOrd="0" presId="urn:microsoft.com/office/officeart/2016/7/layout/LinearBlockProcessNumbered"/>
    <dgm:cxn modelId="{D13E2BFA-0698-F74A-8464-CEA5364C9D5A}" type="presParOf" srcId="{8BBFABFC-D61A-7541-B576-0A7D10F29903}" destId="{AAB6801C-9ECE-FB44-A53D-609C1AB18C30}" srcOrd="4" destOrd="0" presId="urn:microsoft.com/office/officeart/2016/7/layout/LinearBlockProcessNumbered"/>
    <dgm:cxn modelId="{0ABD58E2-B91B-AB4E-8565-F170124D75EF}" type="presParOf" srcId="{AAB6801C-9ECE-FB44-A53D-609C1AB18C30}" destId="{887FD287-9A60-3F4C-8FB3-ACE2A0CC37D6}" srcOrd="0" destOrd="0" presId="urn:microsoft.com/office/officeart/2016/7/layout/LinearBlockProcessNumbered"/>
    <dgm:cxn modelId="{706603D4-B07A-C849-A758-EF11514B5158}" type="presParOf" srcId="{AAB6801C-9ECE-FB44-A53D-609C1AB18C30}" destId="{8B1F335A-8B71-0540-AAEA-D243727B39AA}" srcOrd="1" destOrd="0" presId="urn:microsoft.com/office/officeart/2016/7/layout/LinearBlockProcessNumbered"/>
    <dgm:cxn modelId="{AD36FFE3-0F09-B14C-8D4C-85A1FADDC9C3}" type="presParOf" srcId="{AAB6801C-9ECE-FB44-A53D-609C1AB18C30}" destId="{19F070F9-C9C5-874C-9A67-E36AE40703C2}" srcOrd="2" destOrd="0" presId="urn:microsoft.com/office/officeart/2016/7/layout/LinearBlockProcessNumbered"/>
    <dgm:cxn modelId="{C1E54292-0716-9047-BCBF-ED6EA931E9DF}" type="presParOf" srcId="{8BBFABFC-D61A-7541-B576-0A7D10F29903}" destId="{05D25E51-05E3-BD41-8557-C7077250C637}" srcOrd="5" destOrd="0" presId="urn:microsoft.com/office/officeart/2016/7/layout/LinearBlockProcessNumbered"/>
    <dgm:cxn modelId="{035753F3-FA92-BA45-A518-85E1FC99019F}" type="presParOf" srcId="{8BBFABFC-D61A-7541-B576-0A7D10F29903}" destId="{5F4154EE-6FA2-A140-B76C-B69B9C91F02F}" srcOrd="6" destOrd="0" presId="urn:microsoft.com/office/officeart/2016/7/layout/LinearBlockProcessNumbered"/>
    <dgm:cxn modelId="{7FA1AEB8-DCE3-CF46-B3AD-D04D48927ABA}" type="presParOf" srcId="{5F4154EE-6FA2-A140-B76C-B69B9C91F02F}" destId="{274E6AA1-E48F-0D48-8877-EB2B2258EC41}" srcOrd="0" destOrd="0" presId="urn:microsoft.com/office/officeart/2016/7/layout/LinearBlockProcessNumbered"/>
    <dgm:cxn modelId="{F9A4590A-E25D-5840-9CCF-EC066F252A99}" type="presParOf" srcId="{5F4154EE-6FA2-A140-B76C-B69B9C91F02F}" destId="{8910AD21-73C6-9945-9948-792CA49DA1CB}" srcOrd="1" destOrd="0" presId="urn:microsoft.com/office/officeart/2016/7/layout/LinearBlockProcessNumbered"/>
    <dgm:cxn modelId="{2D55FDB0-260C-CF4C-8F4A-C9FEEAC99CF2}" type="presParOf" srcId="{5F4154EE-6FA2-A140-B76C-B69B9C91F02F}" destId="{CA128AA3-90C3-C94D-AA4B-8B8BB80CFD6C}"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B11EC6-BD59-4C1C-BA39-037795DBDE6B}"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E08EFA66-73D2-4F03-81AE-6FCEF8D8CCBE}">
      <dgm:prSet/>
      <dgm:spPr/>
      <dgm:t>
        <a:bodyPr/>
        <a:lstStyle/>
        <a:p>
          <a:r>
            <a:rPr lang="en-US"/>
            <a:t>In the post-laryngectomy population, reflux has been shown to contribute significantly to tracheoesophageal prosthesis (TEP) complications, including shortened device life, granulation tissue formation, voicing difficulties and peri-prosthetic leakage (leakage around the TEP).</a:t>
          </a:r>
          <a:r>
            <a:rPr lang="en-US" baseline="30000"/>
            <a:t>10,11</a:t>
          </a:r>
          <a:r>
            <a:rPr lang="en-US"/>
            <a:t> </a:t>
          </a:r>
        </a:p>
      </dgm:t>
    </dgm:pt>
    <dgm:pt modelId="{BB96D308-30BA-42CC-ADE5-46119C3EF02C}" type="parTrans" cxnId="{FDCA8131-4BAC-4BA7-A33E-5D442EA69D4F}">
      <dgm:prSet/>
      <dgm:spPr/>
      <dgm:t>
        <a:bodyPr/>
        <a:lstStyle/>
        <a:p>
          <a:endParaRPr lang="en-US"/>
        </a:p>
      </dgm:t>
    </dgm:pt>
    <dgm:pt modelId="{FBB9BC9E-3FB7-4789-9BA1-9273C39AA2A6}" type="sibTrans" cxnId="{FDCA8131-4BAC-4BA7-A33E-5D442EA69D4F}">
      <dgm:prSet/>
      <dgm:spPr/>
      <dgm:t>
        <a:bodyPr/>
        <a:lstStyle/>
        <a:p>
          <a:endParaRPr lang="en-US"/>
        </a:p>
      </dgm:t>
    </dgm:pt>
    <dgm:pt modelId="{DDF789C3-A39C-4BF9-9E63-33D47BBAC6AA}">
      <dgm:prSet/>
      <dgm:spPr/>
      <dgm:t>
        <a:bodyPr/>
        <a:lstStyle/>
        <a:p>
          <a:r>
            <a:rPr lang="en-US" dirty="0"/>
            <a:t>In these cases, use of a proton pump inhibitor (PPI) has been shown to have a positive impact on such complications, reducing both the incidence as well as severity of such manifestations. </a:t>
          </a:r>
          <a:r>
            <a:rPr lang="en-US" baseline="30000" dirty="0"/>
            <a:t>10,11,12</a:t>
          </a:r>
          <a:endParaRPr lang="en-US" dirty="0"/>
        </a:p>
      </dgm:t>
    </dgm:pt>
    <dgm:pt modelId="{D31902E3-B073-4379-A80C-D27E50B7A979}" type="parTrans" cxnId="{13955A11-F750-400F-9911-A64F6BB745ED}">
      <dgm:prSet/>
      <dgm:spPr/>
      <dgm:t>
        <a:bodyPr/>
        <a:lstStyle/>
        <a:p>
          <a:endParaRPr lang="en-US"/>
        </a:p>
      </dgm:t>
    </dgm:pt>
    <dgm:pt modelId="{0CF7F073-21BD-468C-ACF3-BACE46E9479B}" type="sibTrans" cxnId="{13955A11-F750-400F-9911-A64F6BB745ED}">
      <dgm:prSet/>
      <dgm:spPr/>
      <dgm:t>
        <a:bodyPr/>
        <a:lstStyle/>
        <a:p>
          <a:endParaRPr lang="en-US"/>
        </a:p>
      </dgm:t>
    </dgm:pt>
    <dgm:pt modelId="{54F7ADE3-E784-BA44-AAFE-E200C2F8B898}" type="pres">
      <dgm:prSet presAssocID="{47B11EC6-BD59-4C1C-BA39-037795DBDE6B}" presName="Name0" presStyleCnt="0">
        <dgm:presLayoutVars>
          <dgm:dir/>
          <dgm:animLvl val="lvl"/>
          <dgm:resizeHandles val="exact"/>
        </dgm:presLayoutVars>
      </dgm:prSet>
      <dgm:spPr/>
    </dgm:pt>
    <dgm:pt modelId="{B1FC598E-2764-3B4F-B5D0-6907846E9178}" type="pres">
      <dgm:prSet presAssocID="{DDF789C3-A39C-4BF9-9E63-33D47BBAC6AA}" presName="boxAndChildren" presStyleCnt="0"/>
      <dgm:spPr/>
    </dgm:pt>
    <dgm:pt modelId="{3084C87A-987B-FF43-8D83-365AC35C99E8}" type="pres">
      <dgm:prSet presAssocID="{DDF789C3-A39C-4BF9-9E63-33D47BBAC6AA}" presName="parentTextBox" presStyleLbl="node1" presStyleIdx="0" presStyleCnt="2"/>
      <dgm:spPr/>
    </dgm:pt>
    <dgm:pt modelId="{44DCA43A-8570-8F40-A364-E970BB15DB87}" type="pres">
      <dgm:prSet presAssocID="{FBB9BC9E-3FB7-4789-9BA1-9273C39AA2A6}" presName="sp" presStyleCnt="0"/>
      <dgm:spPr/>
    </dgm:pt>
    <dgm:pt modelId="{FCB1B6CC-5CDB-C049-9F7F-A33E47002F0F}" type="pres">
      <dgm:prSet presAssocID="{E08EFA66-73D2-4F03-81AE-6FCEF8D8CCBE}" presName="arrowAndChildren" presStyleCnt="0"/>
      <dgm:spPr/>
    </dgm:pt>
    <dgm:pt modelId="{C92E5618-9178-0440-8692-B25D4D9F54AE}" type="pres">
      <dgm:prSet presAssocID="{E08EFA66-73D2-4F03-81AE-6FCEF8D8CCBE}" presName="parentTextArrow" presStyleLbl="node1" presStyleIdx="1" presStyleCnt="2"/>
      <dgm:spPr/>
    </dgm:pt>
  </dgm:ptLst>
  <dgm:cxnLst>
    <dgm:cxn modelId="{13955A11-F750-400F-9911-A64F6BB745ED}" srcId="{47B11EC6-BD59-4C1C-BA39-037795DBDE6B}" destId="{DDF789C3-A39C-4BF9-9E63-33D47BBAC6AA}" srcOrd="1" destOrd="0" parTransId="{D31902E3-B073-4379-A80C-D27E50B7A979}" sibTransId="{0CF7F073-21BD-468C-ACF3-BACE46E9479B}"/>
    <dgm:cxn modelId="{6D5F922E-BD92-3346-8F67-802713595E60}" type="presOf" srcId="{DDF789C3-A39C-4BF9-9E63-33D47BBAC6AA}" destId="{3084C87A-987B-FF43-8D83-365AC35C99E8}" srcOrd="0" destOrd="0" presId="urn:microsoft.com/office/officeart/2005/8/layout/process4"/>
    <dgm:cxn modelId="{FDCA8131-4BAC-4BA7-A33E-5D442EA69D4F}" srcId="{47B11EC6-BD59-4C1C-BA39-037795DBDE6B}" destId="{E08EFA66-73D2-4F03-81AE-6FCEF8D8CCBE}" srcOrd="0" destOrd="0" parTransId="{BB96D308-30BA-42CC-ADE5-46119C3EF02C}" sibTransId="{FBB9BC9E-3FB7-4789-9BA1-9273C39AA2A6}"/>
    <dgm:cxn modelId="{FFF30A58-69D3-5945-B5EF-2776A74E48BB}" type="presOf" srcId="{E08EFA66-73D2-4F03-81AE-6FCEF8D8CCBE}" destId="{C92E5618-9178-0440-8692-B25D4D9F54AE}" srcOrd="0" destOrd="0" presId="urn:microsoft.com/office/officeart/2005/8/layout/process4"/>
    <dgm:cxn modelId="{78371283-A3F7-D247-AB2C-86F883BF7B8D}" type="presOf" srcId="{47B11EC6-BD59-4C1C-BA39-037795DBDE6B}" destId="{54F7ADE3-E784-BA44-AAFE-E200C2F8B898}" srcOrd="0" destOrd="0" presId="urn:microsoft.com/office/officeart/2005/8/layout/process4"/>
    <dgm:cxn modelId="{E157675D-5AE8-674D-871E-915F31F0A6C1}" type="presParOf" srcId="{54F7ADE3-E784-BA44-AAFE-E200C2F8B898}" destId="{B1FC598E-2764-3B4F-B5D0-6907846E9178}" srcOrd="0" destOrd="0" presId="urn:microsoft.com/office/officeart/2005/8/layout/process4"/>
    <dgm:cxn modelId="{0DEF40D4-1F07-A34F-9EFB-FD2133405C59}" type="presParOf" srcId="{B1FC598E-2764-3B4F-B5D0-6907846E9178}" destId="{3084C87A-987B-FF43-8D83-365AC35C99E8}" srcOrd="0" destOrd="0" presId="urn:microsoft.com/office/officeart/2005/8/layout/process4"/>
    <dgm:cxn modelId="{6E820BE9-141A-1549-9D84-A13294A3145C}" type="presParOf" srcId="{54F7ADE3-E784-BA44-AAFE-E200C2F8B898}" destId="{44DCA43A-8570-8F40-A364-E970BB15DB87}" srcOrd="1" destOrd="0" presId="urn:microsoft.com/office/officeart/2005/8/layout/process4"/>
    <dgm:cxn modelId="{15D90FC8-2E39-1947-ABF3-DE191C68D01B}" type="presParOf" srcId="{54F7ADE3-E784-BA44-AAFE-E200C2F8B898}" destId="{FCB1B6CC-5CDB-C049-9F7F-A33E47002F0F}" srcOrd="2" destOrd="0" presId="urn:microsoft.com/office/officeart/2005/8/layout/process4"/>
    <dgm:cxn modelId="{B370104E-ABD0-6A49-AE70-B84D07B0DFFA}" type="presParOf" srcId="{FCB1B6CC-5CDB-C049-9F7F-A33E47002F0F}" destId="{C92E5618-9178-0440-8692-B25D4D9F54A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F48952-1B5A-4EF4-8E4F-5543FB9C2CF1}"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0CE07EED-A3C2-429E-A2FF-8F04E84571D7}">
      <dgm:prSet/>
      <dgm:spPr/>
      <dgm:t>
        <a:bodyPr/>
        <a:lstStyle/>
        <a:p>
          <a:r>
            <a:rPr lang="en-US"/>
            <a:t>In 2012, Jensen et. al., suggested fundoplication surgery as an effective means of controlling reflux associated morbidities in the TEP population.</a:t>
          </a:r>
          <a:r>
            <a:rPr lang="en-US" baseline="30000"/>
            <a:t>16</a:t>
          </a:r>
          <a:endParaRPr lang="en-US"/>
        </a:p>
      </dgm:t>
    </dgm:pt>
    <dgm:pt modelId="{090DE8EA-C134-4915-96B4-676F718C3376}" type="parTrans" cxnId="{D58B3B54-A041-4B10-AFBC-E59DB876862F}">
      <dgm:prSet/>
      <dgm:spPr/>
      <dgm:t>
        <a:bodyPr/>
        <a:lstStyle/>
        <a:p>
          <a:endParaRPr lang="en-US"/>
        </a:p>
      </dgm:t>
    </dgm:pt>
    <dgm:pt modelId="{841FD8B7-7CF1-4BAE-8DBB-14B4569D0C25}" type="sibTrans" cxnId="{D58B3B54-A041-4B10-AFBC-E59DB876862F}">
      <dgm:prSet/>
      <dgm:spPr/>
      <dgm:t>
        <a:bodyPr/>
        <a:lstStyle/>
        <a:p>
          <a:endParaRPr lang="en-US"/>
        </a:p>
      </dgm:t>
    </dgm:pt>
    <dgm:pt modelId="{B8607DDB-21F1-4376-B186-56F5AB582373}">
      <dgm:prSet/>
      <dgm:spPr/>
      <dgm:t>
        <a:bodyPr/>
        <a:lstStyle/>
        <a:p>
          <a:r>
            <a:rPr lang="en-US"/>
            <a:t>Pre-dated current data and Linx procedure.</a:t>
          </a:r>
        </a:p>
      </dgm:t>
    </dgm:pt>
    <dgm:pt modelId="{BB232ACF-35B9-4D6C-AA60-07D6989F238F}" type="parTrans" cxnId="{B6D3F0F3-6FE9-4FE6-9ACA-073BB9C8D497}">
      <dgm:prSet/>
      <dgm:spPr/>
      <dgm:t>
        <a:bodyPr/>
        <a:lstStyle/>
        <a:p>
          <a:endParaRPr lang="en-US"/>
        </a:p>
      </dgm:t>
    </dgm:pt>
    <dgm:pt modelId="{10D1B565-3153-4619-90C3-7658073D8FE6}" type="sibTrans" cxnId="{B6D3F0F3-6FE9-4FE6-9ACA-073BB9C8D497}">
      <dgm:prSet/>
      <dgm:spPr/>
      <dgm:t>
        <a:bodyPr/>
        <a:lstStyle/>
        <a:p>
          <a:endParaRPr lang="en-US"/>
        </a:p>
      </dgm:t>
    </dgm:pt>
    <dgm:pt modelId="{C6AC9B46-AF8F-4D9F-9929-8AAE08772A92}">
      <dgm:prSet/>
      <dgm:spPr/>
      <dgm:t>
        <a:bodyPr/>
        <a:lstStyle/>
        <a:p>
          <a:r>
            <a:rPr lang="en-US"/>
            <a:t>More data is needed regarding reflux associated morbidity in the head &amp; neck cancer population.</a:t>
          </a:r>
        </a:p>
      </dgm:t>
    </dgm:pt>
    <dgm:pt modelId="{E991CC49-9FE5-4670-94BD-58B72264B396}" type="parTrans" cxnId="{61C7ACFE-765A-4BF0-BB82-1049F45DCF22}">
      <dgm:prSet/>
      <dgm:spPr/>
      <dgm:t>
        <a:bodyPr/>
        <a:lstStyle/>
        <a:p>
          <a:endParaRPr lang="en-US"/>
        </a:p>
      </dgm:t>
    </dgm:pt>
    <dgm:pt modelId="{8642B97D-4274-459B-A888-8BE21BC65115}" type="sibTrans" cxnId="{61C7ACFE-765A-4BF0-BB82-1049F45DCF22}">
      <dgm:prSet/>
      <dgm:spPr/>
      <dgm:t>
        <a:bodyPr/>
        <a:lstStyle/>
        <a:p>
          <a:endParaRPr lang="en-US"/>
        </a:p>
      </dgm:t>
    </dgm:pt>
    <dgm:pt modelId="{B048583F-7081-48A0-93A7-2B287713317E}">
      <dgm:prSet/>
      <dgm:spPr/>
      <dgm:t>
        <a:bodyPr/>
        <a:lstStyle/>
        <a:p>
          <a:r>
            <a:rPr lang="en-US"/>
            <a:t>Alternate control protocols may be warranted.</a:t>
          </a:r>
        </a:p>
      </dgm:t>
    </dgm:pt>
    <dgm:pt modelId="{66A39D7C-EA21-4280-A0A5-0F0433C182D0}" type="parTrans" cxnId="{B975D732-E901-42F4-B625-6AD84D468A4A}">
      <dgm:prSet/>
      <dgm:spPr/>
      <dgm:t>
        <a:bodyPr/>
        <a:lstStyle/>
        <a:p>
          <a:endParaRPr lang="en-US"/>
        </a:p>
      </dgm:t>
    </dgm:pt>
    <dgm:pt modelId="{6DAE021B-8A6F-4355-9D01-9973216E5646}" type="sibTrans" cxnId="{B975D732-E901-42F4-B625-6AD84D468A4A}">
      <dgm:prSet/>
      <dgm:spPr/>
      <dgm:t>
        <a:bodyPr/>
        <a:lstStyle/>
        <a:p>
          <a:endParaRPr lang="en-US"/>
        </a:p>
      </dgm:t>
    </dgm:pt>
    <dgm:pt modelId="{DAD84793-A8DB-1840-9D51-EA1C5EC275F6}" type="pres">
      <dgm:prSet presAssocID="{F7F48952-1B5A-4EF4-8E4F-5543FB9C2CF1}" presName="diagram" presStyleCnt="0">
        <dgm:presLayoutVars>
          <dgm:dir/>
          <dgm:resizeHandles val="exact"/>
        </dgm:presLayoutVars>
      </dgm:prSet>
      <dgm:spPr/>
    </dgm:pt>
    <dgm:pt modelId="{99ED0C27-008B-F847-9F34-E123DC25C631}" type="pres">
      <dgm:prSet presAssocID="{0CE07EED-A3C2-429E-A2FF-8F04E84571D7}" presName="node" presStyleLbl="node1" presStyleIdx="0" presStyleCnt="4">
        <dgm:presLayoutVars>
          <dgm:bulletEnabled val="1"/>
        </dgm:presLayoutVars>
      </dgm:prSet>
      <dgm:spPr/>
    </dgm:pt>
    <dgm:pt modelId="{B1A7B43B-CE2D-5044-A549-EE8A6F1D6209}" type="pres">
      <dgm:prSet presAssocID="{841FD8B7-7CF1-4BAE-8DBB-14B4569D0C25}" presName="sibTrans" presStyleLbl="sibTrans2D1" presStyleIdx="0" presStyleCnt="3"/>
      <dgm:spPr/>
    </dgm:pt>
    <dgm:pt modelId="{70E92A4A-0300-EF47-BBA7-C7DCE83E9F9C}" type="pres">
      <dgm:prSet presAssocID="{841FD8B7-7CF1-4BAE-8DBB-14B4569D0C25}" presName="connectorText" presStyleLbl="sibTrans2D1" presStyleIdx="0" presStyleCnt="3"/>
      <dgm:spPr/>
    </dgm:pt>
    <dgm:pt modelId="{0A317819-5F20-7248-9785-AC8DFEAA4383}" type="pres">
      <dgm:prSet presAssocID="{B8607DDB-21F1-4376-B186-56F5AB582373}" presName="node" presStyleLbl="node1" presStyleIdx="1" presStyleCnt="4">
        <dgm:presLayoutVars>
          <dgm:bulletEnabled val="1"/>
        </dgm:presLayoutVars>
      </dgm:prSet>
      <dgm:spPr/>
    </dgm:pt>
    <dgm:pt modelId="{C666B663-8D45-0F40-9B7B-A20EABCEA663}" type="pres">
      <dgm:prSet presAssocID="{10D1B565-3153-4619-90C3-7658073D8FE6}" presName="sibTrans" presStyleLbl="sibTrans2D1" presStyleIdx="1" presStyleCnt="3"/>
      <dgm:spPr/>
    </dgm:pt>
    <dgm:pt modelId="{EBC8A98F-6AF6-714D-9779-9092DE0FA7AF}" type="pres">
      <dgm:prSet presAssocID="{10D1B565-3153-4619-90C3-7658073D8FE6}" presName="connectorText" presStyleLbl="sibTrans2D1" presStyleIdx="1" presStyleCnt="3"/>
      <dgm:spPr/>
    </dgm:pt>
    <dgm:pt modelId="{B954F498-5DA0-9244-BC1E-E1B2BDA2D543}" type="pres">
      <dgm:prSet presAssocID="{C6AC9B46-AF8F-4D9F-9929-8AAE08772A92}" presName="node" presStyleLbl="node1" presStyleIdx="2" presStyleCnt="4">
        <dgm:presLayoutVars>
          <dgm:bulletEnabled val="1"/>
        </dgm:presLayoutVars>
      </dgm:prSet>
      <dgm:spPr/>
    </dgm:pt>
    <dgm:pt modelId="{800DBB4A-D0A6-6745-936C-4393E02A3D99}" type="pres">
      <dgm:prSet presAssocID="{8642B97D-4274-459B-A888-8BE21BC65115}" presName="sibTrans" presStyleLbl="sibTrans2D1" presStyleIdx="2" presStyleCnt="3"/>
      <dgm:spPr/>
    </dgm:pt>
    <dgm:pt modelId="{B5A75B12-1BA7-7F4F-8579-B1210CE4FB64}" type="pres">
      <dgm:prSet presAssocID="{8642B97D-4274-459B-A888-8BE21BC65115}" presName="connectorText" presStyleLbl="sibTrans2D1" presStyleIdx="2" presStyleCnt="3"/>
      <dgm:spPr/>
    </dgm:pt>
    <dgm:pt modelId="{04404525-C232-C241-8D87-3A06932EE03C}" type="pres">
      <dgm:prSet presAssocID="{B048583F-7081-48A0-93A7-2B287713317E}" presName="node" presStyleLbl="node1" presStyleIdx="3" presStyleCnt="4">
        <dgm:presLayoutVars>
          <dgm:bulletEnabled val="1"/>
        </dgm:presLayoutVars>
      </dgm:prSet>
      <dgm:spPr/>
    </dgm:pt>
  </dgm:ptLst>
  <dgm:cxnLst>
    <dgm:cxn modelId="{2C550F1E-1563-8745-A083-6E08B3584B04}" type="presOf" srcId="{841FD8B7-7CF1-4BAE-8DBB-14B4569D0C25}" destId="{70E92A4A-0300-EF47-BBA7-C7DCE83E9F9C}" srcOrd="1" destOrd="0" presId="urn:microsoft.com/office/officeart/2005/8/layout/process5"/>
    <dgm:cxn modelId="{1E7C612B-3994-9C49-9315-8C63137BD259}" type="presOf" srcId="{8642B97D-4274-459B-A888-8BE21BC65115}" destId="{800DBB4A-D0A6-6745-936C-4393E02A3D99}" srcOrd="0" destOrd="0" presId="urn:microsoft.com/office/officeart/2005/8/layout/process5"/>
    <dgm:cxn modelId="{B975D732-E901-42F4-B625-6AD84D468A4A}" srcId="{F7F48952-1B5A-4EF4-8E4F-5543FB9C2CF1}" destId="{B048583F-7081-48A0-93A7-2B287713317E}" srcOrd="3" destOrd="0" parTransId="{66A39D7C-EA21-4280-A0A5-0F0433C182D0}" sibTransId="{6DAE021B-8A6F-4355-9D01-9973216E5646}"/>
    <dgm:cxn modelId="{C345E933-4332-DF45-81B8-4E911AD2FF73}" type="presOf" srcId="{B048583F-7081-48A0-93A7-2B287713317E}" destId="{04404525-C232-C241-8D87-3A06932EE03C}" srcOrd="0" destOrd="0" presId="urn:microsoft.com/office/officeart/2005/8/layout/process5"/>
    <dgm:cxn modelId="{D58B3B54-A041-4B10-AFBC-E59DB876862F}" srcId="{F7F48952-1B5A-4EF4-8E4F-5543FB9C2CF1}" destId="{0CE07EED-A3C2-429E-A2FF-8F04E84571D7}" srcOrd="0" destOrd="0" parTransId="{090DE8EA-C134-4915-96B4-676F718C3376}" sibTransId="{841FD8B7-7CF1-4BAE-8DBB-14B4569D0C25}"/>
    <dgm:cxn modelId="{9C1ED868-AB4A-4849-B265-84FDD119ACCC}" type="presOf" srcId="{0CE07EED-A3C2-429E-A2FF-8F04E84571D7}" destId="{99ED0C27-008B-F847-9F34-E123DC25C631}" srcOrd="0" destOrd="0" presId="urn:microsoft.com/office/officeart/2005/8/layout/process5"/>
    <dgm:cxn modelId="{9CB2B570-D8FE-B74F-996D-072190C058C1}" type="presOf" srcId="{C6AC9B46-AF8F-4D9F-9929-8AAE08772A92}" destId="{B954F498-5DA0-9244-BC1E-E1B2BDA2D543}" srcOrd="0" destOrd="0" presId="urn:microsoft.com/office/officeart/2005/8/layout/process5"/>
    <dgm:cxn modelId="{71B06589-E7E3-6B4D-834E-1103FCD1D58B}" type="presOf" srcId="{B8607DDB-21F1-4376-B186-56F5AB582373}" destId="{0A317819-5F20-7248-9785-AC8DFEAA4383}" srcOrd="0" destOrd="0" presId="urn:microsoft.com/office/officeart/2005/8/layout/process5"/>
    <dgm:cxn modelId="{C29CD3B2-A996-B34A-B1F4-AB192F6F340A}" type="presOf" srcId="{10D1B565-3153-4619-90C3-7658073D8FE6}" destId="{C666B663-8D45-0F40-9B7B-A20EABCEA663}" srcOrd="0" destOrd="0" presId="urn:microsoft.com/office/officeart/2005/8/layout/process5"/>
    <dgm:cxn modelId="{122BA8BD-AC9A-9B4F-A043-ED86D471C5D6}" type="presOf" srcId="{F7F48952-1B5A-4EF4-8E4F-5543FB9C2CF1}" destId="{DAD84793-A8DB-1840-9D51-EA1C5EC275F6}" srcOrd="0" destOrd="0" presId="urn:microsoft.com/office/officeart/2005/8/layout/process5"/>
    <dgm:cxn modelId="{32EBE3CD-04F7-6446-924D-A733F805A518}" type="presOf" srcId="{10D1B565-3153-4619-90C3-7658073D8FE6}" destId="{EBC8A98F-6AF6-714D-9779-9092DE0FA7AF}" srcOrd="1" destOrd="0" presId="urn:microsoft.com/office/officeart/2005/8/layout/process5"/>
    <dgm:cxn modelId="{52B1EDDF-7FDC-DC43-94F8-A9B7EA7074BC}" type="presOf" srcId="{8642B97D-4274-459B-A888-8BE21BC65115}" destId="{B5A75B12-1BA7-7F4F-8579-B1210CE4FB64}" srcOrd="1" destOrd="0" presId="urn:microsoft.com/office/officeart/2005/8/layout/process5"/>
    <dgm:cxn modelId="{B6D3F0F3-6FE9-4FE6-9ACA-073BB9C8D497}" srcId="{F7F48952-1B5A-4EF4-8E4F-5543FB9C2CF1}" destId="{B8607DDB-21F1-4376-B186-56F5AB582373}" srcOrd="1" destOrd="0" parTransId="{BB232ACF-35B9-4D6C-AA60-07D6989F238F}" sibTransId="{10D1B565-3153-4619-90C3-7658073D8FE6}"/>
    <dgm:cxn modelId="{8A241CFE-F081-6A42-B2DB-58647FA2F4A5}" type="presOf" srcId="{841FD8B7-7CF1-4BAE-8DBB-14B4569D0C25}" destId="{B1A7B43B-CE2D-5044-A549-EE8A6F1D6209}" srcOrd="0" destOrd="0" presId="urn:microsoft.com/office/officeart/2005/8/layout/process5"/>
    <dgm:cxn modelId="{61C7ACFE-765A-4BF0-BB82-1049F45DCF22}" srcId="{F7F48952-1B5A-4EF4-8E4F-5543FB9C2CF1}" destId="{C6AC9B46-AF8F-4D9F-9929-8AAE08772A92}" srcOrd="2" destOrd="0" parTransId="{E991CC49-9FE5-4670-94BD-58B72264B396}" sibTransId="{8642B97D-4274-459B-A888-8BE21BC65115}"/>
    <dgm:cxn modelId="{9136BC13-3664-1949-9202-B3A4A3E969CA}" type="presParOf" srcId="{DAD84793-A8DB-1840-9D51-EA1C5EC275F6}" destId="{99ED0C27-008B-F847-9F34-E123DC25C631}" srcOrd="0" destOrd="0" presId="urn:microsoft.com/office/officeart/2005/8/layout/process5"/>
    <dgm:cxn modelId="{EA5B6593-5DC1-7E47-87D2-FF451F30022D}" type="presParOf" srcId="{DAD84793-A8DB-1840-9D51-EA1C5EC275F6}" destId="{B1A7B43B-CE2D-5044-A549-EE8A6F1D6209}" srcOrd="1" destOrd="0" presId="urn:microsoft.com/office/officeart/2005/8/layout/process5"/>
    <dgm:cxn modelId="{5ADD1D19-DAB1-6E4D-A621-37228FD28BEE}" type="presParOf" srcId="{B1A7B43B-CE2D-5044-A549-EE8A6F1D6209}" destId="{70E92A4A-0300-EF47-BBA7-C7DCE83E9F9C}" srcOrd="0" destOrd="0" presId="urn:microsoft.com/office/officeart/2005/8/layout/process5"/>
    <dgm:cxn modelId="{6BDED912-B6C1-0344-89BB-9F6B37D36D8C}" type="presParOf" srcId="{DAD84793-A8DB-1840-9D51-EA1C5EC275F6}" destId="{0A317819-5F20-7248-9785-AC8DFEAA4383}" srcOrd="2" destOrd="0" presId="urn:microsoft.com/office/officeart/2005/8/layout/process5"/>
    <dgm:cxn modelId="{330B21EF-81AA-3B4B-A0CA-D591017CB3F6}" type="presParOf" srcId="{DAD84793-A8DB-1840-9D51-EA1C5EC275F6}" destId="{C666B663-8D45-0F40-9B7B-A20EABCEA663}" srcOrd="3" destOrd="0" presId="urn:microsoft.com/office/officeart/2005/8/layout/process5"/>
    <dgm:cxn modelId="{B9B4B3D2-62CE-C94B-8C55-0A5E2ABE0BA5}" type="presParOf" srcId="{C666B663-8D45-0F40-9B7B-A20EABCEA663}" destId="{EBC8A98F-6AF6-714D-9779-9092DE0FA7AF}" srcOrd="0" destOrd="0" presId="urn:microsoft.com/office/officeart/2005/8/layout/process5"/>
    <dgm:cxn modelId="{6CB85123-6287-E649-B635-BF613998701A}" type="presParOf" srcId="{DAD84793-A8DB-1840-9D51-EA1C5EC275F6}" destId="{B954F498-5DA0-9244-BC1E-E1B2BDA2D543}" srcOrd="4" destOrd="0" presId="urn:microsoft.com/office/officeart/2005/8/layout/process5"/>
    <dgm:cxn modelId="{68CE27DC-CD55-6642-82AC-986922F03C2C}" type="presParOf" srcId="{DAD84793-A8DB-1840-9D51-EA1C5EC275F6}" destId="{800DBB4A-D0A6-6745-936C-4393E02A3D99}" srcOrd="5" destOrd="0" presId="urn:microsoft.com/office/officeart/2005/8/layout/process5"/>
    <dgm:cxn modelId="{D12DA6A6-F958-CA48-A178-76378FC9A814}" type="presParOf" srcId="{800DBB4A-D0A6-6745-936C-4393E02A3D99}" destId="{B5A75B12-1BA7-7F4F-8579-B1210CE4FB64}" srcOrd="0" destOrd="0" presId="urn:microsoft.com/office/officeart/2005/8/layout/process5"/>
    <dgm:cxn modelId="{BC37EAC8-6CB9-1C4B-8A74-2A369A8CDC4D}" type="presParOf" srcId="{DAD84793-A8DB-1840-9D51-EA1C5EC275F6}" destId="{04404525-C232-C241-8D87-3A06932EE03C}"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8F031-1248-6A41-BA84-47A7F74D4909}">
      <dsp:nvSpPr>
        <dsp:cNvPr id="0" name=""/>
        <dsp:cNvSpPr/>
      </dsp:nvSpPr>
      <dsp:spPr>
        <a:xfrm>
          <a:off x="0" y="690453"/>
          <a:ext cx="3102173" cy="1969880"/>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3124B-6146-3445-8BCB-BFD6594C5B40}">
      <dsp:nvSpPr>
        <dsp:cNvPr id="0" name=""/>
        <dsp:cNvSpPr/>
      </dsp:nvSpPr>
      <dsp:spPr>
        <a:xfrm>
          <a:off x="344685" y="1017904"/>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Reduced pharyngeal pressures driving bolus into esophagus.</a:t>
          </a:r>
        </a:p>
      </dsp:txBody>
      <dsp:txXfrm>
        <a:off x="402381" y="1075600"/>
        <a:ext cx="2986781" cy="1854488"/>
      </dsp:txXfrm>
    </dsp:sp>
    <dsp:sp modelId="{9DFBA28A-D3BD-B043-8705-5BAF37221BD6}">
      <dsp:nvSpPr>
        <dsp:cNvPr id="0" name=""/>
        <dsp:cNvSpPr/>
      </dsp:nvSpPr>
      <dsp:spPr>
        <a:xfrm>
          <a:off x="3791545" y="690453"/>
          <a:ext cx="3102173" cy="1969880"/>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EC88B9-6F13-194A-BDE3-7B2DE4EC84B0}">
      <dsp:nvSpPr>
        <dsp:cNvPr id="0" name=""/>
        <dsp:cNvSpPr/>
      </dsp:nvSpPr>
      <dsp:spPr>
        <a:xfrm>
          <a:off x="4136231" y="1017904"/>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Loss of subglottic pressurization translates into diminished negative esophageal pressures.</a:t>
          </a:r>
        </a:p>
      </dsp:txBody>
      <dsp:txXfrm>
        <a:off x="4193927" y="1075600"/>
        <a:ext cx="2986781" cy="1854488"/>
      </dsp:txXfrm>
    </dsp:sp>
    <dsp:sp modelId="{D0790B94-E161-8149-8D1F-6F230CD13163}">
      <dsp:nvSpPr>
        <dsp:cNvPr id="0" name=""/>
        <dsp:cNvSpPr/>
      </dsp:nvSpPr>
      <dsp:spPr>
        <a:xfrm>
          <a:off x="7583090" y="690453"/>
          <a:ext cx="3102173" cy="1969880"/>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EA78B7-1A7C-6041-BD3E-CDE12066BEB3}">
      <dsp:nvSpPr>
        <dsp:cNvPr id="0" name=""/>
        <dsp:cNvSpPr/>
      </dsp:nvSpPr>
      <dsp:spPr>
        <a:xfrm>
          <a:off x="7927776" y="1017904"/>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These factors combine to reduce the distal contractile integral (force of the bolus as it enters the stomach).</a:t>
          </a:r>
        </a:p>
      </dsp:txBody>
      <dsp:txXfrm>
        <a:off x="7985472" y="1075600"/>
        <a:ext cx="2986781" cy="18544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50B54-C5B2-0F40-82F9-AECEB4AC0E3C}">
      <dsp:nvSpPr>
        <dsp:cNvPr id="0" name=""/>
        <dsp:cNvSpPr/>
      </dsp:nvSpPr>
      <dsp:spPr>
        <a:xfrm>
          <a:off x="0" y="0"/>
          <a:ext cx="7012370" cy="0"/>
        </a:xfrm>
        <a:prstGeom prst="line">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3B7FD34B-9866-4A47-908B-805046BF7200}">
      <dsp:nvSpPr>
        <dsp:cNvPr id="0" name=""/>
        <dsp:cNvSpPr/>
      </dsp:nvSpPr>
      <dsp:spPr>
        <a:xfrm>
          <a:off x="0" y="0"/>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87% of patients with pathologic reflux have a hiatal hernia.</a:t>
          </a:r>
        </a:p>
      </dsp:txBody>
      <dsp:txXfrm>
        <a:off x="0" y="0"/>
        <a:ext cx="7012370" cy="1177282"/>
      </dsp:txXfrm>
    </dsp:sp>
    <dsp:sp modelId="{4E4DC44C-9440-7E46-A3C0-5436CC04E9D1}">
      <dsp:nvSpPr>
        <dsp:cNvPr id="0" name=""/>
        <dsp:cNvSpPr/>
      </dsp:nvSpPr>
      <dsp:spPr>
        <a:xfrm>
          <a:off x="0" y="1177282"/>
          <a:ext cx="7012370" cy="0"/>
        </a:xfrm>
        <a:prstGeom prst="line">
          <a:avLst/>
        </a:prstGeom>
        <a:gradFill rotWithShape="0">
          <a:gsLst>
            <a:gs pos="0">
              <a:schemeClr val="accent2">
                <a:hueOff val="4179378"/>
                <a:satOff val="-9963"/>
                <a:lumOff val="9477"/>
                <a:alphaOff val="0"/>
                <a:tint val="98000"/>
                <a:lumMod val="110000"/>
              </a:schemeClr>
            </a:gs>
            <a:gs pos="84000">
              <a:schemeClr val="accent2">
                <a:hueOff val="4179378"/>
                <a:satOff val="-9963"/>
                <a:lumOff val="9477"/>
                <a:alphaOff val="0"/>
                <a:shade val="90000"/>
                <a:lumMod val="88000"/>
              </a:schemeClr>
            </a:gs>
          </a:gsLst>
          <a:lin ang="5400000" scaled="0"/>
        </a:gradFill>
        <a:ln w="12700" cap="rnd" cmpd="sng" algn="ctr">
          <a:solidFill>
            <a:schemeClr val="accent2">
              <a:hueOff val="4179378"/>
              <a:satOff val="-9963"/>
              <a:lumOff val="9477"/>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B4A73FA5-6D22-A442-87AC-4A4F6149255E}">
      <dsp:nvSpPr>
        <dsp:cNvPr id="0" name=""/>
        <dsp:cNvSpPr/>
      </dsp:nvSpPr>
      <dsp:spPr>
        <a:xfrm>
          <a:off x="0" y="1177282"/>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Hiatal hernia repair alone is effective in eliminating reflux in 27-36% of patients.</a:t>
          </a:r>
        </a:p>
      </dsp:txBody>
      <dsp:txXfrm>
        <a:off x="0" y="1177282"/>
        <a:ext cx="7012370" cy="1177282"/>
      </dsp:txXfrm>
    </dsp:sp>
    <dsp:sp modelId="{256D59A6-9392-364E-B729-80B2330DF723}">
      <dsp:nvSpPr>
        <dsp:cNvPr id="0" name=""/>
        <dsp:cNvSpPr/>
      </dsp:nvSpPr>
      <dsp:spPr>
        <a:xfrm>
          <a:off x="0" y="2354565"/>
          <a:ext cx="7012370" cy="0"/>
        </a:xfrm>
        <a:prstGeom prst="line">
          <a:avLst/>
        </a:prstGeom>
        <a:gradFill rotWithShape="0">
          <a:gsLst>
            <a:gs pos="0">
              <a:schemeClr val="accent2">
                <a:hueOff val="8358756"/>
                <a:satOff val="-19927"/>
                <a:lumOff val="18955"/>
                <a:alphaOff val="0"/>
                <a:tint val="98000"/>
                <a:lumMod val="110000"/>
              </a:schemeClr>
            </a:gs>
            <a:gs pos="84000">
              <a:schemeClr val="accent2">
                <a:hueOff val="8358756"/>
                <a:satOff val="-19927"/>
                <a:lumOff val="18955"/>
                <a:alphaOff val="0"/>
                <a:shade val="90000"/>
                <a:lumMod val="88000"/>
              </a:schemeClr>
            </a:gs>
          </a:gsLst>
          <a:lin ang="5400000" scaled="0"/>
        </a:gradFill>
        <a:ln w="12700" cap="rnd" cmpd="sng" algn="ctr">
          <a:solidFill>
            <a:schemeClr val="accent2">
              <a:hueOff val="8358756"/>
              <a:satOff val="-19927"/>
              <a:lumOff val="18955"/>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676E3C04-0F82-BF40-AD6C-000F07111A16}">
      <dsp:nvSpPr>
        <dsp:cNvPr id="0" name=""/>
        <dsp:cNvSpPr/>
      </dsp:nvSpPr>
      <dsp:spPr>
        <a:xfrm>
          <a:off x="0" y="2354565"/>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Hiatal hernia repair with fundoplication is effective in eliminating 87-93% of GERD 12 mo post-surgery.</a:t>
          </a:r>
        </a:p>
      </dsp:txBody>
      <dsp:txXfrm>
        <a:off x="0" y="2354565"/>
        <a:ext cx="7012370" cy="1177282"/>
      </dsp:txXfrm>
    </dsp:sp>
    <dsp:sp modelId="{CA4F0295-613F-E247-9AC3-A39BA7E3CD81}">
      <dsp:nvSpPr>
        <dsp:cNvPr id="0" name=""/>
        <dsp:cNvSpPr/>
      </dsp:nvSpPr>
      <dsp:spPr>
        <a:xfrm>
          <a:off x="0" y="3531848"/>
          <a:ext cx="7012370" cy="0"/>
        </a:xfrm>
        <a:prstGeom prst="line">
          <a:avLst/>
        </a:prstGeom>
        <a:gradFill rotWithShape="0">
          <a:gsLst>
            <a:gs pos="0">
              <a:schemeClr val="accent2">
                <a:hueOff val="12538134"/>
                <a:satOff val="-29890"/>
                <a:lumOff val="28432"/>
                <a:alphaOff val="0"/>
                <a:tint val="98000"/>
                <a:lumMod val="110000"/>
              </a:schemeClr>
            </a:gs>
            <a:gs pos="84000">
              <a:schemeClr val="accent2">
                <a:hueOff val="12538134"/>
                <a:satOff val="-29890"/>
                <a:lumOff val="28432"/>
                <a:alphaOff val="0"/>
                <a:shade val="90000"/>
                <a:lumMod val="88000"/>
              </a:schemeClr>
            </a:gs>
          </a:gsLst>
          <a:lin ang="5400000" scaled="0"/>
        </a:gradFill>
        <a:ln w="12700" cap="rnd" cmpd="sng" algn="ctr">
          <a:solidFill>
            <a:schemeClr val="accent2">
              <a:hueOff val="12538134"/>
              <a:satOff val="-29890"/>
              <a:lumOff val="28432"/>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105A1FF9-085E-8140-9546-9A198684DBD2}">
      <dsp:nvSpPr>
        <dsp:cNvPr id="0" name=""/>
        <dsp:cNvSpPr/>
      </dsp:nvSpPr>
      <dsp:spPr>
        <a:xfrm>
          <a:off x="0" y="3531848"/>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25-40% recurrence of hiatal hernia after 3 years with fundoplication</a:t>
          </a:r>
        </a:p>
      </dsp:txBody>
      <dsp:txXfrm>
        <a:off x="0" y="3531848"/>
        <a:ext cx="7012370" cy="11772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388AA-1D85-5F43-828E-2535E3887593}">
      <dsp:nvSpPr>
        <dsp:cNvPr id="0" name=""/>
        <dsp:cNvSpPr/>
      </dsp:nvSpPr>
      <dsp:spPr>
        <a:xfrm>
          <a:off x="0" y="2299"/>
          <a:ext cx="7012370" cy="0"/>
        </a:xfrm>
        <a:prstGeom prst="line">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DAAD4520-02EF-5845-90B6-591003FDBE57}">
      <dsp:nvSpPr>
        <dsp:cNvPr id="0" name=""/>
        <dsp:cNvSpPr/>
      </dsp:nvSpPr>
      <dsp:spPr>
        <a:xfrm>
          <a:off x="0" y="2299"/>
          <a:ext cx="7012370" cy="156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Opens in response to 28mmHg pressure</a:t>
          </a:r>
        </a:p>
      </dsp:txBody>
      <dsp:txXfrm>
        <a:off x="0" y="2299"/>
        <a:ext cx="7012370" cy="1568177"/>
      </dsp:txXfrm>
    </dsp:sp>
    <dsp:sp modelId="{19B8DEBC-9F56-4847-B498-183E9AFF97F7}">
      <dsp:nvSpPr>
        <dsp:cNvPr id="0" name=""/>
        <dsp:cNvSpPr/>
      </dsp:nvSpPr>
      <dsp:spPr>
        <a:xfrm>
          <a:off x="0" y="1570476"/>
          <a:ext cx="7012370" cy="0"/>
        </a:xfrm>
        <a:prstGeom prst="line">
          <a:avLst/>
        </a:prstGeom>
        <a:gradFill rotWithShape="0">
          <a:gsLst>
            <a:gs pos="0">
              <a:schemeClr val="accent2">
                <a:hueOff val="6269067"/>
                <a:satOff val="-14945"/>
                <a:lumOff val="14216"/>
                <a:alphaOff val="0"/>
                <a:tint val="98000"/>
                <a:lumMod val="110000"/>
              </a:schemeClr>
            </a:gs>
            <a:gs pos="84000">
              <a:schemeClr val="accent2">
                <a:hueOff val="6269067"/>
                <a:satOff val="-14945"/>
                <a:lumOff val="14216"/>
                <a:alphaOff val="0"/>
                <a:shade val="90000"/>
                <a:lumMod val="88000"/>
              </a:schemeClr>
            </a:gs>
          </a:gsLst>
          <a:lin ang="5400000" scaled="0"/>
        </a:gradFill>
        <a:ln w="12700" cap="rnd" cmpd="sng" algn="ctr">
          <a:solidFill>
            <a:schemeClr val="accent2">
              <a:hueOff val="6269067"/>
              <a:satOff val="-14945"/>
              <a:lumOff val="14216"/>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52C67AD7-5044-4F4C-A1C7-3FD4E5CD41C8}">
      <dsp:nvSpPr>
        <dsp:cNvPr id="0" name=""/>
        <dsp:cNvSpPr/>
      </dsp:nvSpPr>
      <dsp:spPr>
        <a:xfrm>
          <a:off x="0" y="1570476"/>
          <a:ext cx="7012370" cy="156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Encapsulates within the extrinsic esophageal lining 10-14 dys post-operatively.</a:t>
          </a:r>
        </a:p>
      </dsp:txBody>
      <dsp:txXfrm>
        <a:off x="0" y="1570476"/>
        <a:ext cx="7012370" cy="1568177"/>
      </dsp:txXfrm>
    </dsp:sp>
    <dsp:sp modelId="{67726B5E-7DB0-E540-BF22-F3C81589D3CF}">
      <dsp:nvSpPr>
        <dsp:cNvPr id="0" name=""/>
        <dsp:cNvSpPr/>
      </dsp:nvSpPr>
      <dsp:spPr>
        <a:xfrm>
          <a:off x="0" y="3138654"/>
          <a:ext cx="7012370" cy="0"/>
        </a:xfrm>
        <a:prstGeom prst="line">
          <a:avLst/>
        </a:prstGeom>
        <a:gradFill rotWithShape="0">
          <a:gsLst>
            <a:gs pos="0">
              <a:schemeClr val="accent2">
                <a:hueOff val="12538134"/>
                <a:satOff val="-29890"/>
                <a:lumOff val="28432"/>
                <a:alphaOff val="0"/>
                <a:tint val="98000"/>
                <a:lumMod val="110000"/>
              </a:schemeClr>
            </a:gs>
            <a:gs pos="84000">
              <a:schemeClr val="accent2">
                <a:hueOff val="12538134"/>
                <a:satOff val="-29890"/>
                <a:lumOff val="28432"/>
                <a:alphaOff val="0"/>
                <a:shade val="90000"/>
                <a:lumMod val="88000"/>
              </a:schemeClr>
            </a:gs>
          </a:gsLst>
          <a:lin ang="5400000" scaled="0"/>
        </a:gradFill>
        <a:ln w="12700" cap="rnd" cmpd="sng" algn="ctr">
          <a:solidFill>
            <a:schemeClr val="accent2">
              <a:hueOff val="12538134"/>
              <a:satOff val="-29890"/>
              <a:lumOff val="28432"/>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1BA8AA92-8EDB-A043-BB53-0F0A7AE5D1B5}">
      <dsp:nvSpPr>
        <dsp:cNvPr id="0" name=""/>
        <dsp:cNvSpPr/>
      </dsp:nvSpPr>
      <dsp:spPr>
        <a:xfrm>
          <a:off x="0" y="3138654"/>
          <a:ext cx="7012370" cy="156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endParaRPr lang="en-US" sz="2900" kern="1200" dirty="0"/>
        </a:p>
        <a:p>
          <a:pPr marL="0" lvl="0" indent="0" algn="l" defTabSz="1289050">
            <a:lnSpc>
              <a:spcPct val="90000"/>
            </a:lnSpc>
            <a:spcBef>
              <a:spcPct val="0"/>
            </a:spcBef>
            <a:spcAft>
              <a:spcPct val="35000"/>
            </a:spcAft>
            <a:buNone/>
          </a:pPr>
          <a:r>
            <a:rPr lang="en-US" sz="2900" kern="1200" dirty="0"/>
            <a:t>Allows for gastric venting (belching) as well as </a:t>
          </a:r>
          <a:r>
            <a:rPr lang="en-US" sz="2900" kern="1200" dirty="0" err="1"/>
            <a:t>vomitting</a:t>
          </a:r>
          <a:r>
            <a:rPr lang="en-US" sz="2900" kern="1200" dirty="0"/>
            <a:t>.</a:t>
          </a:r>
        </a:p>
      </dsp:txBody>
      <dsp:txXfrm>
        <a:off x="0" y="3138654"/>
        <a:ext cx="7012370" cy="15681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C4DE3-6050-554D-9EFF-1A131DF8FF45}">
      <dsp:nvSpPr>
        <dsp:cNvPr id="0" name=""/>
        <dsp:cNvSpPr/>
      </dsp:nvSpPr>
      <dsp:spPr>
        <a:xfrm>
          <a:off x="0" y="226740"/>
          <a:ext cx="7012370" cy="1351349"/>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Must have good esophageal function (Need DCI within normal limits).</a:t>
          </a:r>
        </a:p>
      </dsp:txBody>
      <dsp:txXfrm>
        <a:off x="65967" y="292707"/>
        <a:ext cx="6880436" cy="1219415"/>
      </dsp:txXfrm>
    </dsp:sp>
    <dsp:sp modelId="{6D8FCAA0-2895-B44E-B29D-ACBEBC319462}">
      <dsp:nvSpPr>
        <dsp:cNvPr id="0" name=""/>
        <dsp:cNvSpPr/>
      </dsp:nvSpPr>
      <dsp:spPr>
        <a:xfrm>
          <a:off x="0" y="1678890"/>
          <a:ext cx="7012370" cy="1351349"/>
        </a:xfrm>
        <a:prstGeom prst="roundRect">
          <a:avLst/>
        </a:prstGeom>
        <a:gradFill rotWithShape="0">
          <a:gsLst>
            <a:gs pos="0">
              <a:schemeClr val="accent2">
                <a:hueOff val="6269067"/>
                <a:satOff val="-14945"/>
                <a:lumOff val="14216"/>
                <a:alphaOff val="0"/>
                <a:tint val="98000"/>
                <a:lumMod val="110000"/>
              </a:schemeClr>
            </a:gs>
            <a:gs pos="84000">
              <a:schemeClr val="accent2">
                <a:hueOff val="6269067"/>
                <a:satOff val="-14945"/>
                <a:lumOff val="14216"/>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Must have BMI&lt;35</a:t>
          </a:r>
        </a:p>
      </dsp:txBody>
      <dsp:txXfrm>
        <a:off x="65967" y="1744857"/>
        <a:ext cx="6880436" cy="1219415"/>
      </dsp:txXfrm>
    </dsp:sp>
    <dsp:sp modelId="{EF9FF313-B79F-AC47-ABA7-47D8A3B25A9B}">
      <dsp:nvSpPr>
        <dsp:cNvPr id="0" name=""/>
        <dsp:cNvSpPr/>
      </dsp:nvSpPr>
      <dsp:spPr>
        <a:xfrm>
          <a:off x="0" y="3131040"/>
          <a:ext cx="7012370" cy="1351349"/>
        </a:xfrm>
        <a:prstGeom prst="roundRect">
          <a:avLst/>
        </a:prstGeom>
        <a:gradFill rotWithShape="0">
          <a:gsLst>
            <a:gs pos="0">
              <a:schemeClr val="accent2">
                <a:hueOff val="12538134"/>
                <a:satOff val="-29890"/>
                <a:lumOff val="28432"/>
                <a:alphaOff val="0"/>
                <a:tint val="98000"/>
                <a:lumMod val="110000"/>
              </a:schemeClr>
            </a:gs>
            <a:gs pos="84000">
              <a:schemeClr val="accent2">
                <a:hueOff val="12538134"/>
                <a:satOff val="-29890"/>
                <a:lumOff val="28432"/>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No metal allergy</a:t>
          </a:r>
        </a:p>
      </dsp:txBody>
      <dsp:txXfrm>
        <a:off x="65967" y="3197007"/>
        <a:ext cx="6880436" cy="1219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4E3CD-A2C1-1544-8FF6-D1D7465D4D39}">
      <dsp:nvSpPr>
        <dsp:cNvPr id="0" name=""/>
        <dsp:cNvSpPr/>
      </dsp:nvSpPr>
      <dsp:spPr>
        <a:xfrm>
          <a:off x="0" y="0"/>
          <a:ext cx="9375457" cy="1103471"/>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Majority of laryngectomees have a history of external beam radiation with a very common side-effect of xerostomia (dry-mouth).</a:t>
          </a:r>
        </a:p>
      </dsp:txBody>
      <dsp:txXfrm>
        <a:off x="32320" y="32320"/>
        <a:ext cx="8184724" cy="1038831"/>
      </dsp:txXfrm>
    </dsp:sp>
    <dsp:sp modelId="{9D51FECD-4F68-354B-9945-FDD921AC20AD}">
      <dsp:nvSpPr>
        <dsp:cNvPr id="0" name=""/>
        <dsp:cNvSpPr/>
      </dsp:nvSpPr>
      <dsp:spPr>
        <a:xfrm>
          <a:off x="827246" y="1287383"/>
          <a:ext cx="9375457" cy="1103471"/>
        </a:xfrm>
        <a:prstGeom prst="roundRect">
          <a:avLst>
            <a:gd name="adj" fmla="val 10000"/>
          </a:avLst>
        </a:prstGeom>
        <a:solidFill>
          <a:schemeClr val="accent2">
            <a:hueOff val="6269067"/>
            <a:satOff val="-14945"/>
            <a:lumOff val="1421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Saliva has a high pH which serves to dilute the low pH of gastric refluxate.</a:t>
          </a:r>
        </a:p>
      </dsp:txBody>
      <dsp:txXfrm>
        <a:off x="859566" y="1319703"/>
        <a:ext cx="7766314" cy="1038831"/>
      </dsp:txXfrm>
    </dsp:sp>
    <dsp:sp modelId="{4D07B16D-D2DF-F34B-9919-FB72CDE52253}">
      <dsp:nvSpPr>
        <dsp:cNvPr id="0" name=""/>
        <dsp:cNvSpPr/>
      </dsp:nvSpPr>
      <dsp:spPr>
        <a:xfrm>
          <a:off x="1654492" y="2574766"/>
          <a:ext cx="9375457" cy="1103471"/>
        </a:xfrm>
        <a:prstGeom prst="roundRect">
          <a:avLst>
            <a:gd name="adj" fmla="val 10000"/>
          </a:avLst>
        </a:prstGeom>
        <a:solidFill>
          <a:schemeClr val="accent2">
            <a:hueOff val="12538134"/>
            <a:satOff val="-29890"/>
            <a:lumOff val="2843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This could mean tissues are exposed to higher levels of acidity than the general population, increasing risk for reflux-associated morbidity.</a:t>
          </a:r>
          <a:r>
            <a:rPr lang="en-US" sz="2400" kern="1200" baseline="30000" dirty="0"/>
            <a:t>9</a:t>
          </a:r>
          <a:endParaRPr lang="en-US" sz="2400" kern="1200" dirty="0"/>
        </a:p>
      </dsp:txBody>
      <dsp:txXfrm>
        <a:off x="1686812" y="2607086"/>
        <a:ext cx="7766314" cy="1038831"/>
      </dsp:txXfrm>
    </dsp:sp>
    <dsp:sp modelId="{413823D5-D9C9-3A46-B860-4103888BB11E}">
      <dsp:nvSpPr>
        <dsp:cNvPr id="0" name=""/>
        <dsp:cNvSpPr/>
      </dsp:nvSpPr>
      <dsp:spPr>
        <a:xfrm>
          <a:off x="8658201" y="836799"/>
          <a:ext cx="717256" cy="717256"/>
        </a:xfrm>
        <a:prstGeom prst="downArrow">
          <a:avLst>
            <a:gd name="adj1" fmla="val 55000"/>
            <a:gd name="adj2" fmla="val 45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819584" y="836799"/>
        <a:ext cx="394490" cy="539735"/>
      </dsp:txXfrm>
    </dsp:sp>
    <dsp:sp modelId="{B55967B4-DF43-0D44-A64E-4243825BA99C}">
      <dsp:nvSpPr>
        <dsp:cNvPr id="0" name=""/>
        <dsp:cNvSpPr/>
      </dsp:nvSpPr>
      <dsp:spPr>
        <a:xfrm>
          <a:off x="9485447" y="2116825"/>
          <a:ext cx="717256" cy="717256"/>
        </a:xfrm>
        <a:prstGeom prst="downArrow">
          <a:avLst>
            <a:gd name="adj1" fmla="val 55000"/>
            <a:gd name="adj2" fmla="val 45000"/>
          </a:avLst>
        </a:prstGeom>
        <a:solidFill>
          <a:schemeClr val="accent2">
            <a:tint val="40000"/>
            <a:alpha val="90000"/>
            <a:hueOff val="12667063"/>
            <a:satOff val="1121"/>
            <a:lumOff val="4133"/>
            <a:alphaOff val="0"/>
          </a:schemeClr>
        </a:solidFill>
        <a:ln w="22225" cap="rnd" cmpd="sng" algn="ctr">
          <a:solidFill>
            <a:schemeClr val="accent2">
              <a:tint val="40000"/>
              <a:alpha val="90000"/>
              <a:hueOff val="12667063"/>
              <a:satOff val="1121"/>
              <a:lumOff val="41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9646830" y="2116825"/>
        <a:ext cx="394490" cy="5397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4A2DF-DC87-C74E-AB60-268E68421424}">
      <dsp:nvSpPr>
        <dsp:cNvPr id="0" name=""/>
        <dsp:cNvSpPr/>
      </dsp:nvSpPr>
      <dsp:spPr>
        <a:xfrm>
          <a:off x="1346"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EE001E-D9EF-0344-8BB3-9B64C33CC21A}">
      <dsp:nvSpPr>
        <dsp:cNvPr id="0" name=""/>
        <dsp:cNvSpPr/>
      </dsp:nvSpPr>
      <dsp:spPr>
        <a:xfrm>
          <a:off x="526453"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Limited research has been conducted specific to reflux in the laryngectomized population.</a:t>
          </a:r>
        </a:p>
      </dsp:txBody>
      <dsp:txXfrm>
        <a:off x="614349" y="675946"/>
        <a:ext cx="4550175" cy="2825197"/>
      </dsp:txXfrm>
    </dsp:sp>
    <dsp:sp modelId="{67B0D9B3-40E0-E24B-A7BA-B41636A20723}">
      <dsp:nvSpPr>
        <dsp:cNvPr id="0" name=""/>
        <dsp:cNvSpPr/>
      </dsp:nvSpPr>
      <dsp:spPr>
        <a:xfrm>
          <a:off x="5777528"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0616D3-E1ED-314F-AB80-23A28BE42F5C}">
      <dsp:nvSpPr>
        <dsp:cNvPr id="0" name=""/>
        <dsp:cNvSpPr/>
      </dsp:nvSpPr>
      <dsp:spPr>
        <a:xfrm>
          <a:off x="6302636"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Available research has been specific to </a:t>
          </a:r>
          <a:r>
            <a:rPr lang="en-US" sz="3200" i="1" kern="1200"/>
            <a:t>complications, </a:t>
          </a:r>
          <a:r>
            <a:rPr lang="en-US" sz="3200" kern="1200"/>
            <a:t>although the incidence and severity in this population is not well documented.</a:t>
          </a:r>
        </a:p>
      </dsp:txBody>
      <dsp:txXfrm>
        <a:off x="6390532" y="675946"/>
        <a:ext cx="4550175" cy="28251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58C61-DC59-FB40-8D19-8B0FDB1E22C5}">
      <dsp:nvSpPr>
        <dsp:cNvPr id="0" name=""/>
        <dsp:cNvSpPr/>
      </dsp:nvSpPr>
      <dsp:spPr>
        <a:xfrm>
          <a:off x="0" y="44198"/>
          <a:ext cx="7012370" cy="1486484"/>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All patients had been diagnosed with reflux prior to testing.</a:t>
          </a:r>
        </a:p>
      </dsp:txBody>
      <dsp:txXfrm>
        <a:off x="72564" y="116762"/>
        <a:ext cx="6867242" cy="1341356"/>
      </dsp:txXfrm>
    </dsp:sp>
    <dsp:sp modelId="{0BB822A1-5B97-5D46-ABB7-91AEFB47B18D}">
      <dsp:nvSpPr>
        <dsp:cNvPr id="0" name=""/>
        <dsp:cNvSpPr/>
      </dsp:nvSpPr>
      <dsp:spPr>
        <a:xfrm>
          <a:off x="0" y="1611322"/>
          <a:ext cx="7012370" cy="1486484"/>
        </a:xfrm>
        <a:prstGeom prst="roundRect">
          <a:avLst/>
        </a:prstGeom>
        <a:gradFill rotWithShape="0">
          <a:gsLst>
            <a:gs pos="0">
              <a:schemeClr val="accent2">
                <a:hueOff val="6269067"/>
                <a:satOff val="-14945"/>
                <a:lumOff val="14216"/>
                <a:alphaOff val="0"/>
                <a:tint val="98000"/>
                <a:lumMod val="110000"/>
              </a:schemeClr>
            </a:gs>
            <a:gs pos="84000">
              <a:schemeClr val="accent2">
                <a:hueOff val="6269067"/>
                <a:satOff val="-14945"/>
                <a:lumOff val="14216"/>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All patients are required to discontinue acid suppressant medication. This is verbally verified before testing.</a:t>
          </a:r>
        </a:p>
      </dsp:txBody>
      <dsp:txXfrm>
        <a:off x="72564" y="1683886"/>
        <a:ext cx="6867242" cy="1341356"/>
      </dsp:txXfrm>
    </dsp:sp>
    <dsp:sp modelId="{EDDBE36D-2B9F-0C40-B882-C3B79691352D}">
      <dsp:nvSpPr>
        <dsp:cNvPr id="0" name=""/>
        <dsp:cNvSpPr/>
      </dsp:nvSpPr>
      <dsp:spPr>
        <a:xfrm>
          <a:off x="0" y="3178447"/>
          <a:ext cx="7012370" cy="1486484"/>
        </a:xfrm>
        <a:prstGeom prst="roundRect">
          <a:avLst/>
        </a:prstGeom>
        <a:gradFill rotWithShape="0">
          <a:gsLst>
            <a:gs pos="0">
              <a:schemeClr val="accent2">
                <a:hueOff val="12538134"/>
                <a:satOff val="-29890"/>
                <a:lumOff val="28432"/>
                <a:alphaOff val="0"/>
                <a:tint val="98000"/>
                <a:lumMod val="110000"/>
              </a:schemeClr>
            </a:gs>
            <a:gs pos="84000">
              <a:schemeClr val="accent2">
                <a:hueOff val="12538134"/>
                <a:satOff val="-29890"/>
                <a:lumOff val="28432"/>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All patients are asked to continue normal activity with probe in place. </a:t>
          </a:r>
        </a:p>
      </dsp:txBody>
      <dsp:txXfrm>
        <a:off x="72564" y="3251011"/>
        <a:ext cx="6867242" cy="13413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D110D-AF24-1A44-ADC6-A5450760C898}">
      <dsp:nvSpPr>
        <dsp:cNvPr id="0" name=""/>
        <dsp:cNvSpPr/>
      </dsp:nvSpPr>
      <dsp:spPr>
        <a:xfrm>
          <a:off x="3231" y="172777"/>
          <a:ext cx="2563601" cy="1538160"/>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Number of reflux events in 24 hrs </a:t>
          </a:r>
        </a:p>
      </dsp:txBody>
      <dsp:txXfrm>
        <a:off x="3231" y="172777"/>
        <a:ext cx="2563601" cy="1538160"/>
      </dsp:txXfrm>
    </dsp:sp>
    <dsp:sp modelId="{2F9691F1-41EF-3344-930C-06223C196CE4}">
      <dsp:nvSpPr>
        <dsp:cNvPr id="0" name=""/>
        <dsp:cNvSpPr/>
      </dsp:nvSpPr>
      <dsp:spPr>
        <a:xfrm>
          <a:off x="2823193" y="172777"/>
          <a:ext cx="2563601" cy="1538160"/>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Number of long refluxes</a:t>
          </a:r>
        </a:p>
      </dsp:txBody>
      <dsp:txXfrm>
        <a:off x="2823193" y="172777"/>
        <a:ext cx="2563601" cy="1538160"/>
      </dsp:txXfrm>
    </dsp:sp>
    <dsp:sp modelId="{04F780CB-8ECB-5940-8985-19E45A072024}">
      <dsp:nvSpPr>
        <dsp:cNvPr id="0" name=""/>
        <dsp:cNvSpPr/>
      </dsp:nvSpPr>
      <dsp:spPr>
        <a:xfrm>
          <a:off x="5643155" y="172777"/>
          <a:ext cx="2563601" cy="1538160"/>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Longest reflux event</a:t>
          </a:r>
        </a:p>
      </dsp:txBody>
      <dsp:txXfrm>
        <a:off x="5643155" y="172777"/>
        <a:ext cx="2563601" cy="1538160"/>
      </dsp:txXfrm>
    </dsp:sp>
    <dsp:sp modelId="{049F5C0D-32E7-F047-AE55-54FAC3780B56}">
      <dsp:nvSpPr>
        <dsp:cNvPr id="0" name=""/>
        <dsp:cNvSpPr/>
      </dsp:nvSpPr>
      <dsp:spPr>
        <a:xfrm>
          <a:off x="8463116" y="172777"/>
          <a:ext cx="2563601" cy="1538160"/>
        </a:xfrm>
        <a:prstGeom prst="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Time below acid threshold (%)</a:t>
          </a:r>
        </a:p>
      </dsp:txBody>
      <dsp:txXfrm>
        <a:off x="8463116" y="172777"/>
        <a:ext cx="2563601" cy="1538160"/>
      </dsp:txXfrm>
    </dsp:sp>
    <dsp:sp modelId="{39DA1CF2-E99F-9F43-A318-0034276881DB}">
      <dsp:nvSpPr>
        <dsp:cNvPr id="0" name=""/>
        <dsp:cNvSpPr/>
      </dsp:nvSpPr>
      <dsp:spPr>
        <a:xfrm>
          <a:off x="1413212" y="1967299"/>
          <a:ext cx="2563601" cy="1538160"/>
        </a:xfrm>
        <a:prstGeom prst="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Upright time below acid threshold (%)</a:t>
          </a:r>
        </a:p>
      </dsp:txBody>
      <dsp:txXfrm>
        <a:off x="1413212" y="1967299"/>
        <a:ext cx="2563601" cy="1538160"/>
      </dsp:txXfrm>
    </dsp:sp>
    <dsp:sp modelId="{96E48109-EA47-2943-9CC2-20BDCD4B5E23}">
      <dsp:nvSpPr>
        <dsp:cNvPr id="0" name=""/>
        <dsp:cNvSpPr/>
      </dsp:nvSpPr>
      <dsp:spPr>
        <a:xfrm>
          <a:off x="4233174" y="1967299"/>
          <a:ext cx="2563601" cy="1538160"/>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Supine time below acid threshold (%)</a:t>
          </a:r>
        </a:p>
      </dsp:txBody>
      <dsp:txXfrm>
        <a:off x="4233174" y="1967299"/>
        <a:ext cx="2563601" cy="1538160"/>
      </dsp:txXfrm>
    </dsp:sp>
    <dsp:sp modelId="{588B09AF-603D-7E46-A868-8E5D9D7DFC6D}">
      <dsp:nvSpPr>
        <dsp:cNvPr id="0" name=""/>
        <dsp:cNvSpPr/>
      </dsp:nvSpPr>
      <dsp:spPr>
        <a:xfrm>
          <a:off x="7053135" y="1967299"/>
          <a:ext cx="2563601" cy="1538160"/>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Normal Score: </a:t>
          </a:r>
          <a:r>
            <a:rPr lang="en-US" sz="3200" u="sng" kern="1200"/>
            <a:t>&lt;</a:t>
          </a:r>
          <a:r>
            <a:rPr lang="en-US" sz="3200" kern="1200"/>
            <a:t>14.7</a:t>
          </a:r>
        </a:p>
      </dsp:txBody>
      <dsp:txXfrm>
        <a:off x="7053135" y="1967299"/>
        <a:ext cx="2563601" cy="1538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2BFAA-EDA4-5E41-8BFC-A1717E00CD98}">
      <dsp:nvSpPr>
        <dsp:cNvPr id="0" name=""/>
        <dsp:cNvSpPr/>
      </dsp:nvSpPr>
      <dsp:spPr>
        <a:xfrm>
          <a:off x="53" y="195720"/>
          <a:ext cx="5154131" cy="1260986"/>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a:t>Non-H&amp;N Cancer Population (GERD)</a:t>
          </a:r>
        </a:p>
      </dsp:txBody>
      <dsp:txXfrm>
        <a:off x="53" y="195720"/>
        <a:ext cx="5154131" cy="1260986"/>
      </dsp:txXfrm>
    </dsp:sp>
    <dsp:sp modelId="{34F1D3BE-E6FA-C942-938C-A36208A00858}">
      <dsp:nvSpPr>
        <dsp:cNvPr id="0" name=""/>
        <dsp:cNvSpPr/>
      </dsp:nvSpPr>
      <dsp:spPr>
        <a:xfrm>
          <a:off x="53" y="1456707"/>
          <a:ext cx="5154131" cy="2025809"/>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a:t>Mean DeMeester: 34.6</a:t>
          </a:r>
        </a:p>
        <a:p>
          <a:pPr marL="285750" lvl="1" indent="-285750" algn="l" defTabSz="1600200">
            <a:lnSpc>
              <a:spcPct val="90000"/>
            </a:lnSpc>
            <a:spcBef>
              <a:spcPct val="0"/>
            </a:spcBef>
            <a:spcAft>
              <a:spcPct val="15000"/>
            </a:spcAft>
            <a:buChar char="•"/>
          </a:pPr>
          <a:r>
            <a:rPr lang="en-US" sz="3600" kern="1200"/>
            <a:t>Mean weakly-acidic events (occurrence): 47</a:t>
          </a:r>
        </a:p>
      </dsp:txBody>
      <dsp:txXfrm>
        <a:off x="53" y="1456707"/>
        <a:ext cx="5154131" cy="2025809"/>
      </dsp:txXfrm>
    </dsp:sp>
    <dsp:sp modelId="{C46CD980-933A-0144-AFD6-876558E956D7}">
      <dsp:nvSpPr>
        <dsp:cNvPr id="0" name=""/>
        <dsp:cNvSpPr/>
      </dsp:nvSpPr>
      <dsp:spPr>
        <a:xfrm>
          <a:off x="5875764" y="195720"/>
          <a:ext cx="5154131" cy="1260986"/>
        </a:xfrm>
        <a:prstGeom prst="rect">
          <a:avLst/>
        </a:prstGeom>
        <a:solidFill>
          <a:schemeClr val="accent2">
            <a:hueOff val="12538134"/>
            <a:satOff val="-29890"/>
            <a:lumOff val="28432"/>
            <a:alphaOff val="0"/>
          </a:schemeClr>
        </a:solidFill>
        <a:ln w="22225" cap="rnd" cmpd="sng" algn="ctr">
          <a:solidFill>
            <a:schemeClr val="accent2">
              <a:hueOff val="12538134"/>
              <a:satOff val="-29890"/>
              <a:lumOff val="28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a:t>Head &amp; Neck Cancer Population (non-TL)</a:t>
          </a:r>
        </a:p>
      </dsp:txBody>
      <dsp:txXfrm>
        <a:off x="5875764" y="195720"/>
        <a:ext cx="5154131" cy="1260986"/>
      </dsp:txXfrm>
    </dsp:sp>
    <dsp:sp modelId="{06372395-AFDD-5B4A-AA9E-74043AD5F5C3}">
      <dsp:nvSpPr>
        <dsp:cNvPr id="0" name=""/>
        <dsp:cNvSpPr/>
      </dsp:nvSpPr>
      <dsp:spPr>
        <a:xfrm>
          <a:off x="5875764" y="1456707"/>
          <a:ext cx="5154131" cy="2025809"/>
        </a:xfrm>
        <a:prstGeom prst="rect">
          <a:avLst/>
        </a:prstGeom>
        <a:solidFill>
          <a:schemeClr val="accent2">
            <a:tint val="40000"/>
            <a:alpha val="90000"/>
            <a:hueOff val="12667063"/>
            <a:satOff val="1121"/>
            <a:lumOff val="4133"/>
            <a:alphaOff val="0"/>
          </a:schemeClr>
        </a:solidFill>
        <a:ln w="22225" cap="rnd" cmpd="sng" algn="ctr">
          <a:solidFill>
            <a:schemeClr val="accent2">
              <a:tint val="40000"/>
              <a:alpha val="90000"/>
              <a:hueOff val="12667063"/>
              <a:satOff val="1121"/>
              <a:lumOff val="41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a:t>Mean DeMeester: 74.7</a:t>
          </a:r>
        </a:p>
        <a:p>
          <a:pPr marL="285750" lvl="1" indent="-285750" algn="l" defTabSz="1600200">
            <a:lnSpc>
              <a:spcPct val="90000"/>
            </a:lnSpc>
            <a:spcBef>
              <a:spcPct val="0"/>
            </a:spcBef>
            <a:spcAft>
              <a:spcPct val="15000"/>
            </a:spcAft>
            <a:buChar char="•"/>
          </a:pPr>
          <a:r>
            <a:rPr lang="en-US" sz="3600" kern="1200"/>
            <a:t>Mean weakly-acidic events (occurrence): 88</a:t>
          </a:r>
        </a:p>
      </dsp:txBody>
      <dsp:txXfrm>
        <a:off x="5875764" y="1456707"/>
        <a:ext cx="5154131" cy="20258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132-A2D6-CD41-9315-101D9683DFFC}">
      <dsp:nvSpPr>
        <dsp:cNvPr id="0" name=""/>
        <dsp:cNvSpPr/>
      </dsp:nvSpPr>
      <dsp:spPr>
        <a:xfrm>
          <a:off x="215" y="278337"/>
          <a:ext cx="2601301" cy="3121562"/>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951" tIns="0" rIns="256951" bIns="330200" numCol="1" spcCol="1270" anchor="t" anchorCtr="0">
          <a:noAutofit/>
        </a:bodyPr>
        <a:lstStyle/>
        <a:p>
          <a:pPr marL="0" lvl="0" indent="0" algn="l" defTabSz="1155700">
            <a:lnSpc>
              <a:spcPct val="90000"/>
            </a:lnSpc>
            <a:spcBef>
              <a:spcPct val="0"/>
            </a:spcBef>
            <a:spcAft>
              <a:spcPct val="35000"/>
            </a:spcAft>
            <a:buNone/>
          </a:pPr>
          <a:r>
            <a:rPr lang="en-US" sz="2600" kern="1200"/>
            <a:t>Mean DeMeester: 107.1</a:t>
          </a:r>
        </a:p>
      </dsp:txBody>
      <dsp:txXfrm>
        <a:off x="215" y="1526962"/>
        <a:ext cx="2601301" cy="1872937"/>
      </dsp:txXfrm>
    </dsp:sp>
    <dsp:sp modelId="{A2F5252F-CBFD-AE4E-B4E1-B2FA1FE47F11}">
      <dsp:nvSpPr>
        <dsp:cNvPr id="0" name=""/>
        <dsp:cNvSpPr/>
      </dsp:nvSpPr>
      <dsp:spPr>
        <a:xfrm>
          <a:off x="215" y="278337"/>
          <a:ext cx="2601301" cy="1248624"/>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951" tIns="165100" rIns="256951"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215" y="278337"/>
        <a:ext cx="2601301" cy="1248624"/>
      </dsp:txXfrm>
    </dsp:sp>
    <dsp:sp modelId="{6F6B007F-9D27-0940-9286-94887087D36A}">
      <dsp:nvSpPr>
        <dsp:cNvPr id="0" name=""/>
        <dsp:cNvSpPr/>
      </dsp:nvSpPr>
      <dsp:spPr>
        <a:xfrm>
          <a:off x="2809621" y="278337"/>
          <a:ext cx="2601301" cy="3121562"/>
        </a:xfrm>
        <a:prstGeom prst="rect">
          <a:avLst/>
        </a:prstGeom>
        <a:solidFill>
          <a:schemeClr val="accent2">
            <a:hueOff val="4179378"/>
            <a:satOff val="-9963"/>
            <a:lumOff val="9477"/>
            <a:alphaOff val="0"/>
          </a:schemeClr>
        </a:solidFill>
        <a:ln w="22225" cap="rnd" cmpd="sng" algn="ctr">
          <a:solidFill>
            <a:schemeClr val="accent2">
              <a:hueOff val="4179378"/>
              <a:satOff val="-9963"/>
              <a:lumOff val="94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951" tIns="0" rIns="256951" bIns="330200" numCol="1" spcCol="1270" anchor="t" anchorCtr="0">
          <a:noAutofit/>
        </a:bodyPr>
        <a:lstStyle/>
        <a:p>
          <a:pPr marL="0" lvl="0" indent="0" algn="l" defTabSz="1155700">
            <a:lnSpc>
              <a:spcPct val="90000"/>
            </a:lnSpc>
            <a:spcBef>
              <a:spcPct val="0"/>
            </a:spcBef>
            <a:spcAft>
              <a:spcPct val="35000"/>
            </a:spcAft>
            <a:buNone/>
          </a:pPr>
          <a:r>
            <a:rPr lang="en-US" sz="2600" kern="1200"/>
            <a:t>Mean weakly-acidic events (occurrence): 187</a:t>
          </a:r>
        </a:p>
      </dsp:txBody>
      <dsp:txXfrm>
        <a:off x="2809621" y="1526962"/>
        <a:ext cx="2601301" cy="1872937"/>
      </dsp:txXfrm>
    </dsp:sp>
    <dsp:sp modelId="{FA355ECB-BBFF-0749-9B0A-112DB23B5567}">
      <dsp:nvSpPr>
        <dsp:cNvPr id="0" name=""/>
        <dsp:cNvSpPr/>
      </dsp:nvSpPr>
      <dsp:spPr>
        <a:xfrm>
          <a:off x="2809621" y="278337"/>
          <a:ext cx="2601301" cy="1248624"/>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951" tIns="165100" rIns="256951"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2809621" y="278337"/>
        <a:ext cx="2601301" cy="1248624"/>
      </dsp:txXfrm>
    </dsp:sp>
    <dsp:sp modelId="{887FD287-9A60-3F4C-8FB3-ACE2A0CC37D6}">
      <dsp:nvSpPr>
        <dsp:cNvPr id="0" name=""/>
        <dsp:cNvSpPr/>
      </dsp:nvSpPr>
      <dsp:spPr>
        <a:xfrm>
          <a:off x="5619027" y="278337"/>
          <a:ext cx="2601301" cy="3121562"/>
        </a:xfrm>
        <a:prstGeom prst="rect">
          <a:avLst/>
        </a:prstGeom>
        <a:solidFill>
          <a:schemeClr val="accent2">
            <a:hueOff val="8358756"/>
            <a:satOff val="-19927"/>
            <a:lumOff val="18955"/>
            <a:alphaOff val="0"/>
          </a:schemeClr>
        </a:solidFill>
        <a:ln w="22225" cap="rnd" cmpd="sng" algn="ctr">
          <a:solidFill>
            <a:schemeClr val="accent2">
              <a:hueOff val="8358756"/>
              <a:satOff val="-19927"/>
              <a:lumOff val="189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951" tIns="0" rIns="256951" bIns="330200" numCol="1" spcCol="1270" anchor="t" anchorCtr="0">
          <a:noAutofit/>
        </a:bodyPr>
        <a:lstStyle/>
        <a:p>
          <a:pPr marL="0" lvl="0" indent="0" algn="l" defTabSz="1155700">
            <a:lnSpc>
              <a:spcPct val="90000"/>
            </a:lnSpc>
            <a:spcBef>
              <a:spcPct val="0"/>
            </a:spcBef>
            <a:spcAft>
              <a:spcPct val="35000"/>
            </a:spcAft>
            <a:buNone/>
          </a:pPr>
          <a:r>
            <a:rPr lang="en-US" sz="2600" kern="1200" dirty="0"/>
            <a:t>Mean XBRT DeMeester: 134.2</a:t>
          </a:r>
        </a:p>
      </dsp:txBody>
      <dsp:txXfrm>
        <a:off x="5619027" y="1526962"/>
        <a:ext cx="2601301" cy="1872937"/>
      </dsp:txXfrm>
    </dsp:sp>
    <dsp:sp modelId="{8B1F335A-8B71-0540-AAEA-D243727B39AA}">
      <dsp:nvSpPr>
        <dsp:cNvPr id="0" name=""/>
        <dsp:cNvSpPr/>
      </dsp:nvSpPr>
      <dsp:spPr>
        <a:xfrm>
          <a:off x="5619027" y="278337"/>
          <a:ext cx="2601301" cy="1248624"/>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951" tIns="165100" rIns="256951"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5619027" y="278337"/>
        <a:ext cx="2601301" cy="1248624"/>
      </dsp:txXfrm>
    </dsp:sp>
    <dsp:sp modelId="{274E6AA1-E48F-0D48-8877-EB2B2258EC41}">
      <dsp:nvSpPr>
        <dsp:cNvPr id="0" name=""/>
        <dsp:cNvSpPr/>
      </dsp:nvSpPr>
      <dsp:spPr>
        <a:xfrm>
          <a:off x="8428432" y="278337"/>
          <a:ext cx="2601301" cy="3121562"/>
        </a:xfrm>
        <a:prstGeom prst="rect">
          <a:avLst/>
        </a:prstGeom>
        <a:solidFill>
          <a:schemeClr val="accent2">
            <a:hueOff val="12538134"/>
            <a:satOff val="-29890"/>
            <a:lumOff val="28432"/>
            <a:alphaOff val="0"/>
          </a:schemeClr>
        </a:solidFill>
        <a:ln w="22225" cap="rnd" cmpd="sng" algn="ctr">
          <a:solidFill>
            <a:schemeClr val="accent2">
              <a:hueOff val="12538134"/>
              <a:satOff val="-29890"/>
              <a:lumOff val="28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951" tIns="0" rIns="256951" bIns="330200" numCol="1" spcCol="1270" anchor="t" anchorCtr="0">
          <a:noAutofit/>
        </a:bodyPr>
        <a:lstStyle/>
        <a:p>
          <a:pPr marL="0" lvl="0" indent="0" algn="l" defTabSz="1155700">
            <a:lnSpc>
              <a:spcPct val="90000"/>
            </a:lnSpc>
            <a:spcBef>
              <a:spcPct val="0"/>
            </a:spcBef>
            <a:spcAft>
              <a:spcPct val="35000"/>
            </a:spcAft>
            <a:buNone/>
          </a:pPr>
          <a:r>
            <a:rPr lang="en-US" sz="2600" kern="1200" dirty="0"/>
            <a:t>Mean DeMeester no XBRT: 89.2</a:t>
          </a:r>
        </a:p>
      </dsp:txBody>
      <dsp:txXfrm>
        <a:off x="8428432" y="1526962"/>
        <a:ext cx="2601301" cy="1872937"/>
      </dsp:txXfrm>
    </dsp:sp>
    <dsp:sp modelId="{8910AD21-73C6-9945-9948-792CA49DA1CB}">
      <dsp:nvSpPr>
        <dsp:cNvPr id="0" name=""/>
        <dsp:cNvSpPr/>
      </dsp:nvSpPr>
      <dsp:spPr>
        <a:xfrm>
          <a:off x="8428432" y="278337"/>
          <a:ext cx="2601301" cy="1248624"/>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951" tIns="165100" rIns="256951" bIns="165100" numCol="1" spcCol="1270" anchor="ctr" anchorCtr="0">
          <a:noAutofit/>
        </a:bodyPr>
        <a:lstStyle/>
        <a:p>
          <a:pPr marL="0" lvl="0" indent="0" algn="l" defTabSz="2933700">
            <a:lnSpc>
              <a:spcPct val="90000"/>
            </a:lnSpc>
            <a:spcBef>
              <a:spcPct val="0"/>
            </a:spcBef>
            <a:spcAft>
              <a:spcPct val="35000"/>
            </a:spcAft>
            <a:buNone/>
          </a:pPr>
          <a:r>
            <a:rPr lang="en-US" sz="6600" kern="1200"/>
            <a:t>04</a:t>
          </a:r>
        </a:p>
      </dsp:txBody>
      <dsp:txXfrm>
        <a:off x="8428432" y="278337"/>
        <a:ext cx="2601301" cy="12486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4C87A-987B-FF43-8D83-365AC35C99E8}">
      <dsp:nvSpPr>
        <dsp:cNvPr id="0" name=""/>
        <dsp:cNvSpPr/>
      </dsp:nvSpPr>
      <dsp:spPr>
        <a:xfrm>
          <a:off x="0" y="2220011"/>
          <a:ext cx="11029950" cy="145656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In these cases, use of a proton pump inhibitor (PPI) has been shown to have a positive impact on such complications, reducing both the incidence as well as severity of such manifestations. </a:t>
          </a:r>
          <a:r>
            <a:rPr lang="en-US" sz="2200" kern="1200" baseline="30000" dirty="0"/>
            <a:t>10,11,12</a:t>
          </a:r>
          <a:endParaRPr lang="en-US" sz="2200" kern="1200" dirty="0"/>
        </a:p>
      </dsp:txBody>
      <dsp:txXfrm>
        <a:off x="0" y="2220011"/>
        <a:ext cx="11029950" cy="1456567"/>
      </dsp:txXfrm>
    </dsp:sp>
    <dsp:sp modelId="{C92E5618-9178-0440-8692-B25D4D9F54AE}">
      <dsp:nvSpPr>
        <dsp:cNvPr id="0" name=""/>
        <dsp:cNvSpPr/>
      </dsp:nvSpPr>
      <dsp:spPr>
        <a:xfrm rot="10800000">
          <a:off x="0" y="1658"/>
          <a:ext cx="11029950" cy="2240201"/>
        </a:xfrm>
        <a:prstGeom prst="upArrowCallou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In the post-laryngectomy population, reflux has been shown to contribute significantly to tracheoesophageal prosthesis (TEP) complications, including shortened device life, granulation tissue formation, voicing difficulties and peri-prosthetic leakage (leakage around the TEP).</a:t>
          </a:r>
          <a:r>
            <a:rPr lang="en-US" sz="2200" kern="1200" baseline="30000"/>
            <a:t>10,11</a:t>
          </a:r>
          <a:r>
            <a:rPr lang="en-US" sz="2200" kern="1200"/>
            <a:t> </a:t>
          </a:r>
        </a:p>
      </dsp:txBody>
      <dsp:txXfrm rot="10800000">
        <a:off x="0" y="1658"/>
        <a:ext cx="11029950" cy="14556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D0C27-008B-F847-9F34-E123DC25C631}">
      <dsp:nvSpPr>
        <dsp:cNvPr id="0" name=""/>
        <dsp:cNvSpPr/>
      </dsp:nvSpPr>
      <dsp:spPr>
        <a:xfrm>
          <a:off x="594682" y="2909"/>
          <a:ext cx="2676069" cy="160564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 2012, Jensen et. al., suggested fundoplication surgery as an effective means of controlling reflux associated morbidities in the TEP population.</a:t>
          </a:r>
          <a:r>
            <a:rPr lang="en-US" sz="1700" kern="1200" baseline="30000"/>
            <a:t>16</a:t>
          </a:r>
          <a:endParaRPr lang="en-US" sz="1700" kern="1200"/>
        </a:p>
      </dsp:txBody>
      <dsp:txXfrm>
        <a:off x="641710" y="49937"/>
        <a:ext cx="2582013" cy="1511585"/>
      </dsp:txXfrm>
    </dsp:sp>
    <dsp:sp modelId="{B1A7B43B-CE2D-5044-A549-EE8A6F1D6209}">
      <dsp:nvSpPr>
        <dsp:cNvPr id="0" name=""/>
        <dsp:cNvSpPr/>
      </dsp:nvSpPr>
      <dsp:spPr>
        <a:xfrm>
          <a:off x="3506246" y="473897"/>
          <a:ext cx="567326" cy="6636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506246" y="606630"/>
        <a:ext cx="397128" cy="398199"/>
      </dsp:txXfrm>
    </dsp:sp>
    <dsp:sp modelId="{0A317819-5F20-7248-9785-AC8DFEAA4383}">
      <dsp:nvSpPr>
        <dsp:cNvPr id="0" name=""/>
        <dsp:cNvSpPr/>
      </dsp:nvSpPr>
      <dsp:spPr>
        <a:xfrm>
          <a:off x="4341179" y="2909"/>
          <a:ext cx="2676069" cy="160564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Pre-dated current data and Linx procedure.</a:t>
          </a:r>
        </a:p>
      </dsp:txBody>
      <dsp:txXfrm>
        <a:off x="4388207" y="49937"/>
        <a:ext cx="2582013" cy="1511585"/>
      </dsp:txXfrm>
    </dsp:sp>
    <dsp:sp modelId="{C666B663-8D45-0F40-9B7B-A20EABCEA663}">
      <dsp:nvSpPr>
        <dsp:cNvPr id="0" name=""/>
        <dsp:cNvSpPr/>
      </dsp:nvSpPr>
      <dsp:spPr>
        <a:xfrm rot="5400000">
          <a:off x="5395551" y="1795875"/>
          <a:ext cx="567326" cy="6636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5480115" y="1844044"/>
        <a:ext cx="398199" cy="397128"/>
      </dsp:txXfrm>
    </dsp:sp>
    <dsp:sp modelId="{B954F498-5DA0-9244-BC1E-E1B2BDA2D543}">
      <dsp:nvSpPr>
        <dsp:cNvPr id="0" name=""/>
        <dsp:cNvSpPr/>
      </dsp:nvSpPr>
      <dsp:spPr>
        <a:xfrm>
          <a:off x="4341179" y="2678978"/>
          <a:ext cx="2676069" cy="160564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More data is needed regarding reflux associated morbidity in the head &amp; neck cancer population.</a:t>
          </a:r>
        </a:p>
      </dsp:txBody>
      <dsp:txXfrm>
        <a:off x="4388207" y="2726006"/>
        <a:ext cx="2582013" cy="1511585"/>
      </dsp:txXfrm>
    </dsp:sp>
    <dsp:sp modelId="{800DBB4A-D0A6-6745-936C-4393E02A3D99}">
      <dsp:nvSpPr>
        <dsp:cNvPr id="0" name=""/>
        <dsp:cNvSpPr/>
      </dsp:nvSpPr>
      <dsp:spPr>
        <a:xfrm rot="10800000">
          <a:off x="3538359" y="3149967"/>
          <a:ext cx="567326" cy="6636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708557" y="3282700"/>
        <a:ext cx="397128" cy="398199"/>
      </dsp:txXfrm>
    </dsp:sp>
    <dsp:sp modelId="{04404525-C232-C241-8D87-3A06932EE03C}">
      <dsp:nvSpPr>
        <dsp:cNvPr id="0" name=""/>
        <dsp:cNvSpPr/>
      </dsp:nvSpPr>
      <dsp:spPr>
        <a:xfrm>
          <a:off x="594682" y="2678978"/>
          <a:ext cx="2676069" cy="160564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Alternate control protocols may be warranted.</a:t>
          </a:r>
        </a:p>
      </dsp:txBody>
      <dsp:txXfrm>
        <a:off x="641710" y="2726006"/>
        <a:ext cx="2582013" cy="15115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F4DE1-F24B-C049-BDE3-B2D3EF25FB6E}" type="datetimeFigureOut">
              <a:rPr lang="en-US" smtClean="0"/>
              <a:t>3/9/23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31B04-B1F3-2149-B16D-F3EE04DEEA9A}" type="slidenum">
              <a:rPr lang="en-US" smtClean="0"/>
              <a:t>‹#›</a:t>
            </a:fld>
            <a:endParaRPr lang="en-US"/>
          </a:p>
        </p:txBody>
      </p:sp>
    </p:spTree>
    <p:extLst>
      <p:ext uri="{BB962C8B-B14F-4D97-AF65-F5344CB8AC3E}">
        <p14:creationId xmlns:p14="http://schemas.microsoft.com/office/powerpoint/2010/main" val="181053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3/9/23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3/9/23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3/9/23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3/9/23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3/9/23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11" Type="http://schemas.openxmlformats.org/officeDocument/2006/relationships/hyperlink" Target="mailto:Info@practicalSLPinfo.com" TargetMode="External"/><Relationship Id="rId5" Type="http://schemas.openxmlformats.org/officeDocument/2006/relationships/image" Target="../media/image22.jpg"/><Relationship Id="rId10" Type="http://schemas.openxmlformats.org/officeDocument/2006/relationships/image" Target="../media/image27.png"/><Relationship Id="rId4" Type="http://schemas.openxmlformats.org/officeDocument/2006/relationships/image" Target="../media/image21.jp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1">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13">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15">
            <a:extLst>
              <a:ext uri="{FF2B5EF4-FFF2-40B4-BE49-F238E27FC236}">
                <a16:creationId xmlns:a16="http://schemas.microsoft.com/office/drawing/2014/main" id="{B36BEBD5-A373-4C8C-8C06-CD8007E22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8" name="Rectangle 17">
            <a:extLst>
              <a:ext uri="{FF2B5EF4-FFF2-40B4-BE49-F238E27FC236}">
                <a16:creationId xmlns:a16="http://schemas.microsoft.com/office/drawing/2014/main" id="{B719D01B-E306-486F-A44A-E1BEE6B8C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82724" y="2792186"/>
            <a:ext cx="7225075" cy="1154737"/>
          </a:xfrm>
        </p:spPr>
        <p:txBody>
          <a:bodyPr vert="horz" lIns="91440" tIns="45720" rIns="91440" bIns="45720" rtlCol="0" anchor="b">
            <a:normAutofit/>
          </a:bodyPr>
          <a:lstStyle/>
          <a:p>
            <a:r>
              <a:rPr lang="en-US" sz="3200" b="1" dirty="0"/>
              <a:t>Acid Reflux and You:</a:t>
            </a:r>
            <a:br>
              <a:rPr lang="en-US" sz="3200" b="1" dirty="0"/>
            </a:br>
            <a:r>
              <a:rPr lang="en-US" sz="3200" b="1" dirty="0"/>
              <a:t>An Update</a:t>
            </a:r>
          </a:p>
        </p:txBody>
      </p:sp>
      <p:grpSp>
        <p:nvGrpSpPr>
          <p:cNvPr id="29" name="Group 19">
            <a:extLst>
              <a:ext uri="{FF2B5EF4-FFF2-40B4-BE49-F238E27FC236}">
                <a16:creationId xmlns:a16="http://schemas.microsoft.com/office/drawing/2014/main" id="{E3ECE2A1-BE02-45E8-80D2-40668675E1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1" name="Rectangle 20">
              <a:extLst>
                <a:ext uri="{FF2B5EF4-FFF2-40B4-BE49-F238E27FC236}">
                  <a16:creationId xmlns:a16="http://schemas.microsoft.com/office/drawing/2014/main" id="{75B00F21-D7A1-4DBD-B786-86D98FF33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1">
              <a:extLst>
                <a:ext uri="{FF2B5EF4-FFF2-40B4-BE49-F238E27FC236}">
                  <a16:creationId xmlns:a16="http://schemas.microsoft.com/office/drawing/2014/main" id="{75971E3D-EBA2-4F5A-BA90-F41CC7B48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81CED36D-BAED-48CA-A871-F98A33054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p:cNvPicPr>
            <a:picLocks noChangeAspect="1"/>
          </p:cNvPicPr>
          <p:nvPr/>
        </p:nvPicPr>
        <p:blipFill rotWithShape="1">
          <a:blip r:embed="rId2"/>
          <a:srcRect l="10351" r="4621"/>
          <a:stretch/>
        </p:blipFill>
        <p:spPr>
          <a:xfrm>
            <a:off x="448732" y="600075"/>
            <a:ext cx="3683001" cy="5775325"/>
          </a:xfrm>
          <a:prstGeom prst="rect">
            <a:avLst/>
          </a:prstGeom>
        </p:spPr>
      </p:pic>
      <p:sp>
        <p:nvSpPr>
          <p:cNvPr id="3" name="Subtitle 2"/>
          <p:cNvSpPr>
            <a:spLocks noGrp="1"/>
          </p:cNvSpPr>
          <p:nvPr>
            <p:ph type="subTitle" idx="1"/>
          </p:nvPr>
        </p:nvSpPr>
        <p:spPr>
          <a:xfrm>
            <a:off x="4382726" y="4065814"/>
            <a:ext cx="7225074" cy="2806517"/>
          </a:xfrm>
        </p:spPr>
        <p:txBody>
          <a:bodyPr vert="horz" lIns="91440" tIns="45720" rIns="91440" bIns="45720" rtlCol="0" anchor="ctr">
            <a:normAutofit/>
          </a:bodyPr>
          <a:lstStyle/>
          <a:p>
            <a:r>
              <a:rPr lang="en-US" dirty="0">
                <a:solidFill>
                  <a:schemeClr val="tx2"/>
                </a:solidFill>
              </a:rPr>
              <a:t>Katrina M. Jensen, M.A., CCC-SLP</a:t>
            </a:r>
          </a:p>
          <a:p>
            <a:r>
              <a:rPr lang="en-US" dirty="0">
                <a:solidFill>
                  <a:schemeClr val="tx2"/>
                </a:solidFill>
              </a:rPr>
              <a:t>Director, Rehabilitative Services</a:t>
            </a:r>
          </a:p>
          <a:p>
            <a:r>
              <a:rPr lang="en-US" dirty="0">
                <a:solidFill>
                  <a:schemeClr val="tx2"/>
                </a:solidFill>
              </a:rPr>
              <a:t>Advanced Head &amp; Neck Rehabilitation Center of Texas;</a:t>
            </a:r>
          </a:p>
          <a:p>
            <a:r>
              <a:rPr lang="en-US" dirty="0">
                <a:solidFill>
                  <a:schemeClr val="tx2"/>
                </a:solidFill>
              </a:rPr>
              <a:t>Head &amp; Neck Cancer Center of Texas</a:t>
            </a:r>
          </a:p>
          <a:p>
            <a:r>
              <a:rPr lang="en-US" dirty="0">
                <a:solidFill>
                  <a:schemeClr val="tx2"/>
                </a:solidFill>
              </a:rPr>
              <a:t>Dallas, Fort Worth &amp;</a:t>
            </a:r>
          </a:p>
          <a:p>
            <a:r>
              <a:rPr lang="en-US" dirty="0">
                <a:solidFill>
                  <a:schemeClr val="tx2"/>
                </a:solidFill>
              </a:rPr>
              <a:t>Colleyville, TX</a:t>
            </a:r>
          </a:p>
        </p:txBody>
      </p:sp>
      <p:pic>
        <p:nvPicPr>
          <p:cNvPr id="4" name="Picture 3">
            <a:extLst>
              <a:ext uri="{FF2B5EF4-FFF2-40B4-BE49-F238E27FC236}">
                <a16:creationId xmlns:a16="http://schemas.microsoft.com/office/drawing/2014/main" id="{9898851A-8253-E8E5-E958-D2546C75B2C0}"/>
              </a:ext>
            </a:extLst>
          </p:cNvPr>
          <p:cNvPicPr>
            <a:picLocks noChangeAspect="1"/>
          </p:cNvPicPr>
          <p:nvPr/>
        </p:nvPicPr>
        <p:blipFill rotWithShape="1">
          <a:blip r:embed="rId3"/>
          <a:srcRect t="24603" b="25022"/>
          <a:stretch/>
        </p:blipFill>
        <p:spPr>
          <a:xfrm>
            <a:off x="4241830" y="743313"/>
            <a:ext cx="3432599" cy="1729157"/>
          </a:xfrm>
          <a:prstGeom prst="rect">
            <a:avLst/>
          </a:prstGeom>
        </p:spPr>
      </p:pic>
      <p:pic>
        <p:nvPicPr>
          <p:cNvPr id="6" name="Picture 5" descr="Text&#10;&#10;Description automatically generated">
            <a:extLst>
              <a:ext uri="{FF2B5EF4-FFF2-40B4-BE49-F238E27FC236}">
                <a16:creationId xmlns:a16="http://schemas.microsoft.com/office/drawing/2014/main" id="{912F5389-E8D4-C815-E6FD-D9E3818B90A7}"/>
              </a:ext>
            </a:extLst>
          </p:cNvPr>
          <p:cNvPicPr>
            <a:picLocks noChangeAspect="1"/>
          </p:cNvPicPr>
          <p:nvPr/>
        </p:nvPicPr>
        <p:blipFill>
          <a:blip r:embed="rId4"/>
          <a:stretch>
            <a:fillRect/>
          </a:stretch>
        </p:blipFill>
        <p:spPr>
          <a:xfrm>
            <a:off x="8605157" y="754007"/>
            <a:ext cx="3005649" cy="1599572"/>
          </a:xfrm>
          <a:prstGeom prst="rect">
            <a:avLst/>
          </a:prstGeom>
        </p:spPr>
      </p:pic>
    </p:spTree>
    <p:extLst>
      <p:ext uri="{BB962C8B-B14F-4D97-AF65-F5344CB8AC3E}">
        <p14:creationId xmlns:p14="http://schemas.microsoft.com/office/powerpoint/2010/main" val="1626629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2121" y="960723"/>
            <a:ext cx="4968489" cy="1013800"/>
          </a:xfrm>
        </p:spPr>
        <p:txBody>
          <a:bodyPr>
            <a:normAutofit/>
          </a:bodyPr>
          <a:lstStyle/>
          <a:p>
            <a:r>
              <a:rPr lang="en-US">
                <a:solidFill>
                  <a:srgbClr val="FFFFFF"/>
                </a:solidFill>
              </a:rPr>
              <a:t>Post-Radiation Implication on Reflux</a:t>
            </a:r>
          </a:p>
        </p:txBody>
      </p:sp>
      <p:sp>
        <p:nvSpPr>
          <p:cNvPr id="13" name="Rectangle 12">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783387" y="2254102"/>
            <a:ext cx="4947221" cy="3650344"/>
          </a:xfrm>
        </p:spPr>
        <p:txBody>
          <a:bodyPr>
            <a:normAutofit/>
          </a:bodyPr>
          <a:lstStyle/>
          <a:p>
            <a:pPr marL="0" indent="0">
              <a:buNone/>
            </a:pPr>
            <a:endParaRPr lang="en-US" dirty="0">
              <a:solidFill>
                <a:srgbClr val="FFFFFF"/>
              </a:solidFill>
            </a:endParaRPr>
          </a:p>
          <a:p>
            <a:r>
              <a:rPr lang="en-US" sz="2000" dirty="0">
                <a:solidFill>
                  <a:srgbClr val="FFFFFF"/>
                </a:solidFill>
              </a:rPr>
              <a:t>Evidence suggests the xerostomia many patients experience secondary to radiotherapy effects, may contribute to the increased clinical manifestations of reflux in this population due to the diminished neutralizing effects of saliva as a protective element against reflux damage to affected structures. </a:t>
            </a:r>
            <a:r>
              <a:rPr lang="en-US" sz="2000" baseline="30000" dirty="0">
                <a:solidFill>
                  <a:srgbClr val="FFFFFF"/>
                </a:solidFill>
              </a:rPr>
              <a:t>9</a:t>
            </a:r>
          </a:p>
          <a:p>
            <a:pPr marL="0" indent="0">
              <a:buNone/>
            </a:pPr>
            <a:endParaRPr lang="en-US" baseline="30000" dirty="0">
              <a:solidFill>
                <a:srgbClr val="FFFFFF"/>
              </a:solidFill>
            </a:endParaRPr>
          </a:p>
          <a:p>
            <a:endParaRPr lang="en-US" dirty="0">
              <a:solidFill>
                <a:srgbClr val="FFFFFF"/>
              </a:solidFill>
            </a:endParaRPr>
          </a:p>
        </p:txBody>
      </p:sp>
      <p:pic>
        <p:nvPicPr>
          <p:cNvPr id="4" name="Picture 3" descr="Close-up of a person's mouth&#10;&#10;Description automatically generated with medium confidence">
            <a:extLst>
              <a:ext uri="{FF2B5EF4-FFF2-40B4-BE49-F238E27FC236}">
                <a16:creationId xmlns:a16="http://schemas.microsoft.com/office/drawing/2014/main" id="{02BD0C66-5994-BAC0-666F-547D4D433830}"/>
              </a:ext>
            </a:extLst>
          </p:cNvPr>
          <p:cNvPicPr>
            <a:picLocks noChangeAspect="1"/>
          </p:cNvPicPr>
          <p:nvPr/>
        </p:nvPicPr>
        <p:blipFill>
          <a:blip r:embed="rId2"/>
          <a:stretch>
            <a:fillRect/>
          </a:stretch>
        </p:blipFill>
        <p:spPr>
          <a:xfrm>
            <a:off x="6468084" y="1785727"/>
            <a:ext cx="4952475" cy="3295647"/>
          </a:xfrm>
          <a:prstGeom prst="rect">
            <a:avLst/>
          </a:prstGeom>
        </p:spPr>
      </p:pic>
    </p:spTree>
    <p:extLst>
      <p:ext uri="{BB962C8B-B14F-4D97-AF65-F5344CB8AC3E}">
        <p14:creationId xmlns:p14="http://schemas.microsoft.com/office/powerpoint/2010/main" val="154055609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a:solidFill>
                  <a:srgbClr val="FFFEFF"/>
                </a:solidFill>
              </a:rPr>
              <a:t>Xerostomia  and  the  Bicarbonate  Effect</a:t>
            </a:r>
          </a:p>
        </p:txBody>
      </p:sp>
      <p:graphicFrame>
        <p:nvGraphicFramePr>
          <p:cNvPr id="16" name="Content Placeholder 2">
            <a:extLst>
              <a:ext uri="{FF2B5EF4-FFF2-40B4-BE49-F238E27FC236}">
                <a16:creationId xmlns:a16="http://schemas.microsoft.com/office/drawing/2014/main" id="{75E78F05-C7E4-BF78-26A2-F3B38DB7D03A}"/>
              </a:ext>
            </a:extLst>
          </p:cNvPr>
          <p:cNvGraphicFramePr>
            <a:graphicFrameLocks noGrp="1"/>
          </p:cNvGraphicFramePr>
          <p:nvPr>
            <p:ph idx="1"/>
            <p:extLst>
              <p:ext uri="{D42A27DB-BD31-4B8C-83A1-F6EECF244321}">
                <p14:modId xmlns:p14="http://schemas.microsoft.com/office/powerpoint/2010/main" val="3248513765"/>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390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a:solidFill>
                  <a:srgbClr val="FFFEFF"/>
                </a:solidFill>
              </a:rPr>
              <a:t>TL Not Well Studied</a:t>
            </a:r>
          </a:p>
        </p:txBody>
      </p:sp>
      <p:graphicFrame>
        <p:nvGraphicFramePr>
          <p:cNvPr id="5" name="Content Placeholder 2">
            <a:extLst>
              <a:ext uri="{FF2B5EF4-FFF2-40B4-BE49-F238E27FC236}">
                <a16:creationId xmlns:a16="http://schemas.microsoft.com/office/drawing/2014/main" id="{09B3CCEE-7F78-D060-0357-71A470FDE89C}"/>
              </a:ext>
            </a:extLst>
          </p:cNvPr>
          <p:cNvGraphicFramePr>
            <a:graphicFrameLocks noGrp="1"/>
          </p:cNvGraphicFramePr>
          <p:nvPr>
            <p:ph idx="1"/>
            <p:extLst>
              <p:ext uri="{D42A27DB-BD31-4B8C-83A1-F6EECF244321}">
                <p14:modId xmlns:p14="http://schemas.microsoft.com/office/powerpoint/2010/main" val="3695221295"/>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1048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719D01B-E306-486F-A44A-E1BEE6B8C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82726" y="702156"/>
            <a:ext cx="7635103" cy="1013800"/>
          </a:xfrm>
        </p:spPr>
        <p:txBody>
          <a:bodyPr>
            <a:normAutofit/>
          </a:bodyPr>
          <a:lstStyle/>
          <a:p>
            <a:r>
              <a:rPr lang="en-US" b="1" dirty="0">
                <a:solidFill>
                  <a:schemeClr val="accent1"/>
                </a:solidFill>
              </a:rPr>
              <a:t>AHNRCT &amp; HNCCT Ongoing Research</a:t>
            </a:r>
          </a:p>
        </p:txBody>
      </p:sp>
      <p:grpSp>
        <p:nvGrpSpPr>
          <p:cNvPr id="2057" name="Group 2056">
            <a:extLst>
              <a:ext uri="{FF2B5EF4-FFF2-40B4-BE49-F238E27FC236}">
                <a16:creationId xmlns:a16="http://schemas.microsoft.com/office/drawing/2014/main" id="{E3ECE2A1-BE02-45E8-80D2-40668675E1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058" name="Rectangle 2057">
              <a:extLst>
                <a:ext uri="{FF2B5EF4-FFF2-40B4-BE49-F238E27FC236}">
                  <a16:creationId xmlns:a16="http://schemas.microsoft.com/office/drawing/2014/main" id="{75B00F21-D7A1-4DBD-B786-86D98FF33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59" name="Rectangle 2058">
              <a:extLst>
                <a:ext uri="{FF2B5EF4-FFF2-40B4-BE49-F238E27FC236}">
                  <a16:creationId xmlns:a16="http://schemas.microsoft.com/office/drawing/2014/main" id="{75971E3D-EBA2-4F5A-BA90-F41CC7B48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60" name="Rectangle 2059">
              <a:extLst>
                <a:ext uri="{FF2B5EF4-FFF2-40B4-BE49-F238E27FC236}">
                  <a16:creationId xmlns:a16="http://schemas.microsoft.com/office/drawing/2014/main" id="{81CED36D-BAED-48CA-A871-F98A33054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2050" name="Picture 2" descr="pH Testing - Dr Paul Froomes - Consultant Gastroenterologist | Melbourne">
            <a:extLst>
              <a:ext uri="{FF2B5EF4-FFF2-40B4-BE49-F238E27FC236}">
                <a16:creationId xmlns:a16="http://schemas.microsoft.com/office/drawing/2014/main" id="{5F6F35AA-B15C-B88C-0F27-2926EAC697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68" b="-1"/>
          <a:stretch/>
        </p:blipFill>
        <p:spPr bwMode="auto">
          <a:xfrm>
            <a:off x="448732" y="600075"/>
            <a:ext cx="3683001" cy="57753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82726" y="1896533"/>
            <a:ext cx="7225074" cy="3962266"/>
          </a:xfrm>
        </p:spPr>
        <p:txBody>
          <a:bodyPr>
            <a:normAutofit/>
          </a:bodyPr>
          <a:lstStyle/>
          <a:p>
            <a:pPr>
              <a:spcBef>
                <a:spcPts val="0"/>
              </a:spcBef>
              <a:spcAft>
                <a:spcPts val="3600"/>
              </a:spcAft>
              <a:buSzPct val="80000"/>
            </a:pPr>
            <a:r>
              <a:rPr lang="en-US" sz="2400" dirty="0"/>
              <a:t>Conducting esophageal manometry and 24 </a:t>
            </a:r>
            <a:r>
              <a:rPr lang="en-US" sz="2400" dirty="0" err="1"/>
              <a:t>hr</a:t>
            </a:r>
            <a:r>
              <a:rPr lang="en-US" sz="2400" dirty="0"/>
              <a:t> dual-channel pH-Z monitoring since November 2014.</a:t>
            </a:r>
          </a:p>
          <a:p>
            <a:pPr>
              <a:spcBef>
                <a:spcPts val="0"/>
              </a:spcBef>
              <a:spcAft>
                <a:spcPts val="3600"/>
              </a:spcAft>
              <a:buSzPct val="80000"/>
            </a:pPr>
            <a:r>
              <a:rPr lang="en-US" sz="2400" dirty="0"/>
              <a:t>HNCCT has one of the largest local laryngectomy populations in the country.</a:t>
            </a:r>
          </a:p>
          <a:p>
            <a:pPr>
              <a:spcBef>
                <a:spcPts val="0"/>
              </a:spcBef>
              <a:spcAft>
                <a:spcPts val="3600"/>
              </a:spcAft>
              <a:buSzPct val="80000"/>
            </a:pPr>
            <a:r>
              <a:rPr lang="en-US" sz="2400" dirty="0"/>
              <a:t>Now able to directly compare populations with uniform treatment protocols.</a:t>
            </a:r>
          </a:p>
        </p:txBody>
      </p:sp>
    </p:spTree>
    <p:extLst>
      <p:ext uri="{BB962C8B-B14F-4D97-AF65-F5344CB8AC3E}">
        <p14:creationId xmlns:p14="http://schemas.microsoft.com/office/powerpoint/2010/main" val="1114679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033389"/>
            <a:ext cx="4826256" cy="4825409"/>
          </a:xfrm>
        </p:spPr>
        <p:txBody>
          <a:bodyPr anchor="ctr">
            <a:normAutofit/>
          </a:bodyPr>
          <a:lstStyle/>
          <a:p>
            <a:r>
              <a:rPr lang="en-US" sz="5400">
                <a:solidFill>
                  <a:srgbClr val="FFFFFF"/>
                </a:solidFill>
              </a:rPr>
              <a:t>AHNRCT Patient Data</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1033390"/>
            <a:ext cx="4855037" cy="4825409"/>
          </a:xfrm>
          <a:ln w="57150">
            <a:noFill/>
          </a:ln>
        </p:spPr>
        <p:txBody>
          <a:bodyPr anchor="ctr">
            <a:normAutofit/>
          </a:bodyPr>
          <a:lstStyle/>
          <a:p>
            <a:pPr marL="0" indent="0">
              <a:spcBef>
                <a:spcPts val="0"/>
              </a:spcBef>
              <a:spcAft>
                <a:spcPts val="2400"/>
              </a:spcAft>
              <a:buSzPct val="80000"/>
              <a:buNone/>
            </a:pPr>
            <a:r>
              <a:rPr lang="en-US" sz="2000" b="1" i="1" u="sng" dirty="0">
                <a:solidFill>
                  <a:schemeClr val="accent2">
                    <a:lumMod val="50000"/>
                  </a:schemeClr>
                </a:solidFill>
              </a:rPr>
              <a:t>672 Total Patients:</a:t>
            </a:r>
          </a:p>
          <a:p>
            <a:pPr marL="800100" lvl="1" indent="-341313">
              <a:spcBef>
                <a:spcPts val="0"/>
              </a:spcBef>
              <a:spcAft>
                <a:spcPts val="1200"/>
              </a:spcAft>
              <a:buSzPct val="80000"/>
            </a:pPr>
            <a:r>
              <a:rPr lang="en-US" sz="2000" b="1" i="1" u="sng" dirty="0">
                <a:solidFill>
                  <a:schemeClr val="accent2">
                    <a:lumMod val="50000"/>
                  </a:schemeClr>
                </a:solidFill>
              </a:rPr>
              <a:t>530</a:t>
            </a:r>
            <a:r>
              <a:rPr lang="en-US" sz="2000" dirty="0">
                <a:solidFill>
                  <a:schemeClr val="accent2">
                    <a:lumMod val="50000"/>
                  </a:schemeClr>
                </a:solidFill>
              </a:rPr>
              <a:t> Non-laryngectomy</a:t>
            </a:r>
          </a:p>
          <a:p>
            <a:pPr marL="1322388" lvl="3" indent="-341313">
              <a:spcBef>
                <a:spcPts val="0"/>
              </a:spcBef>
              <a:spcAft>
                <a:spcPts val="1200"/>
              </a:spcAft>
              <a:buSzPct val="80000"/>
            </a:pPr>
            <a:r>
              <a:rPr lang="en-US" sz="2000" dirty="0">
                <a:solidFill>
                  <a:schemeClr val="accent2">
                    <a:lumMod val="50000"/>
                  </a:schemeClr>
                </a:solidFill>
              </a:rPr>
              <a:t>165: history of H&amp;N cancer + radiation</a:t>
            </a:r>
          </a:p>
          <a:p>
            <a:pPr marL="1322388" lvl="3" indent="-341313">
              <a:spcBef>
                <a:spcPts val="0"/>
              </a:spcBef>
              <a:spcAft>
                <a:spcPts val="1200"/>
              </a:spcAft>
              <a:buSzPct val="80000"/>
            </a:pPr>
            <a:r>
              <a:rPr lang="en-US" sz="2000" dirty="0">
                <a:solidFill>
                  <a:schemeClr val="accent2">
                    <a:lumMod val="50000"/>
                  </a:schemeClr>
                </a:solidFill>
              </a:rPr>
              <a:t>29: history of H&amp;N cancer, no radiation</a:t>
            </a:r>
          </a:p>
          <a:p>
            <a:pPr marL="1322388" lvl="3" indent="-341313">
              <a:spcBef>
                <a:spcPts val="0"/>
              </a:spcBef>
              <a:spcAft>
                <a:spcPts val="3600"/>
              </a:spcAft>
              <a:buSzPct val="80000"/>
            </a:pPr>
            <a:r>
              <a:rPr lang="en-US" sz="2000" dirty="0">
                <a:solidFill>
                  <a:schemeClr val="accent2">
                    <a:lumMod val="50000"/>
                  </a:schemeClr>
                </a:solidFill>
              </a:rPr>
              <a:t>336: no history of H&amp;N cancer</a:t>
            </a:r>
          </a:p>
          <a:p>
            <a:pPr lvl="1">
              <a:buSzPct val="80000"/>
            </a:pPr>
            <a:r>
              <a:rPr lang="en-US" sz="2000" b="1" i="1" u="sng" dirty="0">
                <a:solidFill>
                  <a:schemeClr val="accent2">
                    <a:lumMod val="50000"/>
                  </a:schemeClr>
                </a:solidFill>
              </a:rPr>
              <a:t>142</a:t>
            </a:r>
            <a:r>
              <a:rPr lang="en-US" sz="2000" dirty="0">
                <a:solidFill>
                  <a:schemeClr val="accent2">
                    <a:lumMod val="50000"/>
                  </a:schemeClr>
                </a:solidFill>
              </a:rPr>
              <a:t> total laryngectomy</a:t>
            </a:r>
          </a:p>
          <a:p>
            <a:pPr lvl="2">
              <a:buSzPct val="80000"/>
            </a:pPr>
            <a:r>
              <a:rPr lang="en-US" sz="2000" dirty="0">
                <a:solidFill>
                  <a:schemeClr val="accent2">
                    <a:lumMod val="50000"/>
                  </a:schemeClr>
                </a:solidFill>
              </a:rPr>
              <a:t>123 had history of radiation</a:t>
            </a:r>
          </a:p>
        </p:txBody>
      </p:sp>
    </p:spTree>
    <p:extLst>
      <p:ext uri="{BB962C8B-B14F-4D97-AF65-F5344CB8AC3E}">
        <p14:creationId xmlns:p14="http://schemas.microsoft.com/office/powerpoint/2010/main" val="1401269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US" sz="3200" b="1" dirty="0">
                <a:solidFill>
                  <a:schemeClr val="accent1"/>
                </a:solidFill>
              </a:rPr>
              <a:t>Test Parameters</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BCAB13C4-B447-FA9F-7C00-4E8CD0D44AFF}"/>
              </a:ext>
            </a:extLst>
          </p:cNvPr>
          <p:cNvGraphicFramePr>
            <a:graphicFrameLocks noGrp="1"/>
          </p:cNvGraphicFramePr>
          <p:nvPr>
            <p:ph idx="1"/>
            <p:extLst>
              <p:ext uri="{D42A27DB-BD31-4B8C-83A1-F6EECF244321}">
                <p14:modId xmlns:p14="http://schemas.microsoft.com/office/powerpoint/2010/main" val="1973803058"/>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745939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sz="3200" dirty="0">
                <a:solidFill>
                  <a:srgbClr val="FFFEFF"/>
                </a:solidFill>
              </a:rPr>
              <a:t>DeMeester Score</a:t>
            </a:r>
          </a:p>
        </p:txBody>
      </p:sp>
      <p:graphicFrame>
        <p:nvGraphicFramePr>
          <p:cNvPr id="5" name="Content Placeholder 2">
            <a:extLst>
              <a:ext uri="{FF2B5EF4-FFF2-40B4-BE49-F238E27FC236}">
                <a16:creationId xmlns:a16="http://schemas.microsoft.com/office/drawing/2014/main" id="{18933021-66A5-4379-BC4A-88767F2A3CED}"/>
              </a:ext>
            </a:extLst>
          </p:cNvPr>
          <p:cNvGraphicFramePr>
            <a:graphicFrameLocks noGrp="1"/>
          </p:cNvGraphicFramePr>
          <p:nvPr>
            <p:ph idx="1"/>
            <p:extLst>
              <p:ext uri="{D42A27DB-BD31-4B8C-83A1-F6EECF244321}">
                <p14:modId xmlns:p14="http://schemas.microsoft.com/office/powerpoint/2010/main" val="305633052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7554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of an electromagnetic radiation">
            <a:extLst>
              <a:ext uri="{FF2B5EF4-FFF2-40B4-BE49-F238E27FC236}">
                <a16:creationId xmlns:a16="http://schemas.microsoft.com/office/drawing/2014/main" id="{393FFA6B-E147-8985-5161-05747469D0F3}"/>
              </a:ext>
            </a:extLst>
          </p:cNvPr>
          <p:cNvPicPr>
            <a:picLocks noChangeAspect="1"/>
          </p:cNvPicPr>
          <p:nvPr/>
        </p:nvPicPr>
        <p:blipFill rotWithShape="1">
          <a:blip r:embed="rId2"/>
          <a:srcRect t="10678" b="5367"/>
          <a:stretch/>
        </p:blipFill>
        <p:spPr>
          <a:xfrm>
            <a:off x="20" y="10"/>
            <a:ext cx="12191980" cy="6857990"/>
          </a:xfrm>
          <a:prstGeom prst="rect">
            <a:avLst/>
          </a:prstGeom>
        </p:spPr>
      </p:pic>
      <p:grpSp>
        <p:nvGrpSpPr>
          <p:cNvPr id="11" name="Group 10">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2" name="Rectangle 11">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84200" y="1006956"/>
            <a:ext cx="3412067" cy="1372177"/>
          </a:xfrm>
        </p:spPr>
        <p:txBody>
          <a:bodyPr anchor="ctr">
            <a:normAutofit/>
          </a:bodyPr>
          <a:lstStyle/>
          <a:p>
            <a:r>
              <a:rPr lang="en-US">
                <a:solidFill>
                  <a:srgbClr val="FFFFFF"/>
                </a:solidFill>
              </a:rPr>
              <a:t>Impedance Testing</a:t>
            </a:r>
          </a:p>
        </p:txBody>
      </p:sp>
      <p:sp>
        <p:nvSpPr>
          <p:cNvPr id="3" name="Content Placeholder 2"/>
          <p:cNvSpPr>
            <a:spLocks noGrp="1"/>
          </p:cNvSpPr>
          <p:nvPr>
            <p:ph idx="1"/>
          </p:nvPr>
        </p:nvSpPr>
        <p:spPr>
          <a:xfrm>
            <a:off x="581193" y="2438399"/>
            <a:ext cx="3415074" cy="3564467"/>
          </a:xfrm>
        </p:spPr>
        <p:txBody>
          <a:bodyPr>
            <a:noAutofit/>
          </a:bodyPr>
          <a:lstStyle/>
          <a:p>
            <a:pPr>
              <a:buSzPct val="80000"/>
            </a:pPr>
            <a:r>
              <a:rPr lang="en-US" sz="2200" dirty="0">
                <a:solidFill>
                  <a:srgbClr val="FFFFFF"/>
                </a:solidFill>
              </a:rPr>
              <a:t>Detects electrical impedance within the esophagus. A significant drop in impedance translates into fluid/refluxate within the column. pH levels are then cross-referenced.</a:t>
            </a:r>
          </a:p>
          <a:p>
            <a:pPr>
              <a:buSzPct val="80000"/>
            </a:pPr>
            <a:endParaRPr lang="en-US" sz="2200" dirty="0">
              <a:solidFill>
                <a:srgbClr val="FFFFFF"/>
              </a:solidFill>
            </a:endParaRPr>
          </a:p>
          <a:p>
            <a:pPr>
              <a:buSzPct val="80000"/>
            </a:pPr>
            <a:r>
              <a:rPr lang="en-US" sz="2200" dirty="0">
                <a:solidFill>
                  <a:srgbClr val="FFFFFF"/>
                </a:solidFill>
              </a:rPr>
              <a:t>Runs simultaneous to the pH monitor.</a:t>
            </a:r>
          </a:p>
        </p:txBody>
      </p:sp>
    </p:spTree>
    <p:extLst>
      <p:ext uri="{BB962C8B-B14F-4D97-AF65-F5344CB8AC3E}">
        <p14:creationId xmlns:p14="http://schemas.microsoft.com/office/powerpoint/2010/main" val="325775329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sz="3600" dirty="0">
                <a:solidFill>
                  <a:srgbClr val="FFFEFF"/>
                </a:solidFill>
              </a:rPr>
              <a:t>Current Data</a:t>
            </a:r>
          </a:p>
        </p:txBody>
      </p:sp>
      <p:graphicFrame>
        <p:nvGraphicFramePr>
          <p:cNvPr id="5" name="Content Placeholder 2">
            <a:extLst>
              <a:ext uri="{FF2B5EF4-FFF2-40B4-BE49-F238E27FC236}">
                <a16:creationId xmlns:a16="http://schemas.microsoft.com/office/drawing/2014/main" id="{A65AFBB6-94D2-2C04-BDA4-5B047CABCE51}"/>
              </a:ext>
            </a:extLst>
          </p:cNvPr>
          <p:cNvGraphicFramePr>
            <a:graphicFrameLocks noGrp="1"/>
          </p:cNvGraphicFramePr>
          <p:nvPr>
            <p:ph idx="1"/>
            <p:extLst>
              <p:ext uri="{D42A27DB-BD31-4B8C-83A1-F6EECF244321}">
                <p14:modId xmlns:p14="http://schemas.microsoft.com/office/powerpoint/2010/main" val="364055594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4732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a:solidFill>
                  <a:srgbClr val="FFFEFF"/>
                </a:solidFill>
              </a:rPr>
              <a:t>Laryngectomy Data</a:t>
            </a:r>
          </a:p>
        </p:txBody>
      </p:sp>
      <p:graphicFrame>
        <p:nvGraphicFramePr>
          <p:cNvPr id="5" name="Content Placeholder 2">
            <a:extLst>
              <a:ext uri="{FF2B5EF4-FFF2-40B4-BE49-F238E27FC236}">
                <a16:creationId xmlns:a16="http://schemas.microsoft.com/office/drawing/2014/main" id="{9B780DB7-19D3-79F9-36EB-226DE25E3D20}"/>
              </a:ext>
            </a:extLst>
          </p:cNvPr>
          <p:cNvGraphicFramePr>
            <a:graphicFrameLocks noGrp="1"/>
          </p:cNvGraphicFramePr>
          <p:nvPr>
            <p:ph idx="1"/>
            <p:extLst>
              <p:ext uri="{D42A27DB-BD31-4B8C-83A1-F6EECF244321}">
                <p14:modId xmlns:p14="http://schemas.microsoft.com/office/powerpoint/2010/main" val="355585347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6800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E5EB3-9A9B-A1D2-940E-6A1E2B152CB3}"/>
              </a:ext>
            </a:extLst>
          </p:cNvPr>
          <p:cNvSpPr>
            <a:spLocks noGrp="1"/>
          </p:cNvSpPr>
          <p:nvPr>
            <p:ph type="title"/>
          </p:nvPr>
        </p:nvSpPr>
        <p:spPr/>
        <p:txBody>
          <a:bodyPr/>
          <a:lstStyle/>
          <a:p>
            <a:r>
              <a:rPr lang="en-US" b="1" dirty="0"/>
              <a:t>Disclosures</a:t>
            </a:r>
          </a:p>
        </p:txBody>
      </p:sp>
      <p:sp>
        <p:nvSpPr>
          <p:cNvPr id="3" name="Content Placeholder 2">
            <a:extLst>
              <a:ext uri="{FF2B5EF4-FFF2-40B4-BE49-F238E27FC236}">
                <a16:creationId xmlns:a16="http://schemas.microsoft.com/office/drawing/2014/main" id="{1062A0E6-B72A-97D4-B56C-C241F78AF9B0}"/>
              </a:ext>
            </a:extLst>
          </p:cNvPr>
          <p:cNvSpPr>
            <a:spLocks noGrp="1"/>
          </p:cNvSpPr>
          <p:nvPr>
            <p:ph idx="1"/>
          </p:nvPr>
        </p:nvSpPr>
        <p:spPr>
          <a:xfrm>
            <a:off x="581193" y="2053174"/>
            <a:ext cx="11029615" cy="3678303"/>
          </a:xfrm>
        </p:spPr>
        <p:txBody>
          <a:bodyPr>
            <a:normAutofit/>
          </a:bodyPr>
          <a:lstStyle/>
          <a:p>
            <a:pPr marL="0" indent="0">
              <a:buNone/>
            </a:pPr>
            <a:r>
              <a:rPr lang="en-US" b="1" dirty="0"/>
              <a:t>	• Capital Interest and Salary,  Advanced Head &amp; Neck Rehabilitation Center of Texas</a:t>
            </a:r>
          </a:p>
          <a:p>
            <a:pPr marL="0" indent="0">
              <a:buNone/>
            </a:pPr>
            <a:r>
              <a:rPr lang="en-US" b="1" dirty="0"/>
              <a:t>	• Clinical Consultant,  Atos Medical</a:t>
            </a:r>
          </a:p>
          <a:p>
            <a:pPr marL="0" indent="0">
              <a:buNone/>
            </a:pPr>
            <a:r>
              <a:rPr lang="en-US" b="1" dirty="0"/>
              <a:t>	• Clinical Consultant, Tactile Medical</a:t>
            </a:r>
          </a:p>
          <a:p>
            <a:pPr marL="0" indent="0">
              <a:buNone/>
            </a:pPr>
            <a:r>
              <a:rPr lang="en-US" b="1" dirty="0"/>
              <a:t>	• Clinical Consultant, Medtronic, GI Division</a:t>
            </a:r>
          </a:p>
          <a:p>
            <a:pPr marL="0" indent="0">
              <a:buNone/>
            </a:pPr>
            <a:r>
              <a:rPr lang="en-US" b="1" dirty="0"/>
              <a:t>	• Protocol 8030 Collaborative,  </a:t>
            </a:r>
            <a:r>
              <a:rPr lang="en-US" b="1" dirty="0" err="1"/>
              <a:t>Vanderbuilt</a:t>
            </a:r>
            <a:r>
              <a:rPr lang="en-US" b="1" dirty="0"/>
              <a:t> University</a:t>
            </a:r>
          </a:p>
          <a:p>
            <a:pPr marL="0" indent="0">
              <a:buNone/>
            </a:pPr>
            <a:endParaRPr lang="en-US" b="1" dirty="0"/>
          </a:p>
          <a:p>
            <a:pPr lvl="1"/>
            <a:endParaRPr lang="en-US" dirty="0"/>
          </a:p>
        </p:txBody>
      </p:sp>
    </p:spTree>
    <p:extLst>
      <p:ext uri="{BB962C8B-B14F-4D97-AF65-F5344CB8AC3E}">
        <p14:creationId xmlns:p14="http://schemas.microsoft.com/office/powerpoint/2010/main" val="1985848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sz="3200" dirty="0">
                <a:solidFill>
                  <a:srgbClr val="FFFEFF"/>
                </a:solidFill>
              </a:rPr>
              <a:t>So What’s the Big Deal?</a:t>
            </a:r>
          </a:p>
        </p:txBody>
      </p:sp>
      <p:graphicFrame>
        <p:nvGraphicFramePr>
          <p:cNvPr id="5" name="Content Placeholder 2">
            <a:extLst>
              <a:ext uri="{FF2B5EF4-FFF2-40B4-BE49-F238E27FC236}">
                <a16:creationId xmlns:a16="http://schemas.microsoft.com/office/drawing/2014/main" id="{E76B45A7-687E-E3CD-1866-0E4B45D77F9E}"/>
              </a:ext>
            </a:extLst>
          </p:cNvPr>
          <p:cNvGraphicFramePr>
            <a:graphicFrameLocks noGrp="1"/>
          </p:cNvGraphicFramePr>
          <p:nvPr>
            <p:ph idx="1"/>
            <p:extLst>
              <p:ext uri="{D42A27DB-BD31-4B8C-83A1-F6EECF244321}">
                <p14:modId xmlns:p14="http://schemas.microsoft.com/office/powerpoint/2010/main" val="375555324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608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Implications</a:t>
            </a:r>
            <a:endParaRPr lang="en-US" dirty="0"/>
          </a:p>
        </p:txBody>
      </p:sp>
      <p:graphicFrame>
        <p:nvGraphicFramePr>
          <p:cNvPr id="19" name="Content Placeholder 2">
            <a:extLst>
              <a:ext uri="{FF2B5EF4-FFF2-40B4-BE49-F238E27FC236}">
                <a16:creationId xmlns:a16="http://schemas.microsoft.com/office/drawing/2014/main" id="{8ACD9E36-B099-0895-5507-1F841DEF93AD}"/>
              </a:ext>
            </a:extLst>
          </p:cNvPr>
          <p:cNvGraphicFramePr>
            <a:graphicFrameLocks noGrp="1"/>
          </p:cNvGraphicFramePr>
          <p:nvPr>
            <p:ph idx="1"/>
          </p:nvPr>
        </p:nvGraphicFramePr>
        <p:xfrm>
          <a:off x="2389094" y="1693165"/>
          <a:ext cx="7611932" cy="4287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680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8071" y="1037967"/>
            <a:ext cx="3731783" cy="4709131"/>
          </a:xfrm>
        </p:spPr>
        <p:txBody>
          <a:bodyPr anchor="ctr">
            <a:normAutofit/>
          </a:bodyPr>
          <a:lstStyle/>
          <a:p>
            <a:r>
              <a:rPr lang="en-US" sz="3200" dirty="0">
                <a:solidFill>
                  <a:schemeClr val="accent1"/>
                </a:solidFill>
              </a:rPr>
              <a:t>Hiatal Hernia Repair &amp; Fundoplication</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54A3256-E6CC-72B9-9548-498C1994644B}"/>
              </a:ext>
            </a:extLst>
          </p:cNvPr>
          <p:cNvGraphicFramePr>
            <a:graphicFrameLocks noGrp="1"/>
          </p:cNvGraphicFramePr>
          <p:nvPr>
            <p:ph idx="1"/>
            <p:extLst>
              <p:ext uri="{D42A27DB-BD31-4B8C-83A1-F6EECF244321}">
                <p14:modId xmlns:p14="http://schemas.microsoft.com/office/powerpoint/2010/main" val="1477581552"/>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345684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2121" y="960723"/>
            <a:ext cx="4968489" cy="1013800"/>
          </a:xfrm>
        </p:spPr>
        <p:txBody>
          <a:bodyPr>
            <a:normAutofit/>
          </a:bodyPr>
          <a:lstStyle/>
          <a:p>
            <a:r>
              <a:rPr lang="en-US" dirty="0">
                <a:solidFill>
                  <a:srgbClr val="FFFFFF"/>
                </a:solidFill>
              </a:rPr>
              <a:t>The LINX Procedure</a:t>
            </a:r>
          </a:p>
        </p:txBody>
      </p:sp>
      <p:sp>
        <p:nvSpPr>
          <p:cNvPr id="13" name="Rectangle 12">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783387" y="2254102"/>
            <a:ext cx="4947221" cy="3650344"/>
          </a:xfrm>
        </p:spPr>
        <p:txBody>
          <a:bodyPr>
            <a:normAutofit/>
          </a:bodyPr>
          <a:lstStyle/>
          <a:p>
            <a:r>
              <a:rPr lang="en-US" sz="2000" dirty="0">
                <a:solidFill>
                  <a:srgbClr val="FFFFFF"/>
                </a:solidFill>
              </a:rPr>
              <a:t>The LINX procedure is an alternative to fundoplication, utilizing magnetic sphincter augmentation, that entails a minimally invasive laparoscopic implantation of a small device made of interlinked titanium beads with magnetic cores, which prevents reflux by augmenting the esophageal sphincter’s barrier function. </a:t>
            </a:r>
            <a:r>
              <a:rPr lang="en-US" sz="2000" baseline="30000" dirty="0">
                <a:solidFill>
                  <a:srgbClr val="FFFFFF"/>
                </a:solidFill>
              </a:rPr>
              <a:t>19</a:t>
            </a:r>
          </a:p>
        </p:txBody>
      </p:sp>
      <p:pic>
        <p:nvPicPr>
          <p:cNvPr id="4" name="Picture 3" descr="stomach.jpg"/>
          <p:cNvPicPr>
            <a:picLocks noChangeAspect="1"/>
          </p:cNvPicPr>
          <p:nvPr/>
        </p:nvPicPr>
        <p:blipFill rotWithShape="1">
          <a:blip r:embed="rId2">
            <a:extLst>
              <a:ext uri="{28A0092B-C50C-407E-A947-70E740481C1C}">
                <a14:useLocalDpi xmlns:a14="http://schemas.microsoft.com/office/drawing/2010/main" val="0"/>
              </a:ext>
            </a:extLst>
          </a:blip>
          <a:srcRect l="-4774" t="601" r="4774" b="-601"/>
          <a:stretch/>
        </p:blipFill>
        <p:spPr>
          <a:xfrm rot="5400000">
            <a:off x="6471493" y="1578929"/>
            <a:ext cx="4945656" cy="3709242"/>
          </a:xfrm>
          <a:prstGeom prst="rect">
            <a:avLst/>
          </a:prstGeom>
        </p:spPr>
      </p:pic>
    </p:spTree>
    <p:extLst>
      <p:ext uri="{BB962C8B-B14F-4D97-AF65-F5344CB8AC3E}">
        <p14:creationId xmlns:p14="http://schemas.microsoft.com/office/powerpoint/2010/main" val="75378006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US" sz="3200" b="1" dirty="0">
                <a:solidFill>
                  <a:schemeClr val="accent1"/>
                </a:solidFill>
              </a:rPr>
              <a:t>How LINX Works</a:t>
            </a:r>
            <a:r>
              <a:rPr lang="mr-IN" sz="3200" b="1" dirty="0">
                <a:solidFill>
                  <a:schemeClr val="accent1"/>
                </a:solidFill>
              </a:rPr>
              <a:t>…</a:t>
            </a:r>
            <a:endParaRPr lang="en-US" sz="3200" b="1" dirty="0">
              <a:solidFill>
                <a:schemeClr val="accent1"/>
              </a:solidFill>
            </a:endParaRP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2">
            <a:extLst>
              <a:ext uri="{FF2B5EF4-FFF2-40B4-BE49-F238E27FC236}">
                <a16:creationId xmlns:a16="http://schemas.microsoft.com/office/drawing/2014/main" id="{A39FF274-2016-6C6C-0729-DB9E97300DF3}"/>
              </a:ext>
            </a:extLst>
          </p:cNvPr>
          <p:cNvGraphicFramePr>
            <a:graphicFrameLocks noGrp="1"/>
          </p:cNvGraphicFramePr>
          <p:nvPr>
            <p:ph idx="1"/>
            <p:extLst>
              <p:ext uri="{D42A27DB-BD31-4B8C-83A1-F6EECF244321}">
                <p14:modId xmlns:p14="http://schemas.microsoft.com/office/powerpoint/2010/main" val="548863546"/>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416362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BB1D3B0-1E2E-48E2-ACCC-EE147A9A0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4BB8B191-5BC6-486A-8E6E-13B1C9EEE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06E3DE27-4115-4B5D-A9DB-3C7CDC82B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AA5196B7-638B-4DC2-897C-9F49E9D46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closedlinx.jpg"/>
          <p:cNvPicPr>
            <a:picLocks noGrp="1" noChangeAspect="1"/>
          </p:cNvPicPr>
          <p:nvPr>
            <p:ph idx="1"/>
          </p:nvPr>
        </p:nvPicPr>
        <p:blipFill rotWithShape="1">
          <a:blip r:embed="rId2">
            <a:extLst>
              <a:ext uri="{28A0092B-C50C-407E-A947-70E740481C1C}">
                <a14:useLocalDpi xmlns:a14="http://schemas.microsoft.com/office/drawing/2010/main" val="0"/>
              </a:ext>
            </a:extLst>
          </a:blip>
          <a:srcRect l="9387" r="16294" b="-811"/>
          <a:stretch/>
        </p:blipFill>
        <p:spPr>
          <a:xfrm rot="5400000">
            <a:off x="2306925" y="511262"/>
            <a:ext cx="3435892" cy="3495496"/>
          </a:xfrm>
          <a:prstGeom prst="rect">
            <a:avLst/>
          </a:prstGeom>
        </p:spPr>
      </p:pic>
      <p:cxnSp>
        <p:nvCxnSpPr>
          <p:cNvPr id="24" name="Straight Connector 23">
            <a:extLst>
              <a:ext uri="{FF2B5EF4-FFF2-40B4-BE49-F238E27FC236}">
                <a16:creationId xmlns:a16="http://schemas.microsoft.com/office/drawing/2014/main" id="{169958B5-5C27-4A9A-983B-AC6A83EFD5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36050"/>
            <a:ext cx="0" cy="16459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openlinx.jpg"/>
          <p:cNvPicPr>
            <a:picLocks noChangeAspect="1"/>
          </p:cNvPicPr>
          <p:nvPr/>
        </p:nvPicPr>
        <p:blipFill rotWithShape="1">
          <a:blip r:embed="rId3">
            <a:extLst>
              <a:ext uri="{28A0092B-C50C-407E-A947-70E740481C1C}">
                <a14:useLocalDpi xmlns:a14="http://schemas.microsoft.com/office/drawing/2010/main" val="0"/>
              </a:ext>
            </a:extLst>
          </a:blip>
          <a:srcRect l="15234" t="2867" r="12196" b="3226"/>
          <a:stretch/>
        </p:blipFill>
        <p:spPr>
          <a:xfrm rot="5400000">
            <a:off x="6367080" y="591717"/>
            <a:ext cx="3435892" cy="3334583"/>
          </a:xfrm>
          <a:prstGeom prst="rect">
            <a:avLst/>
          </a:prstGeom>
        </p:spPr>
      </p:pic>
      <p:sp useBgFill="1">
        <p:nvSpPr>
          <p:cNvPr id="26" name="Rectangle 25">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ln>
            <a:noFill/>
          </a:ln>
          <a:effectLst/>
        </p:spPr>
        <p:style>
          <a:lnRef idx="1">
            <a:schemeClr val="accent1"/>
          </a:lnRef>
          <a:fillRef idx="3">
            <a:schemeClr val="accent1"/>
          </a:fillRef>
          <a:effectRef idx="2">
            <a:schemeClr val="accent1"/>
          </a:effectRef>
          <a:fontRef idx="minor">
            <a:schemeClr val="lt1"/>
          </a:fontRef>
        </p:style>
      </p:sp>
      <p:sp useBgFill="1">
        <p:nvSpPr>
          <p:cNvPr id="28" name="Rectangle 27">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76057"/>
            <a:ext cx="11303626" cy="2034709"/>
          </a:xfrm>
          <a:prstGeom prst="rect">
            <a:avLst/>
          </a:prstGeom>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9599" y="4572000"/>
            <a:ext cx="10965141" cy="895244"/>
          </a:xfrm>
        </p:spPr>
        <p:txBody>
          <a:bodyPr vert="horz" lIns="91440" tIns="45720" rIns="91440" bIns="45720" rtlCol="0" anchor="b">
            <a:normAutofit/>
          </a:bodyPr>
          <a:lstStyle/>
          <a:p>
            <a:r>
              <a:rPr lang="en-US" sz="4000">
                <a:solidFill>
                  <a:schemeClr val="tx2"/>
                </a:solidFill>
              </a:rPr>
              <a:t>How LINX Works…</a:t>
            </a:r>
          </a:p>
        </p:txBody>
      </p:sp>
    </p:spTree>
    <p:extLst>
      <p:ext uri="{BB962C8B-B14F-4D97-AF65-F5344CB8AC3E}">
        <p14:creationId xmlns:p14="http://schemas.microsoft.com/office/powerpoint/2010/main" val="83326536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200739" cy="4709131"/>
          </a:xfrm>
        </p:spPr>
        <p:txBody>
          <a:bodyPr anchor="ctr">
            <a:normAutofit/>
          </a:bodyPr>
          <a:lstStyle/>
          <a:p>
            <a:r>
              <a:rPr lang="en-US" sz="3600" b="1" dirty="0" err="1">
                <a:solidFill>
                  <a:schemeClr val="accent1"/>
                </a:solidFill>
              </a:rPr>
              <a:t>Linx</a:t>
            </a:r>
            <a:br>
              <a:rPr lang="en-US" sz="3600" b="1" dirty="0">
                <a:solidFill>
                  <a:schemeClr val="accent1"/>
                </a:solidFill>
              </a:rPr>
            </a:br>
            <a:r>
              <a:rPr lang="en-US" sz="3600" b="1" dirty="0">
                <a:solidFill>
                  <a:schemeClr val="accent1"/>
                </a:solidFill>
              </a:rPr>
              <a:t>Candidacy</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C6E6036F-809A-1D2E-4B15-50E47AC8DBC2}"/>
              </a:ext>
            </a:extLst>
          </p:cNvPr>
          <p:cNvGraphicFramePr>
            <a:graphicFrameLocks noGrp="1"/>
          </p:cNvGraphicFramePr>
          <p:nvPr>
            <p:ph idx="1"/>
            <p:extLst>
              <p:ext uri="{D42A27DB-BD31-4B8C-83A1-F6EECF244321}">
                <p14:modId xmlns:p14="http://schemas.microsoft.com/office/powerpoint/2010/main" val="1212087925"/>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332115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23" name="Rectangle 22">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033389"/>
            <a:ext cx="4826256" cy="4825409"/>
          </a:xfrm>
        </p:spPr>
        <p:txBody>
          <a:bodyPr anchor="ctr">
            <a:normAutofit/>
          </a:bodyPr>
          <a:lstStyle/>
          <a:p>
            <a:r>
              <a:rPr lang="en-US" sz="5000">
                <a:solidFill>
                  <a:srgbClr val="FFFFFF"/>
                </a:solidFill>
              </a:rPr>
              <a:t>Encouraging Horizons </a:t>
            </a:r>
          </a:p>
        </p:txBody>
      </p:sp>
      <p:sp>
        <p:nvSpPr>
          <p:cNvPr id="25" name="Rectangle 24">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572522"/>
            <a:ext cx="4855037" cy="6173824"/>
          </a:xfrm>
          <a:ln w="57150">
            <a:noFill/>
          </a:ln>
        </p:spPr>
        <p:txBody>
          <a:bodyPr anchor="ctr">
            <a:normAutofit/>
          </a:bodyPr>
          <a:lstStyle/>
          <a:p>
            <a:r>
              <a:rPr lang="en-US" sz="2800" dirty="0">
                <a:solidFill>
                  <a:schemeClr val="accent2">
                    <a:lumMod val="50000"/>
                  </a:schemeClr>
                </a:solidFill>
              </a:rPr>
              <a:t>7 years </a:t>
            </a:r>
            <a:r>
              <a:rPr lang="en-US" sz="2800" dirty="0" err="1">
                <a:solidFill>
                  <a:schemeClr val="accent2">
                    <a:lumMod val="50000"/>
                  </a:schemeClr>
                </a:solidFill>
              </a:rPr>
              <a:t>AHNRCTdata</a:t>
            </a:r>
            <a:r>
              <a:rPr lang="en-US" sz="2800" dirty="0">
                <a:solidFill>
                  <a:schemeClr val="accent2">
                    <a:lumMod val="50000"/>
                  </a:schemeClr>
                </a:solidFill>
              </a:rPr>
              <a:t>:</a:t>
            </a:r>
          </a:p>
          <a:p>
            <a:pPr lvl="1"/>
            <a:r>
              <a:rPr lang="en-US" sz="2800" dirty="0">
                <a:solidFill>
                  <a:schemeClr val="accent2">
                    <a:lumMod val="50000"/>
                  </a:schemeClr>
                </a:solidFill>
              </a:rPr>
              <a:t>387 patients</a:t>
            </a:r>
          </a:p>
          <a:p>
            <a:pPr lvl="1"/>
            <a:r>
              <a:rPr lang="en-US" sz="2800" dirty="0">
                <a:solidFill>
                  <a:schemeClr val="accent2">
                    <a:lumMod val="50000"/>
                  </a:schemeClr>
                </a:solidFill>
              </a:rPr>
              <a:t>2 hiatal hernia recurrence</a:t>
            </a:r>
          </a:p>
          <a:p>
            <a:pPr lvl="1"/>
            <a:r>
              <a:rPr lang="en-US" sz="2800" dirty="0">
                <a:solidFill>
                  <a:schemeClr val="accent2">
                    <a:lumMod val="50000"/>
                  </a:schemeClr>
                </a:solidFill>
              </a:rPr>
              <a:t>94% no longer using PPIs</a:t>
            </a:r>
          </a:p>
          <a:p>
            <a:pPr lvl="1"/>
            <a:r>
              <a:rPr lang="en-US" sz="2800" dirty="0">
                <a:solidFill>
                  <a:schemeClr val="accent2">
                    <a:lumMod val="50000"/>
                  </a:schemeClr>
                </a:solidFill>
              </a:rPr>
              <a:t>Average 37% increase TEP lifetime</a:t>
            </a:r>
          </a:p>
          <a:p>
            <a:pPr lvl="1"/>
            <a:r>
              <a:rPr lang="en-US" sz="2800" dirty="0">
                <a:solidFill>
                  <a:schemeClr val="accent2">
                    <a:lumMod val="50000"/>
                  </a:schemeClr>
                </a:solidFill>
              </a:rPr>
              <a:t>&lt;10% incidence of periprosthetic leakage</a:t>
            </a:r>
          </a:p>
        </p:txBody>
      </p:sp>
    </p:spTree>
    <p:extLst>
      <p:ext uri="{BB962C8B-B14F-4D97-AF65-F5344CB8AC3E}">
        <p14:creationId xmlns:p14="http://schemas.microsoft.com/office/powerpoint/2010/main" val="250285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2F8F80BB-E8B6-43B3-9462-B4D497D2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7" name="Rectangle 16">
            <a:extLst>
              <a:ext uri="{FF2B5EF4-FFF2-40B4-BE49-F238E27FC236}">
                <a16:creationId xmlns:a16="http://schemas.microsoft.com/office/drawing/2014/main" id="{942C8AD6-8796-482B-ACC1-6D686B08E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240822" cy="5859735"/>
          </a:xfrm>
          <a:prstGeom prst="rect">
            <a:avLst/>
          </a:prstGeom>
          <a:solidFill>
            <a:srgbClr val="4B5B6F"/>
          </a:solidFill>
          <a:ln>
            <a:noFill/>
          </a:ln>
          <a:effectLst/>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9A4BF6CB-9CD5-085F-E664-1D17C476A2A4}"/>
              </a:ext>
            </a:extLst>
          </p:cNvPr>
          <p:cNvPicPr>
            <a:picLocks noGrp="1" noChangeAspect="1"/>
          </p:cNvPicPr>
          <p:nvPr>
            <p:ph idx="1"/>
          </p:nvPr>
        </p:nvPicPr>
        <p:blipFill>
          <a:blip r:embed="rId2"/>
          <a:stretch>
            <a:fillRect/>
          </a:stretch>
        </p:blipFill>
        <p:spPr>
          <a:xfrm>
            <a:off x="2427885" y="1103340"/>
            <a:ext cx="8674114" cy="4560904"/>
          </a:xfrm>
          <a:prstGeom prst="rect">
            <a:avLst/>
          </a:prstGeom>
        </p:spPr>
      </p:pic>
      <p:sp>
        <p:nvSpPr>
          <p:cNvPr id="19" name="Rectangle 18">
            <a:extLst>
              <a:ext uri="{FF2B5EF4-FFF2-40B4-BE49-F238E27FC236}">
                <a16:creationId xmlns:a16="http://schemas.microsoft.com/office/drawing/2014/main" id="{B6B3BF72-6DFA-42DA-A667-9E3A1BCFF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5059" y="457202"/>
            <a:ext cx="9970407" cy="5856457"/>
          </a:xfrm>
          <a:prstGeom prst="rect">
            <a:avLst/>
          </a:prstGeom>
          <a:noFill/>
          <a:ln w="9525">
            <a:solidFill>
              <a:srgbClr val="4B5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041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5E4503-CC62-4DA9-9121-0A157199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8D61A1B-3C4C-4F0E-965F-15837624C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0E56243-9701-44E8-8A92-319433305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5B1F1915-E076-48EB-BB4A-EE9808EB4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CF90FA3E-29C5-4FF4-8E7C-F402393C4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21EFF75-981B-45D2-8F70-7BCFA2709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652" y="638175"/>
            <a:ext cx="3700760" cy="57523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00218" y="1656292"/>
            <a:ext cx="3150659" cy="3540741"/>
          </a:xfrm>
        </p:spPr>
        <p:txBody>
          <a:bodyPr vert="horz" lIns="91440" tIns="45720" rIns="91440" bIns="45720" rtlCol="0" anchor="b">
            <a:normAutofit/>
          </a:bodyPr>
          <a:lstStyle/>
          <a:p>
            <a:pPr>
              <a:lnSpc>
                <a:spcPct val="90000"/>
              </a:lnSpc>
            </a:pPr>
            <a:r>
              <a:rPr lang="en-US" sz="3600" dirty="0">
                <a:solidFill>
                  <a:srgbClr val="FFFFFF"/>
                </a:solidFill>
              </a:rPr>
              <a:t>Happy Campers…</a:t>
            </a:r>
            <a:br>
              <a:rPr lang="en-US" sz="2300" dirty="0">
                <a:solidFill>
                  <a:srgbClr val="FFFFFF"/>
                </a:solidFill>
              </a:rPr>
            </a:br>
            <a:br>
              <a:rPr lang="en-US" sz="2300" dirty="0">
                <a:solidFill>
                  <a:srgbClr val="FFFFFF"/>
                </a:solidFill>
              </a:rPr>
            </a:br>
            <a:br>
              <a:rPr lang="en-US" sz="2300" dirty="0">
                <a:solidFill>
                  <a:srgbClr val="FFFFFF"/>
                </a:solidFill>
              </a:rPr>
            </a:br>
            <a:br>
              <a:rPr lang="en-US" sz="2300" dirty="0">
                <a:solidFill>
                  <a:srgbClr val="FFFFFF"/>
                </a:solidFill>
              </a:rPr>
            </a:br>
            <a:br>
              <a:rPr lang="en-US" sz="2300" dirty="0">
                <a:solidFill>
                  <a:srgbClr val="FFFFFF"/>
                </a:solidFill>
              </a:rPr>
            </a:br>
            <a:endParaRPr lang="en-US" sz="2300" dirty="0">
              <a:solidFill>
                <a:srgbClr val="FFFFFF"/>
              </a:solidFill>
            </a:endParaRPr>
          </a:p>
        </p:txBody>
      </p:sp>
      <p:pic>
        <p:nvPicPr>
          <p:cNvPr id="5" name="Picture 4" descr="CandB.JPG"/>
          <p:cNvPicPr>
            <a:picLocks noChangeAspect="1"/>
          </p:cNvPicPr>
          <p:nvPr/>
        </p:nvPicPr>
        <p:blipFill rotWithShape="1">
          <a:blip r:embed="rId2">
            <a:extLst>
              <a:ext uri="{28A0092B-C50C-407E-A947-70E740481C1C}">
                <a14:useLocalDpi xmlns:a14="http://schemas.microsoft.com/office/drawing/2010/main" val="0"/>
              </a:ext>
            </a:extLst>
          </a:blip>
          <a:srcRect r="3" b="14327"/>
          <a:stretch/>
        </p:blipFill>
        <p:spPr>
          <a:xfrm rot="5400000">
            <a:off x="7041892" y="1668049"/>
            <a:ext cx="5762625" cy="3702877"/>
          </a:xfrm>
          <a:prstGeom prst="rect">
            <a:avLst/>
          </a:prstGeom>
        </p:spPr>
      </p:pic>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5583" r="3" b="5090"/>
          <a:stretch/>
        </p:blipFill>
        <p:spPr>
          <a:xfrm rot="5400000">
            <a:off x="3212399" y="1668049"/>
            <a:ext cx="5762625" cy="3702877"/>
          </a:xfrm>
          <a:prstGeom prst="rect">
            <a:avLst/>
          </a:prstGeom>
        </p:spPr>
      </p:pic>
    </p:spTree>
    <p:extLst>
      <p:ext uri="{BB962C8B-B14F-4D97-AF65-F5344CB8AC3E}">
        <p14:creationId xmlns:p14="http://schemas.microsoft.com/office/powerpoint/2010/main" val="85239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4110" y="826346"/>
            <a:ext cx="3171905" cy="695934"/>
          </a:xfrm>
        </p:spPr>
        <p:txBody>
          <a:bodyPr>
            <a:normAutofit/>
          </a:bodyPr>
          <a:lstStyle/>
          <a:p>
            <a:r>
              <a:rPr lang="en-US" sz="2400" b="1" dirty="0">
                <a:solidFill>
                  <a:srgbClr val="FFFFFF"/>
                </a:solidFill>
              </a:rPr>
              <a:t>What is Reflux?</a:t>
            </a:r>
          </a:p>
        </p:txBody>
      </p:sp>
      <p:grpSp>
        <p:nvGrpSpPr>
          <p:cNvPr id="13" name="Group 12">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p:cNvSpPr>
            <a:spLocks noGrp="1"/>
          </p:cNvSpPr>
          <p:nvPr>
            <p:ph idx="1"/>
          </p:nvPr>
        </p:nvSpPr>
        <p:spPr>
          <a:xfrm>
            <a:off x="764110" y="1840146"/>
            <a:ext cx="3033249" cy="4068167"/>
          </a:xfrm>
        </p:spPr>
        <p:txBody>
          <a:bodyPr anchor="t">
            <a:noAutofit/>
          </a:bodyPr>
          <a:lstStyle/>
          <a:p>
            <a:pPr>
              <a:buSzPct val="80000"/>
            </a:pPr>
            <a:r>
              <a:rPr lang="en-US" sz="2000" b="1" u="sng" dirty="0">
                <a:solidFill>
                  <a:srgbClr val="FFFFFF"/>
                </a:solidFill>
              </a:rPr>
              <a:t>Reflux</a:t>
            </a:r>
            <a:r>
              <a:rPr lang="en-US" sz="2000" b="1" dirty="0">
                <a:solidFill>
                  <a:srgbClr val="FFFFFF"/>
                </a:solidFill>
              </a:rPr>
              <a:t>: </a:t>
            </a:r>
            <a:r>
              <a:rPr lang="en-US" sz="2000" dirty="0">
                <a:solidFill>
                  <a:srgbClr val="FFFFFF"/>
                </a:solidFill>
              </a:rPr>
              <a:t>Gastric (stomach) contents that pass retrograde from the stomach into the esophagus and possibly to the level of the pharynx.</a:t>
            </a:r>
            <a:r>
              <a:rPr lang="en-US" sz="2000" baseline="30000" dirty="0">
                <a:solidFill>
                  <a:srgbClr val="FFFFFF"/>
                </a:solidFill>
              </a:rPr>
              <a:t>2</a:t>
            </a:r>
            <a:endParaRPr lang="en-US" sz="2000" dirty="0">
              <a:solidFill>
                <a:srgbClr val="FFFFFF"/>
              </a:solidFill>
            </a:endParaRPr>
          </a:p>
          <a:p>
            <a:pPr>
              <a:buSzPct val="80000"/>
            </a:pPr>
            <a:r>
              <a:rPr lang="en-US" sz="2000" b="1" u="sng" dirty="0">
                <a:solidFill>
                  <a:srgbClr val="FFFFFF"/>
                </a:solidFill>
              </a:rPr>
              <a:t>Acid Reflux</a:t>
            </a:r>
            <a:r>
              <a:rPr lang="en-US" sz="2000" dirty="0">
                <a:solidFill>
                  <a:srgbClr val="FFFFFF"/>
                </a:solidFill>
              </a:rPr>
              <a:t>: Refluxate with a pH &lt;4.0</a:t>
            </a:r>
          </a:p>
          <a:p>
            <a:pPr>
              <a:buSzPct val="80000"/>
            </a:pPr>
            <a:r>
              <a:rPr lang="en-US" sz="2000" b="1" u="sng" dirty="0">
                <a:solidFill>
                  <a:srgbClr val="FFFFFF"/>
                </a:solidFill>
              </a:rPr>
              <a:t>Weakly-Acidic Reflux</a:t>
            </a:r>
            <a:r>
              <a:rPr lang="en-US" sz="2000" dirty="0">
                <a:solidFill>
                  <a:srgbClr val="FFFFFF"/>
                </a:solidFill>
              </a:rPr>
              <a:t>: Refluxate pH 4.1-7.9 </a:t>
            </a:r>
          </a:p>
        </p:txBody>
      </p:sp>
      <p:pic>
        <p:nvPicPr>
          <p:cNvPr id="4" name="Picture 3"/>
          <p:cNvPicPr>
            <a:picLocks noChangeAspect="1"/>
          </p:cNvPicPr>
          <p:nvPr/>
        </p:nvPicPr>
        <p:blipFill>
          <a:blip r:embed="rId2"/>
          <a:stretch>
            <a:fillRect/>
          </a:stretch>
        </p:blipFill>
        <p:spPr>
          <a:xfrm>
            <a:off x="4845753" y="948413"/>
            <a:ext cx="6312600" cy="4959900"/>
          </a:xfrm>
          <a:prstGeom prst="rect">
            <a:avLst/>
          </a:prstGeom>
        </p:spPr>
      </p:pic>
    </p:spTree>
    <p:extLst>
      <p:ext uri="{BB962C8B-B14F-4D97-AF65-F5344CB8AC3E}">
        <p14:creationId xmlns:p14="http://schemas.microsoft.com/office/powerpoint/2010/main" val="108161259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0130DC-F780-43D2-B26A-92EACD789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641653"/>
            <a:ext cx="11029616" cy="1095560"/>
          </a:xfrm>
        </p:spPr>
        <p:txBody>
          <a:bodyPr anchor="t">
            <a:normAutofit/>
          </a:bodyPr>
          <a:lstStyle/>
          <a:p>
            <a:r>
              <a:rPr lang="en-US">
                <a:solidFill>
                  <a:schemeClr val="accent2"/>
                </a:solidFill>
              </a:rPr>
              <a:t>References</a:t>
            </a:r>
          </a:p>
        </p:txBody>
      </p:sp>
      <p:sp>
        <p:nvSpPr>
          <p:cNvPr id="10" name="Rectangle 9">
            <a:extLst>
              <a:ext uri="{FF2B5EF4-FFF2-40B4-BE49-F238E27FC236}">
                <a16:creationId xmlns:a16="http://schemas.microsoft.com/office/drawing/2014/main" id="{17676E0E-5B44-4166-8EDD-CFDBAC622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1879600"/>
            <a:ext cx="11029615" cy="3979200"/>
          </a:xfrm>
        </p:spPr>
        <p:txBody>
          <a:bodyPr>
            <a:normAutofit/>
          </a:bodyPr>
          <a:lstStyle/>
          <a:p>
            <a:pPr marL="233363" indent="-233363">
              <a:lnSpc>
                <a:spcPct val="90000"/>
              </a:lnSpc>
              <a:buFont typeface="+mj-lt"/>
              <a:buAutoNum type="arabicPeriod"/>
            </a:pPr>
            <a:r>
              <a:rPr lang="en-US" sz="1100">
                <a:solidFill>
                  <a:schemeClr val="accent2">
                    <a:lumMod val="50000"/>
                  </a:schemeClr>
                </a:solidFill>
              </a:rPr>
              <a:t>Koufman JA. The otolaryngologic manifestations of gastroesophageal reflux disease (GERD): a clinical investigation of 225 patients using ambulatory 24-hr pH monitoring and an experimental investigation of the role of acid and pepsin in the development of laryngeal injury. </a:t>
            </a:r>
            <a:r>
              <a:rPr lang="en-US" sz="1100" i="1">
                <a:solidFill>
                  <a:schemeClr val="accent2">
                    <a:lumMod val="50000"/>
                  </a:schemeClr>
                </a:solidFill>
              </a:rPr>
              <a:t>Laryngoscope </a:t>
            </a:r>
            <a:r>
              <a:rPr lang="en-US" sz="1100">
                <a:solidFill>
                  <a:schemeClr val="accent2">
                    <a:lumMod val="50000"/>
                  </a:schemeClr>
                </a:solidFill>
              </a:rPr>
              <a:t> 1991; 101 (4 pt 2 Suppl 53): 1-78.</a:t>
            </a:r>
          </a:p>
          <a:p>
            <a:pPr marL="233363" indent="-233363">
              <a:lnSpc>
                <a:spcPct val="90000"/>
              </a:lnSpc>
              <a:buFont typeface="+mj-lt"/>
              <a:buAutoNum type="arabicPeriod"/>
            </a:pPr>
            <a:r>
              <a:rPr lang="en-US" sz="1100">
                <a:solidFill>
                  <a:schemeClr val="accent2">
                    <a:lumMod val="50000"/>
                  </a:schemeClr>
                </a:solidFill>
              </a:rPr>
              <a:t>Koufman JA, Aviv JE, Casiano RR, Shaw GY. Laryngopharyngeal reflux: position statement of the committee on speech, voice and swallowing disorders of the American academy of otolaryngology-head and neck surgery. </a:t>
            </a:r>
            <a:r>
              <a:rPr lang="en-US" sz="1100" i="1">
                <a:solidFill>
                  <a:schemeClr val="accent2">
                    <a:lumMod val="50000"/>
                  </a:schemeClr>
                </a:solidFill>
              </a:rPr>
              <a:t>Otolaryngol Head Neck Surg </a:t>
            </a:r>
            <a:r>
              <a:rPr lang="en-US" sz="1100">
                <a:solidFill>
                  <a:schemeClr val="accent2">
                    <a:lumMod val="50000"/>
                  </a:schemeClr>
                </a:solidFill>
              </a:rPr>
              <a:t> 2002; 127:32-34</a:t>
            </a:r>
          </a:p>
          <a:p>
            <a:pPr marL="233363" indent="-233363">
              <a:lnSpc>
                <a:spcPct val="90000"/>
              </a:lnSpc>
              <a:buFont typeface="+mj-lt"/>
              <a:buAutoNum type="arabicPeriod"/>
            </a:pPr>
            <a:r>
              <a:rPr lang="en-US" sz="1100">
                <a:solidFill>
                  <a:schemeClr val="accent2">
                    <a:lumMod val="50000"/>
                  </a:schemeClr>
                </a:solidFill>
              </a:rPr>
              <a:t>Belafsky PC, Postma GN, Amin MR, Koufman JA.  Symptoms and findings of laryngopharyngeal reflux. </a:t>
            </a:r>
            <a:r>
              <a:rPr lang="en-US" sz="1100" i="1">
                <a:solidFill>
                  <a:schemeClr val="accent2">
                    <a:lumMod val="50000"/>
                  </a:schemeClr>
                </a:solidFill>
              </a:rPr>
              <a:t>Ear Nose Throat J </a:t>
            </a:r>
            <a:r>
              <a:rPr lang="en-US" sz="1100">
                <a:solidFill>
                  <a:schemeClr val="accent2">
                    <a:lumMod val="50000"/>
                  </a:schemeClr>
                </a:solidFill>
              </a:rPr>
              <a:t>2002;81(9 Suppl 2): 10-13.</a:t>
            </a:r>
          </a:p>
          <a:p>
            <a:pPr marL="233363" indent="-233363">
              <a:lnSpc>
                <a:spcPct val="90000"/>
              </a:lnSpc>
              <a:buFont typeface="+mj-lt"/>
              <a:buAutoNum type="arabicPeriod"/>
            </a:pPr>
            <a:r>
              <a:rPr lang="en-US" sz="1100">
                <a:solidFill>
                  <a:schemeClr val="accent2">
                    <a:lumMod val="50000"/>
                  </a:schemeClr>
                </a:solidFill>
              </a:rPr>
              <a:t>Dennish GW, Castell DO. Inhibitory effect of smoking on the lower esophageal sphincter. </a:t>
            </a:r>
            <a:r>
              <a:rPr lang="en-US" sz="1100" i="1">
                <a:solidFill>
                  <a:schemeClr val="accent2">
                    <a:lumMod val="50000"/>
                  </a:schemeClr>
                </a:solidFill>
              </a:rPr>
              <a:t>N Engl J Med </a:t>
            </a:r>
            <a:r>
              <a:rPr lang="en-US" sz="1100">
                <a:solidFill>
                  <a:schemeClr val="accent2">
                    <a:lumMod val="50000"/>
                  </a:schemeClr>
                </a:solidFill>
              </a:rPr>
              <a:t> 1971;284: 1136-1137.</a:t>
            </a:r>
          </a:p>
          <a:p>
            <a:pPr marL="233363" indent="-233363">
              <a:lnSpc>
                <a:spcPct val="90000"/>
              </a:lnSpc>
              <a:buFont typeface="+mj-lt"/>
              <a:buAutoNum type="arabicPeriod"/>
            </a:pPr>
            <a:r>
              <a:rPr lang="en-US" sz="1100">
                <a:solidFill>
                  <a:schemeClr val="accent2">
                    <a:lumMod val="50000"/>
                  </a:schemeClr>
                </a:solidFill>
              </a:rPr>
              <a:t>Vitale GC, Cheadle WG, Patel B, Sadek A, Michel ME, Cuschieri A. The effect of alcohol on nocturnal gastro-esophageal reflux. </a:t>
            </a:r>
            <a:r>
              <a:rPr lang="en-US" sz="1100" i="1">
                <a:solidFill>
                  <a:schemeClr val="accent2">
                    <a:lumMod val="50000"/>
                  </a:schemeClr>
                </a:solidFill>
              </a:rPr>
              <a:t>JAMA</a:t>
            </a:r>
            <a:r>
              <a:rPr lang="en-US" sz="1100">
                <a:solidFill>
                  <a:schemeClr val="accent2">
                    <a:lumMod val="50000"/>
                  </a:schemeClr>
                </a:solidFill>
              </a:rPr>
              <a:t> 1987; 258:2077-2079.</a:t>
            </a:r>
          </a:p>
          <a:p>
            <a:pPr marL="233363" indent="-233363">
              <a:lnSpc>
                <a:spcPct val="90000"/>
              </a:lnSpc>
              <a:buFont typeface="+mj-lt"/>
              <a:buAutoNum type="arabicPeriod"/>
            </a:pPr>
            <a:r>
              <a:rPr lang="en-US" sz="1100">
                <a:solidFill>
                  <a:schemeClr val="accent2">
                    <a:lumMod val="50000"/>
                  </a:schemeClr>
                </a:solidFill>
              </a:rPr>
              <a:t>Smit CF, Tan J, Lisbeth MH, et al. High incidence of gastropharyngeal and gastroesophageal reflux after total laryngectomy. </a:t>
            </a:r>
            <a:r>
              <a:rPr lang="en-US" sz="1100" i="1">
                <a:solidFill>
                  <a:schemeClr val="accent2">
                    <a:lumMod val="50000"/>
                  </a:schemeClr>
                </a:solidFill>
              </a:rPr>
              <a:t>Head Neck</a:t>
            </a:r>
            <a:r>
              <a:rPr lang="en-US" sz="1100">
                <a:solidFill>
                  <a:schemeClr val="accent2">
                    <a:lumMod val="50000"/>
                  </a:schemeClr>
                </a:solidFill>
              </a:rPr>
              <a:t> 1998;20:619-622.</a:t>
            </a:r>
          </a:p>
          <a:p>
            <a:pPr marL="233363" indent="-233363">
              <a:lnSpc>
                <a:spcPct val="90000"/>
              </a:lnSpc>
              <a:buFont typeface="+mj-lt"/>
              <a:buAutoNum type="arabicPeriod"/>
            </a:pPr>
            <a:r>
              <a:rPr lang="en-US" sz="1100">
                <a:solidFill>
                  <a:schemeClr val="accent2">
                    <a:lumMod val="50000"/>
                  </a:schemeClr>
                </a:solidFill>
              </a:rPr>
              <a:t>Choi EC, Hong WP, Kim CB, et al. Changes of esophageal motility after total laryngectomy. </a:t>
            </a:r>
            <a:r>
              <a:rPr lang="en-US" sz="1100" i="1">
                <a:solidFill>
                  <a:schemeClr val="accent2">
                    <a:lumMod val="50000"/>
                  </a:schemeClr>
                </a:solidFill>
              </a:rPr>
              <a:t>Otolaryngol Head Neck Surg </a:t>
            </a:r>
            <a:r>
              <a:rPr lang="en-US" sz="1100">
                <a:solidFill>
                  <a:schemeClr val="accent2">
                    <a:lumMod val="50000"/>
                  </a:schemeClr>
                </a:solidFill>
              </a:rPr>
              <a:t> 2003;128:691-699.</a:t>
            </a:r>
          </a:p>
          <a:p>
            <a:pPr marL="233363" indent="-233363">
              <a:lnSpc>
                <a:spcPct val="90000"/>
              </a:lnSpc>
              <a:buFont typeface="+mj-lt"/>
              <a:buAutoNum type="arabicPeriod"/>
            </a:pPr>
            <a:r>
              <a:rPr lang="en-US" sz="1100">
                <a:solidFill>
                  <a:schemeClr val="accent2">
                    <a:lumMod val="50000"/>
                  </a:schemeClr>
                </a:solidFill>
              </a:rPr>
              <a:t>Welch RW, Luckmann K, Ricks PM, Drake ST, Gates GA. Manometry of the upper esophageal sphincter and its alteration in laryngectomy. </a:t>
            </a:r>
            <a:r>
              <a:rPr lang="en-US" sz="1100" i="1">
                <a:solidFill>
                  <a:schemeClr val="accent2">
                    <a:lumMod val="50000"/>
                  </a:schemeClr>
                </a:solidFill>
              </a:rPr>
              <a:t>J Clin Invest </a:t>
            </a:r>
            <a:r>
              <a:rPr lang="en-US" sz="1100">
                <a:solidFill>
                  <a:schemeClr val="accent2">
                    <a:lumMod val="50000"/>
                  </a:schemeClr>
                </a:solidFill>
              </a:rPr>
              <a:t>1979;63:1036-1041.</a:t>
            </a:r>
          </a:p>
          <a:p>
            <a:pPr marL="233363" indent="-233363">
              <a:lnSpc>
                <a:spcPct val="90000"/>
              </a:lnSpc>
              <a:buFont typeface="+mj-lt"/>
              <a:buAutoNum type="arabicPeriod"/>
            </a:pPr>
            <a:r>
              <a:rPr lang="en-US" sz="1100">
                <a:solidFill>
                  <a:schemeClr val="accent2">
                    <a:lumMod val="50000"/>
                  </a:schemeClr>
                </a:solidFill>
              </a:rPr>
              <a:t>Korsten MA, Rosman AS, Fishbein S, Shlein RD, Goldberg HE, Biener A. Chronic xerostomia increases esophageal acid exposure and is associated with esophageal injury. </a:t>
            </a:r>
            <a:r>
              <a:rPr lang="en-US" sz="1100" i="1">
                <a:solidFill>
                  <a:schemeClr val="accent2">
                    <a:lumMod val="50000"/>
                  </a:schemeClr>
                </a:solidFill>
              </a:rPr>
              <a:t>Am J Med</a:t>
            </a:r>
            <a:r>
              <a:rPr lang="en-US" sz="1100">
                <a:solidFill>
                  <a:schemeClr val="accent2">
                    <a:lumMod val="50000"/>
                  </a:schemeClr>
                </a:solidFill>
              </a:rPr>
              <a:t> 1991;90:701-706.</a:t>
            </a:r>
          </a:p>
          <a:p>
            <a:pPr marL="233363" indent="-233363">
              <a:lnSpc>
                <a:spcPct val="90000"/>
              </a:lnSpc>
              <a:buFont typeface="+mj-lt"/>
              <a:buAutoNum type="arabicPeriod"/>
            </a:pPr>
            <a:r>
              <a:rPr lang="en-US" sz="1100">
                <a:solidFill>
                  <a:schemeClr val="accent2">
                    <a:lumMod val="50000"/>
                  </a:schemeClr>
                </a:solidFill>
              </a:rPr>
              <a:t>Pattani KM, Morgan M, Nathan CO. Reflux as a cause of tracheoesophageal puncture failure. </a:t>
            </a:r>
            <a:r>
              <a:rPr lang="en-US" sz="1100" i="1">
                <a:solidFill>
                  <a:schemeClr val="accent2">
                    <a:lumMod val="50000"/>
                  </a:schemeClr>
                </a:solidFill>
              </a:rPr>
              <a:t>Laryngoscope</a:t>
            </a:r>
            <a:r>
              <a:rPr lang="en-US" sz="1100">
                <a:solidFill>
                  <a:schemeClr val="accent2">
                    <a:lumMod val="50000"/>
                  </a:schemeClr>
                </a:solidFill>
              </a:rPr>
              <a:t> 2009;119: 121-125.</a:t>
            </a:r>
          </a:p>
          <a:p>
            <a:pPr marL="233363" indent="-233363">
              <a:lnSpc>
                <a:spcPct val="90000"/>
              </a:lnSpc>
              <a:buFont typeface="+mj-lt"/>
              <a:buAutoNum type="arabicPeriod"/>
            </a:pPr>
            <a:r>
              <a:rPr lang="en-US" sz="1100">
                <a:solidFill>
                  <a:schemeClr val="accent2">
                    <a:lumMod val="50000"/>
                  </a:schemeClr>
                </a:solidFill>
              </a:rPr>
              <a:t>Lorenz KJ, Grieser L, Ehrhart T, Maier H. The management of periprosthetic leakage in the presence of supra-oesophageal reflux after prosthetic voice rehabilitation. </a:t>
            </a:r>
            <a:r>
              <a:rPr lang="tr-TR" sz="1100" i="1">
                <a:solidFill>
                  <a:schemeClr val="accent2">
                    <a:lumMod val="50000"/>
                  </a:schemeClr>
                </a:solidFill>
              </a:rPr>
              <a:t>Eur.Arch.Otorhinolaryngol</a:t>
            </a:r>
            <a:r>
              <a:rPr lang="tr-TR" sz="1100" b="1" i="1">
                <a:solidFill>
                  <a:schemeClr val="accent2">
                    <a:lumMod val="50000"/>
                  </a:schemeClr>
                </a:solidFill>
              </a:rPr>
              <a:t>.</a:t>
            </a:r>
            <a:r>
              <a:rPr lang="tr-TR" sz="1100">
                <a:solidFill>
                  <a:schemeClr val="accent2">
                    <a:lumMod val="50000"/>
                  </a:schemeClr>
                </a:solidFill>
              </a:rPr>
              <a:t>, 268[5], 695-702. 2011. </a:t>
            </a:r>
            <a:endParaRPr lang="en-US" sz="1100">
              <a:solidFill>
                <a:schemeClr val="accent2">
                  <a:lumMod val="50000"/>
                </a:schemeClr>
              </a:solidFill>
            </a:endParaRPr>
          </a:p>
          <a:p>
            <a:pPr marL="233363" indent="-233363">
              <a:lnSpc>
                <a:spcPct val="90000"/>
              </a:lnSpc>
              <a:buFont typeface="+mj-lt"/>
              <a:buAutoNum type="arabicPeriod"/>
            </a:pPr>
            <a:r>
              <a:rPr lang="en-US" sz="1100">
                <a:solidFill>
                  <a:schemeClr val="accent2">
                    <a:lumMod val="50000"/>
                  </a:schemeClr>
                </a:solidFill>
              </a:rPr>
              <a:t>Lorenz KJ, Grieser L, Ehrhart T, Maier H. Role of reflux in tracheoesophageal fistula problems after laryngectomy. </a:t>
            </a:r>
            <a:r>
              <a:rPr lang="en-US" sz="1100" i="1">
                <a:solidFill>
                  <a:schemeClr val="accent2">
                    <a:lumMod val="50000"/>
                  </a:schemeClr>
                </a:solidFill>
              </a:rPr>
              <a:t>Ann Otology, Rhinology &amp; Laryngology </a:t>
            </a:r>
            <a:r>
              <a:rPr lang="en-US" sz="1100">
                <a:solidFill>
                  <a:schemeClr val="accent2">
                    <a:lumMod val="50000"/>
                  </a:schemeClr>
                </a:solidFill>
              </a:rPr>
              <a:t>2010;119 (11):719-718</a:t>
            </a:r>
          </a:p>
          <a:p>
            <a:pPr marL="233363" indent="-233363">
              <a:lnSpc>
                <a:spcPct val="90000"/>
              </a:lnSpc>
              <a:buFont typeface="+mj-lt"/>
              <a:buAutoNum type="arabicPeriod"/>
            </a:pPr>
            <a:r>
              <a:rPr lang="en-US" sz="1100">
                <a:solidFill>
                  <a:schemeClr val="accent2">
                    <a:lumMod val="50000"/>
                  </a:schemeClr>
                </a:solidFill>
              </a:rPr>
              <a:t>Minjarez, RC; Jobe BA. Surgical therapy for gastroesophageal reflux. </a:t>
            </a:r>
            <a:r>
              <a:rPr lang="en-US" sz="1100" i="1">
                <a:solidFill>
                  <a:schemeClr val="accent2">
                    <a:lumMod val="50000"/>
                  </a:schemeClr>
                </a:solidFill>
              </a:rPr>
              <a:t>GI Motility online</a:t>
            </a:r>
            <a:r>
              <a:rPr lang="en-US" sz="1100">
                <a:solidFill>
                  <a:schemeClr val="accent2">
                    <a:lumMod val="50000"/>
                  </a:schemeClr>
                </a:solidFill>
              </a:rPr>
              <a:t>. Doi:10.1038/gimo56 (i2008-06-21).</a:t>
            </a:r>
          </a:p>
        </p:txBody>
      </p:sp>
    </p:spTree>
    <p:extLst>
      <p:ext uri="{BB962C8B-B14F-4D97-AF65-F5344CB8AC3E}">
        <p14:creationId xmlns:p14="http://schemas.microsoft.com/office/powerpoint/2010/main" val="1628193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0130DC-F780-43D2-B26A-92EACD789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641653"/>
            <a:ext cx="11029616" cy="1095560"/>
          </a:xfrm>
        </p:spPr>
        <p:txBody>
          <a:bodyPr anchor="t">
            <a:normAutofit/>
          </a:bodyPr>
          <a:lstStyle/>
          <a:p>
            <a:r>
              <a:rPr lang="en-US">
                <a:solidFill>
                  <a:schemeClr val="accent2"/>
                </a:solidFill>
              </a:rPr>
              <a:t>References</a:t>
            </a:r>
          </a:p>
        </p:txBody>
      </p:sp>
      <p:sp>
        <p:nvSpPr>
          <p:cNvPr id="10" name="Rectangle 9">
            <a:extLst>
              <a:ext uri="{FF2B5EF4-FFF2-40B4-BE49-F238E27FC236}">
                <a16:creationId xmlns:a16="http://schemas.microsoft.com/office/drawing/2014/main" id="{17676E0E-5B44-4166-8EDD-CFDBAC622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1879600"/>
            <a:ext cx="11029615" cy="3979200"/>
          </a:xfrm>
        </p:spPr>
        <p:txBody>
          <a:bodyPr>
            <a:normAutofit/>
          </a:bodyPr>
          <a:lstStyle/>
          <a:p>
            <a:pPr marL="233363" indent="-233363">
              <a:lnSpc>
                <a:spcPct val="90000"/>
              </a:lnSpc>
              <a:buFont typeface="+mj-lt"/>
              <a:buAutoNum type="arabicPeriod"/>
            </a:pPr>
            <a:endParaRPr lang="en-US" sz="1500" dirty="0">
              <a:solidFill>
                <a:schemeClr val="accent2">
                  <a:lumMod val="50000"/>
                </a:schemeClr>
              </a:solidFill>
            </a:endParaRPr>
          </a:p>
          <a:p>
            <a:pPr marL="0" indent="0">
              <a:lnSpc>
                <a:spcPct val="90000"/>
              </a:lnSpc>
              <a:buNone/>
            </a:pPr>
            <a:endParaRPr lang="en-US" sz="1500" dirty="0">
              <a:solidFill>
                <a:schemeClr val="accent2">
                  <a:lumMod val="50000"/>
                </a:schemeClr>
              </a:solidFill>
            </a:endParaRPr>
          </a:p>
          <a:p>
            <a:pPr marL="233363" indent="-233363">
              <a:lnSpc>
                <a:spcPct val="90000"/>
              </a:lnSpc>
              <a:buFont typeface="+mj-lt"/>
              <a:buAutoNum type="arabicPeriod"/>
            </a:pPr>
            <a:endParaRPr lang="en-US" sz="1500" dirty="0">
              <a:solidFill>
                <a:schemeClr val="accent2">
                  <a:lumMod val="50000"/>
                </a:schemeClr>
              </a:solidFill>
            </a:endParaRPr>
          </a:p>
          <a:p>
            <a:pPr marL="233363" indent="-233363">
              <a:lnSpc>
                <a:spcPct val="90000"/>
              </a:lnSpc>
              <a:buFont typeface="+mj-lt"/>
              <a:buAutoNum type="arabicPeriod"/>
            </a:pPr>
            <a:r>
              <a:rPr lang="en-US" sz="1500" dirty="0" err="1">
                <a:solidFill>
                  <a:schemeClr val="accent2">
                    <a:lumMod val="50000"/>
                  </a:schemeClr>
                </a:solidFill>
              </a:rPr>
              <a:t>Eerenstein</a:t>
            </a:r>
            <a:r>
              <a:rPr lang="en-US" sz="1500" dirty="0">
                <a:solidFill>
                  <a:schemeClr val="accent2">
                    <a:lumMod val="50000"/>
                  </a:schemeClr>
                </a:solidFill>
              </a:rPr>
              <a:t>, S. E., </a:t>
            </a:r>
            <a:r>
              <a:rPr lang="en-US" sz="1500" dirty="0" err="1">
                <a:solidFill>
                  <a:schemeClr val="accent2">
                    <a:lumMod val="50000"/>
                  </a:schemeClr>
                </a:solidFill>
              </a:rPr>
              <a:t>Grolman</a:t>
            </a:r>
            <a:r>
              <a:rPr lang="en-US" sz="1500" dirty="0">
                <a:solidFill>
                  <a:schemeClr val="accent2">
                    <a:lumMod val="50000"/>
                  </a:schemeClr>
                </a:solidFill>
              </a:rPr>
              <a:t>, W., and </a:t>
            </a:r>
            <a:r>
              <a:rPr lang="en-US" sz="1500" dirty="0" err="1">
                <a:solidFill>
                  <a:schemeClr val="accent2">
                    <a:lumMod val="50000"/>
                  </a:schemeClr>
                </a:solidFill>
              </a:rPr>
              <a:t>Schouwenburg</a:t>
            </a:r>
            <a:r>
              <a:rPr lang="en-US" sz="1500" dirty="0">
                <a:solidFill>
                  <a:schemeClr val="accent2">
                    <a:lumMod val="50000"/>
                  </a:schemeClr>
                </a:solidFill>
              </a:rPr>
              <a:t>, P. F. Microbial colonization of silicone voice prostheses used in laryngectomized patients </a:t>
            </a:r>
            <a:r>
              <a:rPr lang="en-US" sz="1500" i="1" dirty="0" err="1">
                <a:solidFill>
                  <a:schemeClr val="accent2">
                    <a:lumMod val="50000"/>
                  </a:schemeClr>
                </a:solidFill>
              </a:rPr>
              <a:t>Clin.Otolaryngol.Allied</a:t>
            </a:r>
            <a:r>
              <a:rPr lang="en-US" sz="1500" i="1" dirty="0">
                <a:solidFill>
                  <a:schemeClr val="accent2">
                    <a:lumMod val="50000"/>
                  </a:schemeClr>
                </a:solidFill>
              </a:rPr>
              <a:t> Sci.</a:t>
            </a:r>
            <a:r>
              <a:rPr lang="en-US" sz="1500" dirty="0">
                <a:solidFill>
                  <a:schemeClr val="accent2">
                    <a:lumMod val="50000"/>
                  </a:schemeClr>
                </a:solidFill>
              </a:rPr>
              <a:t>, 1999; 24[5], 398-403.</a:t>
            </a:r>
          </a:p>
          <a:p>
            <a:pPr marL="233363" indent="-233363">
              <a:lnSpc>
                <a:spcPct val="90000"/>
              </a:lnSpc>
              <a:buFont typeface="+mj-lt"/>
              <a:buAutoNum type="arabicPeriod"/>
            </a:pPr>
            <a:r>
              <a:rPr lang="en-US" sz="1500" dirty="0" err="1">
                <a:solidFill>
                  <a:schemeClr val="accent2">
                    <a:lumMod val="50000"/>
                  </a:schemeClr>
                </a:solidFill>
              </a:rPr>
              <a:t>Jobe</a:t>
            </a:r>
            <a:r>
              <a:rPr lang="en-US" sz="1500" dirty="0">
                <a:solidFill>
                  <a:schemeClr val="accent2">
                    <a:lumMod val="50000"/>
                  </a:schemeClr>
                </a:solidFill>
              </a:rPr>
              <a:t> BA, Rosenthal E, </a:t>
            </a:r>
            <a:r>
              <a:rPr lang="en-US" sz="1500" dirty="0" err="1">
                <a:solidFill>
                  <a:schemeClr val="accent2">
                    <a:lumMod val="50000"/>
                  </a:schemeClr>
                </a:solidFill>
              </a:rPr>
              <a:t>Wiesberg</a:t>
            </a:r>
            <a:r>
              <a:rPr lang="en-US" sz="1500" dirty="0">
                <a:solidFill>
                  <a:schemeClr val="accent2">
                    <a:lumMod val="50000"/>
                  </a:schemeClr>
                </a:solidFill>
              </a:rPr>
              <a:t> TT, Cohen JI, </a:t>
            </a:r>
            <a:r>
              <a:rPr lang="en-US" sz="1500" dirty="0" err="1">
                <a:solidFill>
                  <a:schemeClr val="accent2">
                    <a:lumMod val="50000"/>
                  </a:schemeClr>
                </a:solidFill>
              </a:rPr>
              <a:t>Domreis</a:t>
            </a:r>
            <a:r>
              <a:rPr lang="en-US" sz="1500" dirty="0">
                <a:solidFill>
                  <a:schemeClr val="accent2">
                    <a:lumMod val="50000"/>
                  </a:schemeClr>
                </a:solidFill>
              </a:rPr>
              <a:t> JS, </a:t>
            </a:r>
            <a:r>
              <a:rPr lang="en-US" sz="1500" dirty="0" err="1">
                <a:solidFill>
                  <a:schemeClr val="accent2">
                    <a:lumMod val="50000"/>
                  </a:schemeClr>
                </a:solidFill>
              </a:rPr>
              <a:t>Deveney</a:t>
            </a:r>
            <a:r>
              <a:rPr lang="en-US" sz="1500" dirty="0">
                <a:solidFill>
                  <a:schemeClr val="accent2">
                    <a:lumMod val="50000"/>
                  </a:schemeClr>
                </a:solidFill>
              </a:rPr>
              <a:t> CW, Sheppard B. Surgical management of gastroesophageal reflux and outcome after laryngectomy in patients using tracheoesophageal speech. </a:t>
            </a:r>
            <a:r>
              <a:rPr lang="en-US" sz="1500" i="1" dirty="0">
                <a:solidFill>
                  <a:schemeClr val="accent2">
                    <a:lumMod val="50000"/>
                  </a:schemeClr>
                </a:solidFill>
              </a:rPr>
              <a:t>Amer J of Surg </a:t>
            </a:r>
            <a:r>
              <a:rPr lang="en-US" sz="1500" dirty="0">
                <a:solidFill>
                  <a:schemeClr val="accent2">
                    <a:lumMod val="50000"/>
                  </a:schemeClr>
                </a:solidFill>
              </a:rPr>
              <a:t>2002;183:539-543.</a:t>
            </a:r>
          </a:p>
          <a:p>
            <a:pPr marL="0" indent="0">
              <a:lnSpc>
                <a:spcPct val="90000"/>
              </a:lnSpc>
              <a:buNone/>
            </a:pPr>
            <a:r>
              <a:rPr lang="en-US" sz="1500" dirty="0">
                <a:solidFill>
                  <a:schemeClr val="accent2">
                    <a:lumMod val="50000"/>
                  </a:schemeClr>
                </a:solidFill>
              </a:rPr>
              <a:t>16.   </a:t>
            </a:r>
            <a:r>
              <a:rPr lang="en-US" sz="1500" dirty="0" err="1">
                <a:solidFill>
                  <a:schemeClr val="accent2">
                    <a:lumMod val="50000"/>
                  </a:schemeClr>
                </a:solidFill>
              </a:rPr>
              <a:t>Kieboom</a:t>
            </a:r>
            <a:r>
              <a:rPr lang="en-US" sz="1500" dirty="0">
                <a:solidFill>
                  <a:schemeClr val="accent2">
                    <a:lumMod val="50000"/>
                  </a:schemeClr>
                </a:solidFill>
              </a:rPr>
              <a:t> BC, </a:t>
            </a:r>
            <a:r>
              <a:rPr lang="en-US" sz="1500" dirty="0" err="1">
                <a:solidFill>
                  <a:schemeClr val="accent2">
                    <a:lumMod val="50000"/>
                  </a:schemeClr>
                </a:solidFill>
              </a:rPr>
              <a:t>Kiefte</a:t>
            </a:r>
            <a:r>
              <a:rPr lang="en-US" sz="1500" dirty="0">
                <a:solidFill>
                  <a:schemeClr val="accent2">
                    <a:lumMod val="50000"/>
                  </a:schemeClr>
                </a:solidFill>
              </a:rPr>
              <a:t>-de Jong JC, </a:t>
            </a:r>
            <a:r>
              <a:rPr lang="en-US" sz="1500" dirty="0" err="1">
                <a:solidFill>
                  <a:schemeClr val="accent2">
                    <a:lumMod val="50000"/>
                  </a:schemeClr>
                </a:solidFill>
              </a:rPr>
              <a:t>Eijgelsheim</a:t>
            </a:r>
            <a:r>
              <a:rPr lang="en-US" sz="1500" dirty="0">
                <a:solidFill>
                  <a:schemeClr val="accent2">
                    <a:lumMod val="50000"/>
                  </a:schemeClr>
                </a:solidFill>
              </a:rPr>
              <a:t> M, Franco OH, </a:t>
            </a:r>
            <a:r>
              <a:rPr lang="en-US" sz="1500" dirty="0" err="1">
                <a:solidFill>
                  <a:schemeClr val="accent2">
                    <a:lumMod val="50000"/>
                  </a:schemeClr>
                </a:solidFill>
              </a:rPr>
              <a:t>Kulpers</a:t>
            </a:r>
            <a:r>
              <a:rPr lang="en-US" sz="1500" dirty="0">
                <a:solidFill>
                  <a:schemeClr val="accent2">
                    <a:lumMod val="50000"/>
                  </a:schemeClr>
                </a:solidFill>
              </a:rPr>
              <a:t> EJ, </a:t>
            </a:r>
            <a:r>
              <a:rPr lang="en-US" sz="1500" dirty="0" err="1">
                <a:solidFill>
                  <a:schemeClr val="accent2">
                    <a:lumMod val="50000"/>
                  </a:schemeClr>
                </a:solidFill>
              </a:rPr>
              <a:t>Hofman</a:t>
            </a:r>
            <a:r>
              <a:rPr lang="en-US" sz="1500" dirty="0">
                <a:solidFill>
                  <a:schemeClr val="accent2">
                    <a:lumMod val="50000"/>
                  </a:schemeClr>
                </a:solidFill>
              </a:rPr>
              <a:t> A, </a:t>
            </a:r>
            <a:r>
              <a:rPr lang="en-US" sz="1500" dirty="0" err="1">
                <a:solidFill>
                  <a:schemeClr val="accent2">
                    <a:lumMod val="50000"/>
                  </a:schemeClr>
                </a:solidFill>
              </a:rPr>
              <a:t>Zieste</a:t>
            </a:r>
            <a:r>
              <a:rPr lang="en-US" sz="1500" dirty="0">
                <a:solidFill>
                  <a:schemeClr val="accent2">
                    <a:lumMod val="50000"/>
                  </a:schemeClr>
                </a:solidFill>
              </a:rPr>
              <a:t> R, Stricker BH, </a:t>
            </a:r>
            <a:r>
              <a:rPr lang="en-US" sz="1500" dirty="0" err="1">
                <a:solidFill>
                  <a:schemeClr val="accent2">
                    <a:lumMod val="50000"/>
                  </a:schemeClr>
                </a:solidFill>
              </a:rPr>
              <a:t>Hoom</a:t>
            </a:r>
            <a:r>
              <a:rPr lang="en-US" sz="1500" dirty="0">
                <a:solidFill>
                  <a:schemeClr val="accent2">
                    <a:lumMod val="50000"/>
                  </a:schemeClr>
                </a:solidFill>
              </a:rPr>
              <a:t>, EJ,  Proton pump      inhibitors  and hypomagnesemia in the general population: a population-based cohort study. </a:t>
            </a:r>
            <a:r>
              <a:rPr lang="en-US" sz="1500" i="1" dirty="0">
                <a:solidFill>
                  <a:schemeClr val="accent2">
                    <a:lumMod val="50000"/>
                  </a:schemeClr>
                </a:solidFill>
              </a:rPr>
              <a:t>Am J Kidney Dis </a:t>
            </a:r>
            <a:r>
              <a:rPr lang="en-US" sz="1500" dirty="0">
                <a:solidFill>
                  <a:schemeClr val="accent2">
                    <a:lumMod val="50000"/>
                  </a:schemeClr>
                </a:solidFill>
              </a:rPr>
              <a:t> 2015 Nov;66(5):775-82</a:t>
            </a:r>
          </a:p>
          <a:p>
            <a:pPr marL="0" indent="0">
              <a:lnSpc>
                <a:spcPct val="90000"/>
              </a:lnSpc>
              <a:buNone/>
            </a:pPr>
            <a:r>
              <a:rPr lang="en-US" sz="1500" dirty="0">
                <a:solidFill>
                  <a:schemeClr val="accent2">
                    <a:lumMod val="50000"/>
                  </a:schemeClr>
                </a:solidFill>
              </a:rPr>
              <a:t>17.  </a:t>
            </a:r>
            <a:r>
              <a:rPr lang="en-US" sz="1500" dirty="0" err="1">
                <a:solidFill>
                  <a:schemeClr val="accent2">
                    <a:lumMod val="50000"/>
                  </a:schemeClr>
                </a:solidFill>
              </a:rPr>
              <a:t>Gomm</a:t>
            </a:r>
            <a:r>
              <a:rPr lang="en-US" sz="1500" dirty="0">
                <a:solidFill>
                  <a:schemeClr val="accent2">
                    <a:lumMod val="50000"/>
                  </a:schemeClr>
                </a:solidFill>
              </a:rPr>
              <a:t> W, von Holt K, </a:t>
            </a:r>
            <a:r>
              <a:rPr lang="en-US" sz="1500" dirty="0" err="1">
                <a:solidFill>
                  <a:schemeClr val="accent2">
                    <a:lumMod val="50000"/>
                  </a:schemeClr>
                </a:solidFill>
              </a:rPr>
              <a:t>Thome</a:t>
            </a:r>
            <a:r>
              <a:rPr lang="en-US" sz="1500" dirty="0">
                <a:solidFill>
                  <a:schemeClr val="accent2">
                    <a:lumMod val="50000"/>
                  </a:schemeClr>
                </a:solidFill>
              </a:rPr>
              <a:t> F, Maier W, Fink A, </a:t>
            </a:r>
            <a:r>
              <a:rPr lang="en-US" sz="1500" dirty="0" err="1">
                <a:solidFill>
                  <a:schemeClr val="accent2">
                    <a:lumMod val="50000"/>
                  </a:schemeClr>
                </a:solidFill>
              </a:rPr>
              <a:t>Doblhammer</a:t>
            </a:r>
            <a:r>
              <a:rPr lang="en-US" sz="1500" dirty="0">
                <a:solidFill>
                  <a:schemeClr val="accent2">
                    <a:lumMod val="50000"/>
                  </a:schemeClr>
                </a:solidFill>
              </a:rPr>
              <a:t> G, </a:t>
            </a:r>
            <a:r>
              <a:rPr lang="en-US" sz="1500" dirty="0" err="1">
                <a:solidFill>
                  <a:schemeClr val="accent2">
                    <a:lumMod val="50000"/>
                  </a:schemeClr>
                </a:solidFill>
              </a:rPr>
              <a:t>Haenisch</a:t>
            </a:r>
            <a:r>
              <a:rPr lang="en-US" sz="1500" dirty="0">
                <a:solidFill>
                  <a:schemeClr val="accent2">
                    <a:lumMod val="50000"/>
                  </a:schemeClr>
                </a:solidFill>
              </a:rPr>
              <a:t> B. Association of proton pump inhibitors with risk of dementia: a </a:t>
            </a:r>
            <a:r>
              <a:rPr lang="en-US" sz="1500" dirty="0" err="1">
                <a:solidFill>
                  <a:schemeClr val="accent2">
                    <a:lumMod val="50000"/>
                  </a:schemeClr>
                </a:solidFill>
              </a:rPr>
              <a:t>pharmacoepidemiological</a:t>
            </a:r>
            <a:r>
              <a:rPr lang="en-US" sz="1500" dirty="0">
                <a:solidFill>
                  <a:schemeClr val="accent2">
                    <a:lumMod val="50000"/>
                  </a:schemeClr>
                </a:solidFill>
              </a:rPr>
              <a:t> claims data analysis. </a:t>
            </a:r>
            <a:r>
              <a:rPr lang="en-US" sz="1500" i="1" dirty="0">
                <a:solidFill>
                  <a:schemeClr val="accent2">
                    <a:lumMod val="50000"/>
                  </a:schemeClr>
                </a:solidFill>
              </a:rPr>
              <a:t>JAMA Neurol. </a:t>
            </a:r>
            <a:r>
              <a:rPr lang="en-US" sz="1500" dirty="0">
                <a:solidFill>
                  <a:schemeClr val="accent2">
                    <a:lumMod val="50000"/>
                  </a:schemeClr>
                </a:solidFill>
              </a:rPr>
              <a:t>2016;73(4):410-416.</a:t>
            </a:r>
          </a:p>
          <a:p>
            <a:pPr marL="0" indent="0">
              <a:lnSpc>
                <a:spcPct val="90000"/>
              </a:lnSpc>
              <a:buNone/>
            </a:pPr>
            <a:r>
              <a:rPr lang="en-US" sz="1500" dirty="0">
                <a:solidFill>
                  <a:schemeClr val="accent2">
                    <a:lumMod val="50000"/>
                  </a:schemeClr>
                </a:solidFill>
              </a:rPr>
              <a:t>18.  Jensen, K.M., Ducic, Y., Thompson, A.M., Garcia, F., Reflux surgery and it’s impact of voice restoration following total laryngectomy, Poster presentation American </a:t>
            </a:r>
            <a:r>
              <a:rPr lang="en-US" sz="1500" dirty="0" err="1">
                <a:solidFill>
                  <a:schemeClr val="accent2">
                    <a:lumMod val="50000"/>
                  </a:schemeClr>
                </a:solidFill>
              </a:rPr>
              <a:t>Sp</a:t>
            </a:r>
            <a:r>
              <a:rPr lang="en-US" sz="1500" dirty="0">
                <a:solidFill>
                  <a:schemeClr val="accent2">
                    <a:lumMod val="50000"/>
                  </a:schemeClr>
                </a:solidFill>
              </a:rPr>
              <a:t> Lang Hear Assoc 2012 Ann Conv.</a:t>
            </a:r>
          </a:p>
          <a:p>
            <a:pPr marL="233363" indent="-233363">
              <a:lnSpc>
                <a:spcPct val="90000"/>
              </a:lnSpc>
              <a:buFont typeface="+mj-lt"/>
              <a:buAutoNum type="arabicPeriod"/>
            </a:pPr>
            <a:endParaRPr lang="en-US" sz="1500" dirty="0">
              <a:solidFill>
                <a:schemeClr val="accent2">
                  <a:lumMod val="50000"/>
                </a:schemeClr>
              </a:solidFill>
            </a:endParaRPr>
          </a:p>
          <a:p>
            <a:pPr>
              <a:lnSpc>
                <a:spcPct val="90000"/>
              </a:lnSpc>
            </a:pPr>
            <a:endParaRPr lang="en-US" sz="1500" dirty="0">
              <a:solidFill>
                <a:schemeClr val="accent2">
                  <a:lumMod val="50000"/>
                </a:schemeClr>
              </a:solidFill>
            </a:endParaRPr>
          </a:p>
        </p:txBody>
      </p:sp>
    </p:spTree>
    <p:extLst>
      <p:ext uri="{BB962C8B-B14F-4D97-AF65-F5344CB8AC3E}">
        <p14:creationId xmlns:p14="http://schemas.microsoft.com/office/powerpoint/2010/main" val="1774354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3600" dirty="0"/>
              <a:t>Thank you for your time!</a:t>
            </a:r>
          </a:p>
        </p:txBody>
      </p:sp>
      <p:pic>
        <p:nvPicPr>
          <p:cNvPr id="8" name="Picture 7" descr="IMG_152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5437" y="4648201"/>
            <a:ext cx="1891176" cy="1259993"/>
          </a:xfrm>
          <a:prstGeom prst="rect">
            <a:avLst/>
          </a:prstGeom>
        </p:spPr>
      </p:pic>
      <p:pic>
        <p:nvPicPr>
          <p:cNvPr id="9" name="Picture 8" descr="_MG_45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7402" y="4648200"/>
            <a:ext cx="1891176" cy="1259993"/>
          </a:xfrm>
          <a:prstGeom prst="rect">
            <a:avLst/>
          </a:prstGeom>
        </p:spPr>
      </p:pic>
      <p:pic>
        <p:nvPicPr>
          <p:cNvPr id="10" name="Picture 9" descr="_MG_455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701" y="4648200"/>
            <a:ext cx="1891176" cy="1259993"/>
          </a:xfrm>
          <a:prstGeom prst="rect">
            <a:avLst/>
          </a:prstGeom>
        </p:spPr>
      </p:pic>
      <p:pic>
        <p:nvPicPr>
          <p:cNvPr id="11" name="Picture 10" descr="_MG_466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4340" y="4671041"/>
            <a:ext cx="1891176" cy="1259993"/>
          </a:xfrm>
          <a:prstGeom prst="rect">
            <a:avLst/>
          </a:prstGeom>
        </p:spPr>
      </p:pic>
      <p:pic>
        <p:nvPicPr>
          <p:cNvPr id="12" name="Picture 11" descr="_MG_4749.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3472" y="4671041"/>
            <a:ext cx="1891176" cy="1259993"/>
          </a:xfrm>
          <a:prstGeom prst="rect">
            <a:avLst/>
          </a:prstGeom>
        </p:spPr>
      </p:pic>
      <p:pic>
        <p:nvPicPr>
          <p:cNvPr id="13" name="Picture 12" descr="111101_254jma-2.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5208" y="4648201"/>
            <a:ext cx="1600000" cy="1260000"/>
          </a:xfrm>
          <a:prstGeom prst="rect">
            <a:avLst/>
          </a:prstGeom>
        </p:spPr>
      </p:pic>
      <p:pic>
        <p:nvPicPr>
          <p:cNvPr id="14" name="Picture 13" descr="_MG_4594.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5826" y="2322455"/>
            <a:ext cx="2858247" cy="1904307"/>
          </a:xfrm>
          <a:prstGeom prst="rect">
            <a:avLst/>
          </a:prstGeom>
        </p:spPr>
      </p:pic>
      <p:sp>
        <p:nvSpPr>
          <p:cNvPr id="15" name="Text Placeholder 2"/>
          <p:cNvSpPr txBox="1">
            <a:spLocks/>
          </p:cNvSpPr>
          <p:nvPr/>
        </p:nvSpPr>
        <p:spPr>
          <a:xfrm>
            <a:off x="1859200" y="2995233"/>
            <a:ext cx="8382000" cy="1255728"/>
          </a:xfrm>
          <a:prstGeom prst="rect">
            <a:avLst/>
          </a:prstGeom>
        </p:spPr>
        <p:txBody>
          <a:bodyPr/>
          <a:lstStyle>
            <a:lvl1pPr marL="396875" indent="-396875" algn="l" defTabSz="914363" rtl="0" eaLnBrk="1" latinLnBrk="0" hangingPunct="1">
              <a:lnSpc>
                <a:spcPct val="90000"/>
              </a:lnSpc>
              <a:spcBef>
                <a:spcPct val="20000"/>
              </a:spcBef>
              <a:buFontTx/>
              <a:buBlip>
                <a:blip r:embed="rId9"/>
              </a:buBlip>
              <a:defRPr sz="3200" kern="1200">
                <a:solidFill>
                  <a:schemeClr val="tx1"/>
                </a:solidFill>
                <a:latin typeface="Cambria"/>
                <a:ea typeface="+mn-ea"/>
                <a:cs typeface="Cambria"/>
              </a:defRPr>
            </a:lvl1pPr>
            <a:lvl2pPr marL="914400" indent="-396875" algn="l" defTabSz="914363" rtl="0" eaLnBrk="1" latinLnBrk="0" hangingPunct="1">
              <a:lnSpc>
                <a:spcPct val="90000"/>
              </a:lnSpc>
              <a:spcBef>
                <a:spcPct val="20000"/>
              </a:spcBef>
              <a:buFontTx/>
              <a:buBlip>
                <a:blip r:embed="rId10"/>
              </a:buBlip>
              <a:defRPr sz="2800" kern="1200">
                <a:solidFill>
                  <a:schemeClr val="tx1"/>
                </a:solidFill>
                <a:latin typeface="Cambria"/>
                <a:ea typeface="+mn-ea"/>
                <a:cs typeface="Cambria"/>
              </a:defRPr>
            </a:lvl2pPr>
            <a:lvl3pPr marL="1258888" indent="-344488" algn="l" defTabSz="914363" rtl="0" eaLnBrk="1" latinLnBrk="0" hangingPunct="1">
              <a:lnSpc>
                <a:spcPct val="90000"/>
              </a:lnSpc>
              <a:spcBef>
                <a:spcPct val="20000"/>
              </a:spcBef>
              <a:buFontTx/>
              <a:buBlip>
                <a:blip r:embed="rId10"/>
              </a:buBlip>
              <a:defRPr sz="2400" kern="1200">
                <a:solidFill>
                  <a:schemeClr val="tx1"/>
                </a:solidFill>
                <a:latin typeface="Cambria"/>
                <a:ea typeface="+mn-ea"/>
                <a:cs typeface="Cambria"/>
              </a:defRPr>
            </a:lvl3pPr>
            <a:lvl4pPr marL="1604963" indent="-346075" algn="l" defTabSz="914363" rtl="0" eaLnBrk="1" latinLnBrk="0" hangingPunct="1">
              <a:lnSpc>
                <a:spcPct val="90000"/>
              </a:lnSpc>
              <a:spcBef>
                <a:spcPct val="20000"/>
              </a:spcBef>
              <a:buFontTx/>
              <a:buBlip>
                <a:blip r:embed="rId10"/>
              </a:buBlip>
              <a:defRPr sz="2400" kern="1200">
                <a:solidFill>
                  <a:schemeClr val="tx1"/>
                </a:solidFill>
                <a:latin typeface="Cambria"/>
                <a:ea typeface="+mn-ea"/>
                <a:cs typeface="Cambria"/>
              </a:defRPr>
            </a:lvl4pPr>
            <a:lvl5pPr marL="1941513" indent="-336550" algn="l" defTabSz="914363" rtl="0" eaLnBrk="1" latinLnBrk="0" hangingPunct="1">
              <a:lnSpc>
                <a:spcPct val="90000"/>
              </a:lnSpc>
              <a:spcBef>
                <a:spcPct val="20000"/>
              </a:spcBef>
              <a:buFontTx/>
              <a:buBlip>
                <a:blip r:embed="rId10"/>
              </a:buBlip>
              <a:defRPr sz="2400" kern="1200">
                <a:solidFill>
                  <a:schemeClr val="tx1"/>
                </a:solidFill>
                <a:latin typeface="Cambria"/>
                <a:ea typeface="+mn-ea"/>
                <a:cs typeface="Cambria"/>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92150" indent="-341313"/>
            <a:r>
              <a:rPr lang="en-US" sz="2400" dirty="0">
                <a:hlinkClick r:id="rId11"/>
              </a:rPr>
              <a:t>Info@practicalSLPinfo.com</a:t>
            </a:r>
            <a:endParaRPr lang="en-US" sz="2400" dirty="0"/>
          </a:p>
          <a:p>
            <a:pPr marL="692150" indent="-341313"/>
            <a:r>
              <a:rPr lang="en-US" sz="2400" dirty="0" err="1"/>
              <a:t>www.practicalSLPinfo.com</a:t>
            </a:r>
            <a:endParaRPr lang="en-US" sz="2400" dirty="0"/>
          </a:p>
        </p:txBody>
      </p:sp>
      <p:sp>
        <p:nvSpPr>
          <p:cNvPr id="16" name="Title 1"/>
          <p:cNvSpPr txBox="1">
            <a:spLocks/>
          </p:cNvSpPr>
          <p:nvPr/>
        </p:nvSpPr>
        <p:spPr>
          <a:xfrm>
            <a:off x="1351203" y="2007697"/>
            <a:ext cx="8382000" cy="67710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Cambria"/>
                <a:ea typeface="+mn-ea"/>
                <a:cs typeface="Cambria"/>
              </a:defRPr>
            </a:lvl1pPr>
          </a:lstStyle>
          <a:p>
            <a:r>
              <a:rPr lang="en-US" dirty="0"/>
              <a:t>Questions?</a:t>
            </a:r>
          </a:p>
        </p:txBody>
      </p:sp>
    </p:spTree>
    <p:extLst>
      <p:ext uri="{BB962C8B-B14F-4D97-AF65-F5344CB8AC3E}">
        <p14:creationId xmlns:p14="http://schemas.microsoft.com/office/powerpoint/2010/main" val="1806402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453" y="990623"/>
            <a:ext cx="10648266" cy="677108"/>
          </a:xfrm>
        </p:spPr>
        <p:txBody>
          <a:bodyPr>
            <a:normAutofit/>
          </a:bodyPr>
          <a:lstStyle/>
          <a:p>
            <a:r>
              <a:rPr lang="en-US" sz="3600" dirty="0"/>
              <a:t>What Causes Reflux?</a:t>
            </a:r>
          </a:p>
        </p:txBody>
      </p:sp>
      <p:sp>
        <p:nvSpPr>
          <p:cNvPr id="3" name="Content Placeholder 2"/>
          <p:cNvSpPr>
            <a:spLocks noGrp="1"/>
          </p:cNvSpPr>
          <p:nvPr>
            <p:ph idx="1"/>
          </p:nvPr>
        </p:nvSpPr>
        <p:spPr>
          <a:xfrm>
            <a:off x="544454" y="2008414"/>
            <a:ext cx="5937989" cy="4566005"/>
          </a:xfrm>
        </p:spPr>
        <p:txBody>
          <a:bodyPr>
            <a:normAutofit fontScale="92500" lnSpcReduction="20000"/>
          </a:bodyPr>
          <a:lstStyle/>
          <a:p>
            <a:pPr marL="0" indent="0">
              <a:lnSpc>
                <a:spcPct val="70000"/>
              </a:lnSpc>
              <a:spcBef>
                <a:spcPts val="0"/>
              </a:spcBef>
              <a:spcAft>
                <a:spcPts val="900"/>
              </a:spcAft>
              <a:buSzPct val="80000"/>
              <a:buNone/>
            </a:pPr>
            <a:r>
              <a:rPr lang="en-US" sz="2800" dirty="0"/>
              <a:t>   </a:t>
            </a:r>
            <a:r>
              <a:rPr lang="en-US" sz="2600" dirty="0"/>
              <a:t>Genetics</a:t>
            </a:r>
          </a:p>
          <a:p>
            <a:pPr marL="324000" lvl="1" indent="0">
              <a:lnSpc>
                <a:spcPct val="70000"/>
              </a:lnSpc>
              <a:spcBef>
                <a:spcPts val="0"/>
              </a:spcBef>
              <a:spcAft>
                <a:spcPts val="2400"/>
              </a:spcAft>
              <a:buSzPct val="80000"/>
              <a:buNone/>
            </a:pPr>
            <a:r>
              <a:rPr lang="en-US" sz="2600" dirty="0"/>
              <a:t>		Hereditary component </a:t>
            </a:r>
          </a:p>
          <a:p>
            <a:pPr marL="324000" lvl="1" indent="0">
              <a:lnSpc>
                <a:spcPct val="70000"/>
              </a:lnSpc>
              <a:spcBef>
                <a:spcPts val="0"/>
              </a:spcBef>
              <a:spcAft>
                <a:spcPts val="2400"/>
              </a:spcAft>
              <a:buSzPct val="80000"/>
              <a:buNone/>
            </a:pPr>
            <a:endParaRPr lang="en-US" sz="2600" dirty="0"/>
          </a:p>
          <a:p>
            <a:pPr marL="324000" lvl="1" indent="0">
              <a:lnSpc>
                <a:spcPct val="70000"/>
              </a:lnSpc>
              <a:spcBef>
                <a:spcPts val="0"/>
              </a:spcBef>
              <a:spcAft>
                <a:spcPts val="2400"/>
              </a:spcAft>
              <a:buSzPct val="80000"/>
              <a:buNone/>
            </a:pPr>
            <a:r>
              <a:rPr lang="en-US" sz="2600" dirty="0"/>
              <a:t>Hiatal Hernia</a:t>
            </a:r>
          </a:p>
          <a:p>
            <a:pPr marL="324000" lvl="1" indent="0">
              <a:lnSpc>
                <a:spcPct val="70000"/>
              </a:lnSpc>
              <a:spcBef>
                <a:spcPts val="0"/>
              </a:spcBef>
              <a:spcAft>
                <a:spcPts val="2400"/>
              </a:spcAft>
              <a:buSzPct val="80000"/>
              <a:buNone/>
            </a:pPr>
            <a:r>
              <a:rPr lang="en-US" sz="2600" dirty="0"/>
              <a:t>		Causes displacement of LES</a:t>
            </a:r>
          </a:p>
          <a:p>
            <a:pPr lvl="1">
              <a:lnSpc>
                <a:spcPct val="70000"/>
              </a:lnSpc>
              <a:buSzPct val="80000"/>
            </a:pPr>
            <a:endParaRPr lang="en-US" sz="2600" dirty="0"/>
          </a:p>
          <a:p>
            <a:pPr marL="0" indent="0">
              <a:lnSpc>
                <a:spcPct val="70000"/>
              </a:lnSpc>
              <a:spcBef>
                <a:spcPts val="0"/>
              </a:spcBef>
              <a:spcAft>
                <a:spcPts val="900"/>
              </a:spcAft>
              <a:buSzPct val="80000"/>
              <a:buNone/>
            </a:pPr>
            <a:r>
              <a:rPr lang="en-US" sz="2600" dirty="0"/>
              <a:t>   Smoking/Tobacco History</a:t>
            </a:r>
          </a:p>
          <a:p>
            <a:pPr marL="324000" lvl="1" indent="0">
              <a:lnSpc>
                <a:spcPct val="70000"/>
              </a:lnSpc>
              <a:buSzPct val="80000"/>
              <a:buNone/>
            </a:pPr>
            <a:r>
              <a:rPr lang="en-US" sz="2600" dirty="0"/>
              <a:t>		Long-term nicotine use</a:t>
            </a:r>
          </a:p>
          <a:p>
            <a:pPr marL="324000" lvl="1" indent="0">
              <a:lnSpc>
                <a:spcPct val="70000"/>
              </a:lnSpc>
              <a:spcBef>
                <a:spcPts val="0"/>
              </a:spcBef>
              <a:spcAft>
                <a:spcPts val="2400"/>
              </a:spcAft>
              <a:buSzPct val="80000"/>
              <a:buNone/>
            </a:pPr>
            <a:r>
              <a:rPr lang="en-US" sz="2600" dirty="0"/>
              <a:t>      </a:t>
            </a:r>
          </a:p>
          <a:p>
            <a:pPr marL="324000" lvl="1" indent="0">
              <a:lnSpc>
                <a:spcPct val="70000"/>
              </a:lnSpc>
              <a:spcBef>
                <a:spcPts val="0"/>
              </a:spcBef>
              <a:spcAft>
                <a:spcPts val="2400"/>
              </a:spcAft>
              <a:buSzPct val="80000"/>
              <a:buNone/>
            </a:pPr>
            <a:r>
              <a:rPr lang="en-US" sz="2600" dirty="0"/>
              <a:t>		COPD</a:t>
            </a:r>
          </a:p>
          <a:p>
            <a:pPr marL="324000" lvl="1" indent="0">
              <a:lnSpc>
                <a:spcPct val="70000"/>
              </a:lnSpc>
              <a:buSzPct val="80000"/>
              <a:buNone/>
            </a:pP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616" y="2453079"/>
            <a:ext cx="4653022" cy="3096375"/>
          </a:xfrm>
          <a:prstGeom prst="rect">
            <a:avLst/>
          </a:prstGeom>
        </p:spPr>
      </p:pic>
    </p:spTree>
    <p:extLst>
      <p:ext uri="{BB962C8B-B14F-4D97-AF65-F5344CB8AC3E}">
        <p14:creationId xmlns:p14="http://schemas.microsoft.com/office/powerpoint/2010/main" val="1478512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2121" y="960723"/>
            <a:ext cx="4968489" cy="1013800"/>
          </a:xfrm>
        </p:spPr>
        <p:txBody>
          <a:bodyPr>
            <a:normAutofit/>
          </a:bodyPr>
          <a:lstStyle/>
          <a:p>
            <a:r>
              <a:rPr lang="en-US" sz="3200" dirty="0">
                <a:solidFill>
                  <a:srgbClr val="FFFFFF"/>
                </a:solidFill>
              </a:rPr>
              <a:t>Hiatal Hernia</a:t>
            </a:r>
          </a:p>
        </p:txBody>
      </p:sp>
      <p:sp>
        <p:nvSpPr>
          <p:cNvPr id="15" name="Rectangle 14">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783387" y="2254102"/>
            <a:ext cx="4947221" cy="3650344"/>
          </a:xfrm>
        </p:spPr>
        <p:txBody>
          <a:bodyPr>
            <a:normAutofit/>
          </a:bodyPr>
          <a:lstStyle/>
          <a:p>
            <a:pPr>
              <a:spcBef>
                <a:spcPts val="0"/>
              </a:spcBef>
              <a:spcAft>
                <a:spcPts val="3000"/>
              </a:spcAft>
              <a:buSzPct val="80000"/>
            </a:pPr>
            <a:r>
              <a:rPr lang="en-US" sz="2400" dirty="0">
                <a:solidFill>
                  <a:srgbClr val="FFFFFF"/>
                </a:solidFill>
              </a:rPr>
              <a:t>A portion of the stomach is pushed above the diaphragm, resulting in altered position and posture of the LES.</a:t>
            </a:r>
          </a:p>
          <a:p>
            <a:pPr>
              <a:spcBef>
                <a:spcPts val="0"/>
              </a:spcBef>
              <a:spcAft>
                <a:spcPts val="3000"/>
              </a:spcAft>
              <a:buSzPct val="80000"/>
            </a:pPr>
            <a:r>
              <a:rPr lang="en-US" sz="2400" dirty="0">
                <a:solidFill>
                  <a:srgbClr val="FFFFFF"/>
                </a:solidFill>
              </a:rPr>
              <a:t>Increases pressures within the stomach</a:t>
            </a:r>
          </a:p>
        </p:txBody>
      </p:sp>
      <p:pic>
        <p:nvPicPr>
          <p:cNvPr id="6" name="Picture 5" descr="Diagram&#10;&#10;Description automatically generated"/>
          <p:cNvPicPr>
            <a:picLocks noChangeAspect="1"/>
          </p:cNvPicPr>
          <p:nvPr/>
        </p:nvPicPr>
        <p:blipFill rotWithShape="1">
          <a:blip r:embed="rId2"/>
          <a:srcRect l="9530" b="16953"/>
          <a:stretch/>
        </p:blipFill>
        <p:spPr>
          <a:xfrm>
            <a:off x="6620868" y="960723"/>
            <a:ext cx="4646906" cy="4945656"/>
          </a:xfrm>
          <a:prstGeom prst="rect">
            <a:avLst/>
          </a:prstGeom>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7123300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94721" y="960723"/>
            <a:ext cx="4968489" cy="1013800"/>
          </a:xfrm>
        </p:spPr>
        <p:txBody>
          <a:bodyPr>
            <a:noAutofit/>
          </a:bodyPr>
          <a:lstStyle/>
          <a:p>
            <a:r>
              <a:rPr lang="en-US" sz="3200" b="1" dirty="0">
                <a:solidFill>
                  <a:schemeClr val="accent1"/>
                </a:solidFill>
              </a:rPr>
              <a:t>Reflux Associated Morbidities</a:t>
            </a:r>
            <a:r>
              <a:rPr lang="en-US" sz="3200" b="1" baseline="30000" dirty="0">
                <a:solidFill>
                  <a:schemeClr val="accent1"/>
                </a:solidFill>
              </a:rPr>
              <a:t>1,2,3</a:t>
            </a:r>
            <a:endParaRPr lang="en-US" sz="3200" b="1" dirty="0">
              <a:solidFill>
                <a:schemeClr val="accent1"/>
              </a:solidFill>
            </a:endParaRPr>
          </a:p>
        </p:txBody>
      </p:sp>
      <p:sp>
        <p:nvSpPr>
          <p:cNvPr id="11" name="Rectangle 10">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7D92F7CC-850E-EAB0-D7C4-932D6ECF3DF8}"/>
              </a:ext>
            </a:extLst>
          </p:cNvPr>
          <p:cNvPicPr>
            <a:picLocks noChangeAspect="1"/>
          </p:cNvPicPr>
          <p:nvPr/>
        </p:nvPicPr>
        <p:blipFill>
          <a:blip r:embed="rId2"/>
          <a:stretch>
            <a:fillRect/>
          </a:stretch>
        </p:blipFill>
        <p:spPr>
          <a:xfrm>
            <a:off x="913333" y="1086266"/>
            <a:ext cx="4668054" cy="4668054"/>
          </a:xfrm>
          <a:prstGeom prst="rect">
            <a:avLst/>
          </a:prstGeom>
        </p:spPr>
      </p:pic>
      <p:sp>
        <p:nvSpPr>
          <p:cNvPr id="3" name="Content Placeholder 2"/>
          <p:cNvSpPr>
            <a:spLocks noGrp="1"/>
          </p:cNvSpPr>
          <p:nvPr>
            <p:ph idx="1"/>
          </p:nvPr>
        </p:nvSpPr>
        <p:spPr>
          <a:xfrm>
            <a:off x="6515987" y="2254102"/>
            <a:ext cx="4947221" cy="3650344"/>
          </a:xfrm>
        </p:spPr>
        <p:txBody>
          <a:bodyPr>
            <a:noAutofit/>
          </a:bodyPr>
          <a:lstStyle/>
          <a:p>
            <a:pPr>
              <a:spcBef>
                <a:spcPts val="0"/>
              </a:spcBef>
              <a:spcAft>
                <a:spcPts val="1800"/>
              </a:spcAft>
              <a:buSzPct val="80000"/>
            </a:pPr>
            <a:r>
              <a:rPr lang="en-US" sz="2400" dirty="0"/>
              <a:t>Esophagitis</a:t>
            </a:r>
          </a:p>
          <a:p>
            <a:pPr>
              <a:spcBef>
                <a:spcPts val="0"/>
              </a:spcBef>
              <a:spcAft>
                <a:spcPts val="1800"/>
              </a:spcAft>
              <a:buSzPct val="80000"/>
            </a:pPr>
            <a:r>
              <a:rPr lang="en-US" sz="2400" dirty="0"/>
              <a:t>Stricture</a:t>
            </a:r>
          </a:p>
          <a:p>
            <a:pPr>
              <a:spcBef>
                <a:spcPts val="0"/>
              </a:spcBef>
              <a:spcAft>
                <a:spcPts val="1800"/>
              </a:spcAft>
              <a:buSzPct val="80000"/>
            </a:pPr>
            <a:r>
              <a:rPr lang="en-US" sz="2400" dirty="0"/>
              <a:t>Achalasia</a:t>
            </a:r>
          </a:p>
          <a:p>
            <a:pPr>
              <a:spcBef>
                <a:spcPts val="0"/>
              </a:spcBef>
              <a:spcAft>
                <a:spcPts val="1800"/>
              </a:spcAft>
              <a:buSzPct val="80000"/>
            </a:pPr>
            <a:r>
              <a:rPr lang="en-US" sz="2400" dirty="0"/>
              <a:t>Esophageal Webbing</a:t>
            </a:r>
          </a:p>
          <a:p>
            <a:pPr>
              <a:spcBef>
                <a:spcPts val="0"/>
              </a:spcBef>
              <a:spcAft>
                <a:spcPts val="1800"/>
              </a:spcAft>
              <a:buSzPct val="80000"/>
            </a:pPr>
            <a:r>
              <a:rPr lang="en-US" sz="2400" dirty="0"/>
              <a:t>Cancer</a:t>
            </a:r>
          </a:p>
          <a:p>
            <a:pPr>
              <a:spcBef>
                <a:spcPts val="0"/>
              </a:spcBef>
              <a:spcAft>
                <a:spcPts val="1800"/>
              </a:spcAft>
              <a:buSzPct val="80000"/>
            </a:pPr>
            <a:r>
              <a:rPr lang="en-US" sz="2400" dirty="0"/>
              <a:t>TEP complications in laryngectomees</a:t>
            </a:r>
          </a:p>
        </p:txBody>
      </p:sp>
    </p:spTree>
    <p:extLst>
      <p:ext uri="{BB962C8B-B14F-4D97-AF65-F5344CB8AC3E}">
        <p14:creationId xmlns:p14="http://schemas.microsoft.com/office/powerpoint/2010/main" val="2973184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1035" name="Rectangle 1034">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0" name="Content Placeholder 1029">
            <a:extLst>
              <a:ext uri="{FF2B5EF4-FFF2-40B4-BE49-F238E27FC236}">
                <a16:creationId xmlns:a16="http://schemas.microsoft.com/office/drawing/2014/main" id="{64DA1163-5935-F7FB-1761-26DC1AF8C84E}"/>
              </a:ext>
            </a:extLst>
          </p:cNvPr>
          <p:cNvSpPr>
            <a:spLocks noGrp="1"/>
          </p:cNvSpPr>
          <p:nvPr>
            <p:ph idx="1"/>
          </p:nvPr>
        </p:nvSpPr>
        <p:spPr>
          <a:xfrm>
            <a:off x="609906" y="2340864"/>
            <a:ext cx="3568661" cy="3634486"/>
          </a:xfrm>
        </p:spPr>
        <p:txBody>
          <a:bodyPr>
            <a:normAutofit/>
          </a:bodyPr>
          <a:lstStyle/>
          <a:p>
            <a:pPr marL="0" indent="0">
              <a:buNone/>
            </a:pPr>
            <a:endParaRPr lang="en-US" dirty="0"/>
          </a:p>
        </p:txBody>
      </p:sp>
      <p:pic>
        <p:nvPicPr>
          <p:cNvPr id="1026" name="Picture 2" descr="Esophageal cancer - Wikipedia">
            <a:extLst>
              <a:ext uri="{FF2B5EF4-FFF2-40B4-BE49-F238E27FC236}">
                <a16:creationId xmlns:a16="http://schemas.microsoft.com/office/drawing/2014/main" id="{73695678-58EF-37A8-ECFE-44CDECE57D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98772" y="1854287"/>
            <a:ext cx="4732356" cy="41408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26EF5FA-B565-365C-5880-E7A717A95E4D}"/>
              </a:ext>
            </a:extLst>
          </p:cNvPr>
          <p:cNvPicPr>
            <a:picLocks noChangeAspect="1"/>
          </p:cNvPicPr>
          <p:nvPr/>
        </p:nvPicPr>
        <p:blipFill>
          <a:blip r:embed="rId3"/>
          <a:stretch>
            <a:fillRect/>
          </a:stretch>
        </p:blipFill>
        <p:spPr>
          <a:xfrm>
            <a:off x="638620" y="1834538"/>
            <a:ext cx="5057937" cy="4160561"/>
          </a:xfrm>
          <a:prstGeom prst="rect">
            <a:avLst/>
          </a:prstGeom>
        </p:spPr>
      </p:pic>
    </p:spTree>
    <p:extLst>
      <p:ext uri="{BB962C8B-B14F-4D97-AF65-F5344CB8AC3E}">
        <p14:creationId xmlns:p14="http://schemas.microsoft.com/office/powerpoint/2010/main" val="374787416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033389"/>
            <a:ext cx="4826256" cy="4825409"/>
          </a:xfrm>
        </p:spPr>
        <p:txBody>
          <a:bodyPr anchor="ctr">
            <a:normAutofit/>
          </a:bodyPr>
          <a:lstStyle/>
          <a:p>
            <a:r>
              <a:rPr lang="en-US" sz="4600">
                <a:solidFill>
                  <a:srgbClr val="FFFFFF"/>
                </a:solidFill>
              </a:rPr>
              <a:t>Laryngectomy Changes that Implicate Reflux</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82774" y="1811013"/>
            <a:ext cx="4855037" cy="5286277"/>
          </a:xfrm>
          <a:ln w="57150">
            <a:noFill/>
          </a:ln>
        </p:spPr>
        <p:txBody>
          <a:bodyPr anchor="ctr">
            <a:normAutofit fontScale="92500" lnSpcReduction="20000"/>
          </a:bodyPr>
          <a:lstStyle/>
          <a:p>
            <a:r>
              <a:rPr lang="en-US" sz="2800" dirty="0">
                <a:solidFill>
                  <a:schemeClr val="accent2">
                    <a:lumMod val="50000"/>
                  </a:schemeClr>
                </a:solidFill>
              </a:rPr>
              <a:t>Post-operative changes in deglutition process can contribute to increased reflux incidence in this population.</a:t>
            </a:r>
            <a:r>
              <a:rPr lang="en-US" sz="2800" baseline="30000" dirty="0">
                <a:solidFill>
                  <a:schemeClr val="accent2">
                    <a:lumMod val="50000"/>
                  </a:schemeClr>
                </a:solidFill>
              </a:rPr>
              <a:t>7,8,9</a:t>
            </a:r>
          </a:p>
          <a:p>
            <a:endParaRPr lang="en-US" sz="2800" baseline="30000" dirty="0">
              <a:solidFill>
                <a:schemeClr val="accent2">
                  <a:lumMod val="50000"/>
                </a:schemeClr>
              </a:solidFill>
            </a:endParaRPr>
          </a:p>
          <a:p>
            <a:pPr lvl="1"/>
            <a:r>
              <a:rPr lang="en-US" sz="2800" dirty="0">
                <a:solidFill>
                  <a:schemeClr val="accent2">
                    <a:lumMod val="50000"/>
                  </a:schemeClr>
                </a:solidFill>
              </a:rPr>
              <a:t>Altered esophageal posture</a:t>
            </a:r>
          </a:p>
          <a:p>
            <a:pPr lvl="1"/>
            <a:r>
              <a:rPr lang="en-US" sz="2800" dirty="0">
                <a:solidFill>
                  <a:schemeClr val="accent2">
                    <a:lumMod val="50000"/>
                  </a:schemeClr>
                </a:solidFill>
              </a:rPr>
              <a:t>Increased air volumes are swallowed</a:t>
            </a:r>
            <a:endParaRPr lang="en-US" sz="2800" baseline="30000" dirty="0">
              <a:solidFill>
                <a:schemeClr val="accent2">
                  <a:lumMod val="50000"/>
                </a:schemeClr>
              </a:solidFill>
            </a:endParaRPr>
          </a:p>
          <a:p>
            <a:endParaRPr lang="en-US" sz="2800" baseline="30000" dirty="0">
              <a:solidFill>
                <a:schemeClr val="accent2">
                  <a:lumMod val="50000"/>
                </a:schemeClr>
              </a:solidFill>
            </a:endParaRPr>
          </a:p>
          <a:p>
            <a:r>
              <a:rPr lang="en-US" sz="2800" dirty="0">
                <a:solidFill>
                  <a:schemeClr val="accent2">
                    <a:lumMod val="50000"/>
                  </a:schemeClr>
                </a:solidFill>
              </a:rPr>
              <a:t>Both esophageal speakers and those with TEPs have increased intrathoracic pressures while speaking.</a:t>
            </a:r>
          </a:p>
          <a:p>
            <a:pPr marL="517525" lvl="1" indent="0">
              <a:buNone/>
            </a:pPr>
            <a:endParaRPr lang="en-US" sz="2400" dirty="0">
              <a:solidFill>
                <a:schemeClr val="accent2">
                  <a:lumMod val="50000"/>
                </a:schemeClr>
              </a:solidFill>
            </a:endParaRPr>
          </a:p>
          <a:p>
            <a:pPr lvl="1"/>
            <a:endParaRPr lang="en-US" sz="2000" dirty="0">
              <a:solidFill>
                <a:schemeClr val="accent2">
                  <a:lumMod val="50000"/>
                </a:schemeClr>
              </a:solidFill>
            </a:endParaRPr>
          </a:p>
          <a:p>
            <a:endParaRPr lang="en-US" sz="2000" dirty="0">
              <a:solidFill>
                <a:schemeClr val="accent2">
                  <a:lumMod val="50000"/>
                </a:schemeClr>
              </a:solidFill>
            </a:endParaRPr>
          </a:p>
          <a:p>
            <a:pPr marL="0" indent="0">
              <a:buNone/>
            </a:pPr>
            <a:endParaRPr lang="en-US" sz="2000" baseline="30000" dirty="0">
              <a:solidFill>
                <a:schemeClr val="accent2">
                  <a:lumMod val="50000"/>
                </a:schemeClr>
              </a:solidFill>
            </a:endParaRPr>
          </a:p>
          <a:p>
            <a:endParaRPr lang="en-US" sz="2000" dirty="0">
              <a:solidFill>
                <a:schemeClr val="accent2">
                  <a:lumMod val="50000"/>
                </a:schemeClr>
              </a:solidFill>
            </a:endParaRPr>
          </a:p>
        </p:txBody>
      </p:sp>
    </p:spTree>
    <p:extLst>
      <p:ext uri="{BB962C8B-B14F-4D97-AF65-F5344CB8AC3E}">
        <p14:creationId xmlns:p14="http://schemas.microsoft.com/office/powerpoint/2010/main" val="4116732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a:solidFill>
                  <a:srgbClr val="FFFEFF"/>
                </a:solidFill>
              </a:rPr>
              <a:t>Laryngectomy Post-Operative Deglutitive Changes</a:t>
            </a:r>
          </a:p>
        </p:txBody>
      </p:sp>
      <p:graphicFrame>
        <p:nvGraphicFramePr>
          <p:cNvPr id="5" name="Content Placeholder 2">
            <a:extLst>
              <a:ext uri="{FF2B5EF4-FFF2-40B4-BE49-F238E27FC236}">
                <a16:creationId xmlns:a16="http://schemas.microsoft.com/office/drawing/2014/main" id="{E38DFB55-AF21-C255-93EB-6C2A2BCDB962}"/>
              </a:ext>
            </a:extLst>
          </p:cNvPr>
          <p:cNvGraphicFramePr>
            <a:graphicFrameLocks noGrp="1"/>
          </p:cNvGraphicFramePr>
          <p:nvPr>
            <p:ph idx="1"/>
            <p:extLst>
              <p:ext uri="{D42A27DB-BD31-4B8C-83A1-F6EECF244321}">
                <p14:modId xmlns:p14="http://schemas.microsoft.com/office/powerpoint/2010/main" val="3763182010"/>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0431901"/>
      </p:ext>
    </p:extLst>
  </p:cSld>
  <p:clrMapOvr>
    <a:masterClrMapping/>
  </p:clrMapOvr>
</p:sld>
</file>

<file path=ppt/theme/theme1.xml><?xml version="1.0" encoding="utf-8"?>
<a:theme xmlns:a="http://schemas.openxmlformats.org/drawingml/2006/main" name="Dividend">
  <a:themeElements>
    <a:clrScheme name="Custom 2">
      <a:dk1>
        <a:srgbClr val="000000"/>
      </a:dk1>
      <a:lt1>
        <a:srgbClr val="FFFFFF"/>
      </a:lt1>
      <a:dk2>
        <a:srgbClr val="3D3D3D"/>
      </a:dk2>
      <a:lt2>
        <a:srgbClr val="EBEBEB"/>
      </a:lt2>
      <a:accent1>
        <a:srgbClr val="7F1326"/>
      </a:accent1>
      <a:accent2>
        <a:srgbClr val="542826"/>
      </a:accent2>
      <a:accent3>
        <a:srgbClr val="7C858F"/>
      </a:accent3>
      <a:accent4>
        <a:srgbClr val="A7322C"/>
      </a:accent4>
      <a:accent5>
        <a:srgbClr val="8D2A40"/>
      </a:accent5>
      <a:accent6>
        <a:srgbClr val="7F1326"/>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17459</TotalTime>
  <Words>1746</Words>
  <Application>Microsoft Macintosh PowerPoint</Application>
  <PresentationFormat>Widescreen</PresentationFormat>
  <Paragraphs>166</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Cambria</vt:lpstr>
      <vt:lpstr>Gill Sans MT</vt:lpstr>
      <vt:lpstr>Wingdings 2</vt:lpstr>
      <vt:lpstr>Dividend</vt:lpstr>
      <vt:lpstr>Acid Reflux and You: An Update</vt:lpstr>
      <vt:lpstr>Disclosures</vt:lpstr>
      <vt:lpstr>What is Reflux?</vt:lpstr>
      <vt:lpstr>What Causes Reflux?</vt:lpstr>
      <vt:lpstr>Hiatal Hernia</vt:lpstr>
      <vt:lpstr>Reflux Associated Morbidities1,2,3</vt:lpstr>
      <vt:lpstr>PowerPoint Presentation</vt:lpstr>
      <vt:lpstr>Laryngectomy Changes that Implicate Reflux</vt:lpstr>
      <vt:lpstr>Laryngectomy Post-Operative Deglutitive Changes</vt:lpstr>
      <vt:lpstr>Post-Radiation Implication on Reflux</vt:lpstr>
      <vt:lpstr>Xerostomia  and  the  Bicarbonate  Effect</vt:lpstr>
      <vt:lpstr>TL Not Well Studied</vt:lpstr>
      <vt:lpstr>AHNRCT &amp; HNCCT Ongoing Research</vt:lpstr>
      <vt:lpstr>AHNRCT Patient Data</vt:lpstr>
      <vt:lpstr>Test Parameters</vt:lpstr>
      <vt:lpstr>DeMeester Score</vt:lpstr>
      <vt:lpstr>Impedance Testing</vt:lpstr>
      <vt:lpstr>Current Data</vt:lpstr>
      <vt:lpstr>Laryngectomy Data</vt:lpstr>
      <vt:lpstr>So What’s the Big Deal?</vt:lpstr>
      <vt:lpstr>Implications</vt:lpstr>
      <vt:lpstr>Hiatal Hernia Repair &amp; Fundoplication</vt:lpstr>
      <vt:lpstr>The LINX Procedure</vt:lpstr>
      <vt:lpstr>How LINX Works…</vt:lpstr>
      <vt:lpstr>How LINX Works…</vt:lpstr>
      <vt:lpstr>Linx Candidacy</vt:lpstr>
      <vt:lpstr>Encouraging Horizons </vt:lpstr>
      <vt:lpstr>PowerPoint Presentation</vt:lpstr>
      <vt:lpstr>Happy Campers…     </vt:lpstr>
      <vt:lpstr>References</vt:lpstr>
      <vt:lpstr>References</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Kallen Babcock</dc:creator>
  <cp:lastModifiedBy>Katrina Fine</cp:lastModifiedBy>
  <cp:revision>52</cp:revision>
  <dcterms:created xsi:type="dcterms:W3CDTF">2022-03-02T20:55:24Z</dcterms:created>
  <dcterms:modified xsi:type="dcterms:W3CDTF">2023-03-09T16:31:50Z</dcterms:modified>
</cp:coreProperties>
</file>