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57"/>
  </p:notesMasterIdLst>
  <p:handoutMasterIdLst>
    <p:handoutMasterId r:id="rId58"/>
  </p:handoutMasterIdLst>
  <p:sldIdLst>
    <p:sldId id="375" r:id="rId2"/>
    <p:sldId id="437" r:id="rId3"/>
    <p:sldId id="280" r:id="rId4"/>
    <p:sldId id="360" r:id="rId5"/>
    <p:sldId id="292" r:id="rId6"/>
    <p:sldId id="281" r:id="rId7"/>
    <p:sldId id="316" r:id="rId8"/>
    <p:sldId id="457" r:id="rId9"/>
    <p:sldId id="456" r:id="rId10"/>
    <p:sldId id="459" r:id="rId11"/>
    <p:sldId id="460" r:id="rId12"/>
    <p:sldId id="324" r:id="rId13"/>
    <p:sldId id="389" r:id="rId14"/>
    <p:sldId id="387" r:id="rId15"/>
    <p:sldId id="391" r:id="rId16"/>
    <p:sldId id="458" r:id="rId17"/>
    <p:sldId id="351" r:id="rId18"/>
    <p:sldId id="353" r:id="rId19"/>
    <p:sldId id="442" r:id="rId20"/>
    <p:sldId id="455" r:id="rId21"/>
    <p:sldId id="361" r:id="rId22"/>
    <p:sldId id="401" r:id="rId23"/>
    <p:sldId id="443" r:id="rId24"/>
    <p:sldId id="445" r:id="rId25"/>
    <p:sldId id="446" r:id="rId26"/>
    <p:sldId id="447" r:id="rId27"/>
    <p:sldId id="448" r:id="rId28"/>
    <p:sldId id="449" r:id="rId29"/>
    <p:sldId id="395" r:id="rId30"/>
    <p:sldId id="450" r:id="rId31"/>
    <p:sldId id="397" r:id="rId32"/>
    <p:sldId id="451" r:id="rId33"/>
    <p:sldId id="461" r:id="rId34"/>
    <p:sldId id="462" r:id="rId35"/>
    <p:sldId id="277" r:id="rId36"/>
    <p:sldId id="411" r:id="rId37"/>
    <p:sldId id="266" r:id="rId38"/>
    <p:sldId id="276" r:id="rId39"/>
    <p:sldId id="452" r:id="rId40"/>
    <p:sldId id="265" r:id="rId41"/>
    <p:sldId id="388" r:id="rId42"/>
    <p:sldId id="413" r:id="rId43"/>
    <p:sldId id="463" r:id="rId44"/>
    <p:sldId id="464" r:id="rId45"/>
    <p:sldId id="415" r:id="rId46"/>
    <p:sldId id="416" r:id="rId47"/>
    <p:sldId id="342" r:id="rId48"/>
    <p:sldId id="418" r:id="rId49"/>
    <p:sldId id="439" r:id="rId50"/>
    <p:sldId id="465" r:id="rId51"/>
    <p:sldId id="421" r:id="rId52"/>
    <p:sldId id="368" r:id="rId53"/>
    <p:sldId id="370" r:id="rId54"/>
    <p:sldId id="356" r:id="rId55"/>
    <p:sldId id="44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4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102D22DD-D1C0-45D6-A417-D6778F7A5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9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B87B-F228-46C2-8898-62737B36FF85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20D4B-DB93-4A94-9BE6-98FEE43DB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0D67D-ADAF-E841-97F2-4E3E21E60EE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94FDE-3295-40ED-8F45-A7FCC4923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D340B-091A-423F-9D5B-526BA3EA6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B257-7170-4B24-93A3-01B165415E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3B4F-503A-43B5-8D51-36EF0005F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7572E-BDCA-4F9E-BC3C-ACB5DD338E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A1C24-1979-418A-8247-0445E42D4C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BE274-F333-45F0-8D99-83FE88ED2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B7C2-6AFC-4FE3-BA07-CC77C9E94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A073B-7B31-4C7C-A4CD-998B53B395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0FAF9-AAB1-4568-892C-8B8B9D4214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EADCC-52CD-4C6E-85F2-91AF96CF8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0A63E53-DC31-4374-B82A-ECB9494AA3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02280BA-DF60-465E-866F-21AB17C247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TSW_Campus_dusk-wide-stars_s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3" cy="6858000"/>
          </a:xfrm>
          <a:prstGeom prst="rect">
            <a:avLst/>
          </a:prstGeom>
          <a:gradFill flip="none" rotWithShape="1">
            <a:gsLst>
              <a:gs pos="54350">
                <a:schemeClr val="bg1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" y="0"/>
            <a:ext cx="9144000" cy="3832548"/>
          </a:xfrm>
          <a:prstGeom prst="rect">
            <a:avLst/>
          </a:prstGeom>
          <a:gradFill>
            <a:gsLst>
              <a:gs pos="10000">
                <a:schemeClr val="bg1">
                  <a:alpha val="0"/>
                </a:schemeClr>
              </a:gs>
              <a:gs pos="44000">
                <a:schemeClr val="accent1">
                  <a:tint val="23500"/>
                  <a:satMod val="160000"/>
                  <a:alpha val="46000"/>
                  <a:lumMod val="10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9049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</a:t>
            </a:r>
            <a:b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Tracheo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-esophageal Speech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6057036" cy="154141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dirty="0">
                <a:solidFill>
                  <a:schemeClr val="bg1"/>
                </a:solidFill>
              </a:rPr>
              <a:t>Janis H. Deane, </a:t>
            </a:r>
            <a:r>
              <a:rPr lang="en-US" sz="2400" dirty="0" err="1">
                <a:solidFill>
                  <a:schemeClr val="bg1"/>
                </a:solidFill>
              </a:rPr>
              <a:t>M.Ed.,CCC</a:t>
            </a:r>
            <a:r>
              <a:rPr lang="en-US" sz="2400" dirty="0">
                <a:solidFill>
                  <a:schemeClr val="bg1"/>
                </a:solidFill>
              </a:rPr>
              <a:t>-SLP	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Director, Speech-Language Pathology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Clinical </a:t>
            </a:r>
            <a:r>
              <a:rPr lang="en-US" sz="2400" dirty="0">
                <a:solidFill>
                  <a:schemeClr val="bg1"/>
                </a:solidFill>
              </a:rPr>
              <a:t>Center for Voice </a:t>
            </a:r>
            <a:r>
              <a:rPr lang="en-US" sz="2400" dirty="0" smtClean="0">
                <a:solidFill>
                  <a:schemeClr val="bg1"/>
                </a:solidFill>
              </a:rPr>
              <a:t>and Swallowing </a:t>
            </a:r>
            <a:endParaRPr lang="en-US" sz="24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UT </a:t>
            </a:r>
            <a:r>
              <a:rPr lang="en-US" sz="2400" dirty="0">
                <a:solidFill>
                  <a:schemeClr val="bg1"/>
                </a:solidFill>
              </a:rPr>
              <a:t>Southwestern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3872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Autofit/>
          </a:bodyPr>
          <a:lstStyle/>
          <a:p>
            <a:r>
              <a:rPr lang="en-US" sz="4000" dirty="0"/>
              <a:t>Secondary TE Puncture: </a:t>
            </a:r>
            <a:br>
              <a:rPr lang="en-US" sz="4000" dirty="0"/>
            </a:br>
            <a:r>
              <a:rPr lang="en-US" sz="4000" dirty="0"/>
              <a:t>		Clinical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5999"/>
            <a:ext cx="4038600" cy="4068925"/>
          </a:xfrm>
        </p:spPr>
        <p:txBody>
          <a:bodyPr/>
          <a:lstStyle/>
          <a:p>
            <a:r>
              <a:rPr lang="en-US" dirty="0"/>
              <a:t>Swallowing function – MBS study to ensure passage of foods and liquids past the TE puncture </a:t>
            </a:r>
            <a:r>
              <a:rPr lang="en-US" dirty="0" smtClean="0"/>
              <a:t>site.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199"/>
            <a:ext cx="4038600" cy="3794919"/>
          </a:xfrm>
        </p:spPr>
      </p:pic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2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Autofit/>
          </a:bodyPr>
          <a:lstStyle/>
          <a:p>
            <a:r>
              <a:rPr lang="en-US" sz="4000" dirty="0"/>
              <a:t>Secondary TE Puncture: </a:t>
            </a:r>
            <a:br>
              <a:rPr lang="en-US" sz="4000" dirty="0"/>
            </a:br>
            <a:r>
              <a:rPr lang="en-US" sz="4000" dirty="0"/>
              <a:t>		Clinical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98103"/>
            <a:ext cx="4038600" cy="3756822"/>
          </a:xfrm>
        </p:spPr>
        <p:txBody>
          <a:bodyPr/>
          <a:lstStyle/>
          <a:p>
            <a:r>
              <a:rPr lang="en-US" dirty="0"/>
              <a:t>Tissue integrity – is patient prone to development of fistulas?  Have they proven that they can heal?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98103"/>
            <a:ext cx="4038600" cy="3079432"/>
          </a:xfrm>
          <a:prstGeom prst="rect">
            <a:avLst/>
          </a:prstGeom>
        </p:spPr>
      </p:pic>
      <p:pic>
        <p:nvPicPr>
          <p:cNvPr id="8" name="Picture 7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Initial Placement of Prosthesis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020050" cy="419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Feeding tube/catheter is removed from the TE tract</a:t>
            </a:r>
          </a:p>
          <a:p>
            <a:pPr eaLnBrk="1" hangingPunct="1"/>
            <a:r>
              <a:rPr lang="en-US" sz="3200" dirty="0" smtClean="0"/>
              <a:t>TE tract is dilated to 18-french</a:t>
            </a:r>
          </a:p>
          <a:p>
            <a:pPr eaLnBrk="1" hangingPunct="1"/>
            <a:r>
              <a:rPr lang="en-US" sz="3200" dirty="0" smtClean="0"/>
              <a:t>TE tract is measured</a:t>
            </a:r>
          </a:p>
          <a:p>
            <a:pPr eaLnBrk="1" hangingPunct="1"/>
            <a:r>
              <a:rPr lang="en-US" sz="3200" dirty="0" smtClean="0"/>
              <a:t>Prosthesis is inserted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TE Tract Placeholders/Dilators</a:t>
            </a:r>
            <a:endParaRPr lang="en-US" sz="4800" dirty="0"/>
          </a:p>
        </p:txBody>
      </p:sp>
      <p:pic>
        <p:nvPicPr>
          <p:cNvPr id="4" name="Picture 6" descr="E:\data\Media\Pictures\dilatorpictu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20085"/>
            <a:ext cx="3254930" cy="2183516"/>
          </a:xfrm>
          <a:noFill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 flipV="1">
            <a:off x="8305801" y="5334000"/>
            <a:ext cx="685800" cy="6234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165" y="4526336"/>
            <a:ext cx="2540000" cy="1905000"/>
          </a:xfrm>
          <a:prstGeom prst="rect">
            <a:avLst/>
          </a:prstGeom>
        </p:spPr>
      </p:pic>
      <p:pic>
        <p:nvPicPr>
          <p:cNvPr id="7" name="Picture 6" descr="UT Southwestern Voice Center log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  <p:pic>
        <p:nvPicPr>
          <p:cNvPr id="2050" name="Picture 2" descr="Tracheoesophageal Puncture Dila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71" y="189957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tosmedical.ca/wp-content/uploads/2015/10/th_pr_0274_with-shadow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8423" y="4237082"/>
            <a:ext cx="3989063" cy="29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InHealth</a:t>
            </a:r>
            <a:r>
              <a:rPr lang="en-US" sz="4800" dirty="0" smtClean="0"/>
              <a:t> Measuring Device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DEAN2\AppData\Local\Microsoft\Windows\Temporary Internet Files\Content.IE5\JEI78MKL\20141009_1259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4168"/>
          <a:stretch/>
        </p:blipFill>
        <p:spPr bwMode="auto">
          <a:xfrm rot="5400000">
            <a:off x="2285999" y="2187909"/>
            <a:ext cx="4572001" cy="42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71600" y="617538"/>
            <a:ext cx="7572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ATOS Measuring Device</a:t>
            </a:r>
          </a:p>
        </p:txBody>
      </p:sp>
      <p:pic>
        <p:nvPicPr>
          <p:cNvPr id="24579" name="Picture 2054" descr="D:\data\Media\Pictures\provoxmeasureinsitu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887462"/>
            <a:ext cx="6172200" cy="4372076"/>
          </a:xfrm>
          <a:noFill/>
        </p:spPr>
      </p:pic>
      <p:sp>
        <p:nvSpPr>
          <p:cNvPr id="24580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971800"/>
            <a:ext cx="3810000" cy="2286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Methods </a:t>
            </a:r>
            <a:endParaRPr lang="en-US" dirty="0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3164373" y="3946843"/>
            <a:ext cx="3404702" cy="370332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41d2cd7-1651-436d-9e0e-0823125c122b@nampr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2675"/>
            <a:ext cx="5740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704088"/>
            <a:ext cx="76961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Insertion of ATOS </a:t>
            </a:r>
            <a:r>
              <a:rPr lang="en-US" sz="4800" dirty="0" err="1" smtClean="0"/>
              <a:t>Provox</a:t>
            </a:r>
            <a:r>
              <a:rPr lang="en-US" sz="4800" dirty="0" smtClean="0"/>
              <a:t> NID</a:t>
            </a:r>
            <a:endParaRPr lang="en-US" sz="4800" dirty="0"/>
          </a:p>
        </p:txBody>
      </p:sp>
      <p:pic>
        <p:nvPicPr>
          <p:cNvPr id="49155" name="Content Placeholder 9" descr="Picture 06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1" y="1981200"/>
            <a:ext cx="6506668" cy="4326883"/>
          </a:xfrm>
        </p:spPr>
      </p:pic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370" y="704088"/>
            <a:ext cx="7415429" cy="896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Testing for Leaks</a:t>
            </a:r>
            <a:endParaRPr lang="en-US" sz="4800" dirty="0"/>
          </a:p>
        </p:txBody>
      </p:sp>
      <p:pic>
        <p:nvPicPr>
          <p:cNvPr id="51203" name="Content Placeholder 3" descr="Picture 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1371" y="1935163"/>
            <a:ext cx="6601257" cy="4389437"/>
          </a:xfrm>
        </p:spPr>
      </p:pic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1143000"/>
          </a:xfrm>
        </p:spPr>
        <p:txBody>
          <a:bodyPr/>
          <a:lstStyle/>
          <a:p>
            <a:r>
              <a:rPr lang="en-US" sz="4400" dirty="0" smtClean="0"/>
              <a:t>Testing for fistulas</a:t>
            </a:r>
            <a:endParaRPr lang="en-US" sz="4400" dirty="0"/>
          </a:p>
        </p:txBody>
      </p:sp>
      <p:pic>
        <p:nvPicPr>
          <p:cNvPr id="1026" name="Picture 2" descr="C:\Users\ltoles\AppData\Local\Microsoft\Windows\Temporary Internet Files\Content.Outlook\645DLTMN\V__F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5257800" cy="4971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Total </a:t>
            </a:r>
            <a:r>
              <a:rPr lang="en-US" sz="4800" dirty="0" err="1" smtClean="0"/>
              <a:t>Laryngectomy</a:t>
            </a:r>
            <a:endParaRPr lang="en-US" sz="48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Three primary means of communication:</a:t>
            </a:r>
          </a:p>
          <a:p>
            <a:pPr lvl="1">
              <a:defRPr/>
            </a:pPr>
            <a:r>
              <a:rPr lang="en-US" altLang="en-US" dirty="0" err="1" smtClean="0"/>
              <a:t>Electrolarynx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Esophageal speech</a:t>
            </a:r>
          </a:p>
          <a:p>
            <a:pPr lvl="1">
              <a:defRPr/>
            </a:pPr>
            <a:r>
              <a:rPr lang="en-US" altLang="en-US" dirty="0" err="1" smtClean="0"/>
              <a:t>Tracheo</a:t>
            </a:r>
            <a:r>
              <a:rPr lang="en-US" altLang="en-US" dirty="0" smtClean="0"/>
              <a:t>-esophageal speech</a:t>
            </a:r>
          </a:p>
          <a:p>
            <a:pPr marL="392113" lvl="1" indent="0">
              <a:buFont typeface="Verdana" panose="020B0604030504040204" pitchFamily="34" charset="0"/>
              <a:buNone/>
              <a:defRPr/>
            </a:pPr>
            <a:endParaRPr lang="en-US" altLang="en-US" dirty="0"/>
          </a:p>
          <a:p>
            <a:pPr marL="392113" lvl="1" indent="0">
              <a:buFont typeface="Verdana" panose="020B0604030504040204" pitchFamily="34" charset="0"/>
              <a:buNone/>
              <a:defRPr/>
            </a:pPr>
            <a:endParaRPr lang="en-US" altLang="en-US" dirty="0" smtClean="0"/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an Indwelling TEP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6" t="22568" r="11785" b="4522"/>
          <a:stretch/>
        </p:blipFill>
        <p:spPr>
          <a:xfrm>
            <a:off x="2209800" y="2050356"/>
            <a:ext cx="4038599" cy="4467064"/>
          </a:xfrm>
        </p:spPr>
      </p:pic>
    </p:spTree>
    <p:extLst>
      <p:ext uri="{BB962C8B-B14F-4D97-AF65-F5344CB8AC3E}">
        <p14:creationId xmlns:p14="http://schemas.microsoft.com/office/powerpoint/2010/main" val="467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Initial Patient/Family Training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Insertion of a catheter into the TE tract if the prosthesis should become dislodged.</a:t>
            </a:r>
          </a:p>
          <a:p>
            <a:r>
              <a:rPr lang="en-US" sz="3200" dirty="0" smtClean="0"/>
              <a:t>Cleaning the TE prosthesis (flushing and or brushing)</a:t>
            </a:r>
          </a:p>
          <a:p>
            <a:r>
              <a:rPr lang="en-US" sz="3200" dirty="0" smtClean="0"/>
              <a:t>Monitoring the prosthesis for leaks, either through the valve or around the perimeter</a:t>
            </a:r>
          </a:p>
          <a:p>
            <a:r>
              <a:rPr lang="en-US" sz="3200" dirty="0" smtClean="0"/>
              <a:t>Cleaning a laryngectomy tube if present</a:t>
            </a:r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Tracheo</a:t>
            </a:r>
            <a:r>
              <a:rPr lang="en-US" dirty="0" smtClean="0"/>
              <a:t>-esophageal Voice Prostheses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617538"/>
            <a:ext cx="83343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400" dirty="0" smtClean="0"/>
              <a:t>Non-Indwelling Prostheses</a:t>
            </a:r>
          </a:p>
        </p:txBody>
      </p:sp>
      <p:sp>
        <p:nvSpPr>
          <p:cNvPr id="3174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4648200"/>
            <a:ext cx="3886200" cy="14843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Patients can change these at home.</a:t>
            </a:r>
          </a:p>
        </p:txBody>
      </p:sp>
      <p:pic>
        <p:nvPicPr>
          <p:cNvPr id="31750" name="Picture 6" descr="Blom-Singer-Duckbill-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785938"/>
            <a:ext cx="2176462" cy="2176462"/>
          </a:xfrm>
          <a:prstGeom prst="rect">
            <a:avLst/>
          </a:prstGeom>
          <a:noFill/>
        </p:spPr>
      </p:pic>
      <p:pic>
        <p:nvPicPr>
          <p:cNvPr id="7" name="Picture 6" descr="Blom-Singer-Low-Pressure-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83062"/>
            <a:ext cx="2131588" cy="2131588"/>
          </a:xfrm>
          <a:prstGeom prst="rect">
            <a:avLst/>
          </a:prstGeom>
          <a:noFill/>
        </p:spPr>
      </p:pic>
      <p:pic>
        <p:nvPicPr>
          <p:cNvPr id="8" name="Picture 1030" descr="NID prosthesis white backg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81400" y="1785938"/>
            <a:ext cx="3810000" cy="2532832"/>
          </a:xfrm>
          <a:noFill/>
        </p:spPr>
      </p:pic>
      <p:pic>
        <p:nvPicPr>
          <p:cNvPr id="9" name="Picture 8" descr="UT Southwestern Voice Center logo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Indwelling Prostheses</a:t>
            </a:r>
          </a:p>
        </p:txBody>
      </p:sp>
      <p:pic>
        <p:nvPicPr>
          <p:cNvPr id="34819" name="Picture 6" descr="indwelling16frvp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05000"/>
            <a:ext cx="2718719" cy="1981200"/>
          </a:xfrm>
          <a:noFill/>
        </p:spPr>
      </p:pic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86001"/>
            <a:ext cx="3429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Clinician placed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8" name="Picture 9" descr="Blom-Singer-Dual-Valve-Indwel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4267200"/>
            <a:ext cx="2362200" cy="2362200"/>
          </a:xfrm>
          <a:prstGeom prst="rect">
            <a:avLst/>
          </a:prstGeom>
        </p:spPr>
      </p:pic>
      <p:pic>
        <p:nvPicPr>
          <p:cNvPr id="7" name="Picture 6" descr="Provox Ve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38600" y="3048001"/>
            <a:ext cx="4416724" cy="2438400"/>
          </a:xfrm>
          <a:prstGeom prst="rect">
            <a:avLst/>
          </a:prstGeom>
        </p:spPr>
      </p:pic>
      <p:pic>
        <p:nvPicPr>
          <p:cNvPr id="9" name="Picture 8" descr="UT Southwestern Voice Center logo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772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4400" dirty="0" smtClean="0">
                <a:effectLst/>
              </a:rPr>
              <a:t>Indwelling Large Flange TEPs</a:t>
            </a:r>
          </a:p>
        </p:txBody>
      </p:sp>
      <p:pic>
        <p:nvPicPr>
          <p:cNvPr id="38921" name="Picture 9" descr="LEF-VP 1280x7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1"/>
            <a:ext cx="3505200" cy="1993450"/>
          </a:xfrm>
        </p:spPr>
      </p:pic>
      <p:pic>
        <p:nvPicPr>
          <p:cNvPr id="38922" name="Picture 10" descr="LF-VP 1280x72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8438" y="4214622"/>
            <a:ext cx="3492562" cy="1986262"/>
          </a:xfrm>
        </p:spPr>
      </p:pic>
      <p:sp>
        <p:nvSpPr>
          <p:cNvPr id="38923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892677" y="1752601"/>
            <a:ext cx="3413123" cy="24620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prostheses are the ones we use for patients who have leakage around the prosthesis.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6" y="4214622"/>
            <a:ext cx="2727323" cy="1958451"/>
          </a:xfrm>
          <a:prstGeom prst="rect">
            <a:avLst/>
          </a:prstGeom>
        </p:spPr>
      </p:pic>
      <p:pic>
        <p:nvPicPr>
          <p:cNvPr id="7" name="Picture 6" descr="UT Southwestern Voice Center logo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Provox</a:t>
            </a:r>
            <a:r>
              <a:rPr lang="en-US" sz="4400" dirty="0" smtClean="0"/>
              <a:t> </a:t>
            </a:r>
            <a:r>
              <a:rPr lang="en-US" sz="4400" dirty="0" err="1" smtClean="0"/>
              <a:t>Xtraflange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2328" y="2232118"/>
            <a:ext cx="3522158" cy="252920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74411" y="1735644"/>
            <a:ext cx="3145589" cy="41684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Placed around the tracheal side of the prosthesis to prevent leakage around the perimeter</a:t>
            </a:r>
            <a:endParaRPr lang="en-US" sz="2400" dirty="0"/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6400800" y="6295056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Xtraflange</a:t>
            </a:r>
            <a:r>
              <a:rPr lang="en-US" sz="4400" dirty="0" smtClean="0"/>
              <a:t> in place</a:t>
            </a:r>
            <a:endParaRPr lang="en-US" sz="4400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88" y="2646363"/>
            <a:ext cx="3810000" cy="2857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10575" cy="1219200"/>
          </a:xfrm>
        </p:spPr>
        <p:txBody>
          <a:bodyPr/>
          <a:lstStyle/>
          <a:p>
            <a:pPr eaLnBrk="1" hangingPunct="1"/>
            <a:r>
              <a:rPr lang="en-US" sz="4400" dirty="0" err="1" smtClean="0"/>
              <a:t>Provox</a:t>
            </a:r>
            <a:r>
              <a:rPr lang="en-US" sz="4400" dirty="0" smtClean="0"/>
              <a:t> </a:t>
            </a:r>
            <a:r>
              <a:rPr lang="en-US" sz="4400" dirty="0" err="1" smtClean="0"/>
              <a:t>ActiValve</a:t>
            </a:r>
            <a:endParaRPr lang="en-US" sz="4400" dirty="0" smtClean="0"/>
          </a:p>
        </p:txBody>
      </p:sp>
      <p:pic>
        <p:nvPicPr>
          <p:cNvPr id="30723" name="Picture 6" descr="O:\JDEAN2\activalve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075" y="1828800"/>
            <a:ext cx="4033838" cy="2895600"/>
          </a:xfrm>
          <a:noFill/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1981200"/>
            <a:ext cx="2932112" cy="38100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Designed for patients with short device life due to candida growth.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Also good for patients with inadvertent valve opening due to back pressure.</a:t>
            </a:r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6400800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Supplies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Prosthesis Management</a:t>
            </a:r>
            <a:endParaRPr lang="en-US" sz="2800" dirty="0"/>
          </a:p>
        </p:txBody>
      </p:sp>
      <p:pic>
        <p:nvPicPr>
          <p:cNvPr id="8" name="Picture 7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617538"/>
            <a:ext cx="75723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800" dirty="0" err="1" smtClean="0"/>
              <a:t>Tracheo</a:t>
            </a:r>
            <a:r>
              <a:rPr lang="en-US" sz="4800" dirty="0" smtClean="0"/>
              <a:t>-esophageal Speech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>
          <a:xfrm>
            <a:off x="1182688" y="2209800"/>
            <a:ext cx="7772400" cy="39227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Possible via a surgically created fistula in the wall separating the trachea and esophagus.</a:t>
            </a:r>
          </a:p>
          <a:p>
            <a:pPr eaLnBrk="1" hangingPunct="1"/>
            <a:r>
              <a:rPr lang="en-US" sz="3200" dirty="0" smtClean="0"/>
              <a:t>A one-way valve is placed in the TE tract allowing air to be shunted from the lungs into the esophagus, thus causing vibration of the PE segment.</a:t>
            </a:r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617538"/>
            <a:ext cx="75723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Cleaning in Situ</a:t>
            </a:r>
          </a:p>
        </p:txBody>
      </p:sp>
      <p:pic>
        <p:nvPicPr>
          <p:cNvPr id="40963" name="Picture 1030" descr="brush_clean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4789" y="2637263"/>
            <a:ext cx="3973513" cy="2819400"/>
          </a:xfrm>
          <a:noFill/>
        </p:spPr>
      </p:pic>
      <p:sp>
        <p:nvSpPr>
          <p:cNvPr id="4096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819400"/>
            <a:ext cx="3048000" cy="3313113"/>
          </a:xfrm>
        </p:spPr>
        <p:txBody>
          <a:bodyPr/>
          <a:lstStyle/>
          <a:p>
            <a:pPr eaLnBrk="1" hangingPunct="1"/>
            <a:r>
              <a:rPr lang="en-US" dirty="0" smtClean="0"/>
              <a:t>It is recommended that the indwelling prosthesis be flushed/brushed at least twice a day.</a:t>
            </a:r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17538"/>
            <a:ext cx="7648575" cy="9826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err="1" smtClean="0"/>
              <a:t>Blomsinger</a:t>
            </a:r>
            <a:r>
              <a:rPr lang="en-US" sz="4800" dirty="0" smtClean="0"/>
              <a:t> Accessories</a:t>
            </a:r>
          </a:p>
        </p:txBody>
      </p:sp>
      <p:pic>
        <p:nvPicPr>
          <p:cNvPr id="20483" name="Picture 6" descr="O:\JDEAN2\bsindwellingaccessorie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3961641" cy="3886200"/>
          </a:xfrm>
          <a:noFill/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05000"/>
            <a:ext cx="3810000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Flushing device can be used with all </a:t>
            </a:r>
            <a:r>
              <a:rPr lang="en-US" sz="2800" dirty="0" err="1" smtClean="0"/>
              <a:t>Blomsinger</a:t>
            </a:r>
            <a:r>
              <a:rPr lang="en-US" sz="2800" dirty="0" smtClean="0"/>
              <a:t> prostheses.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Cleaning brush is used with the Advantage prosthesis.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Plug and </a:t>
            </a:r>
            <a:r>
              <a:rPr lang="en-US" sz="2800" dirty="0" err="1" smtClean="0"/>
              <a:t>Valved</a:t>
            </a:r>
            <a:r>
              <a:rPr lang="en-US" sz="2800" dirty="0" smtClean="0"/>
              <a:t> inserts are available.</a:t>
            </a:r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617538"/>
            <a:ext cx="7419975" cy="9826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ATOS Accessories</a:t>
            </a:r>
          </a:p>
        </p:txBody>
      </p:sp>
      <p:pic>
        <p:nvPicPr>
          <p:cNvPr id="33795" name="Picture 1030" descr="E:\data\Media\Pictures\Provox Flush Product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18208"/>
            <a:ext cx="2667000" cy="2551430"/>
          </a:xfrm>
          <a:noFill/>
        </p:spPr>
      </p:pic>
      <p:sp>
        <p:nvSpPr>
          <p:cNvPr id="3379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057400"/>
            <a:ext cx="3657600" cy="42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The prosthesis can be flushed in situ by the patient or a caregiver.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marL="114300" indent="0" eaLnBrk="1" hangingPunct="1">
              <a:buNone/>
            </a:pPr>
            <a:endParaRPr lang="en-US" sz="2400" dirty="0"/>
          </a:p>
        </p:txBody>
      </p:sp>
      <p:pic>
        <p:nvPicPr>
          <p:cNvPr id="6" name="Picture 6" descr="E:\data\Media\Pictures\Provox Brush Produ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4572000"/>
            <a:ext cx="2667000" cy="2081974"/>
          </a:xfrm>
          <a:prstGeom prst="rect">
            <a:avLst/>
          </a:prstGeom>
          <a:noFill/>
        </p:spPr>
      </p:pic>
      <p:pic>
        <p:nvPicPr>
          <p:cNvPr id="7" name="Picture 1030" descr="Plug_produ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2057400"/>
            <a:ext cx="3057043" cy="1924625"/>
          </a:xfrm>
          <a:prstGeom prst="rect">
            <a:avLst/>
          </a:prstGeom>
          <a:noFill/>
        </p:spPr>
      </p:pic>
      <p:pic>
        <p:nvPicPr>
          <p:cNvPr id="8" name="Picture 7" descr="UT Southwestern Voice Center logo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Stomal</a:t>
            </a:r>
            <a:r>
              <a:rPr lang="en-US" sz="4800" dirty="0" smtClean="0"/>
              <a:t> Occlusion for TE Speech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 occlusion is taught as one method for occluding the stoma for TE speech.</a:t>
            </a:r>
          </a:p>
          <a:p>
            <a:r>
              <a:rPr lang="en-US" dirty="0" smtClean="0"/>
              <a:t>Use of laryngectomy tubes, </a:t>
            </a:r>
            <a:r>
              <a:rPr lang="en-US" dirty="0" err="1"/>
              <a:t>l</a:t>
            </a:r>
            <a:r>
              <a:rPr lang="en-US" dirty="0" err="1" smtClean="0"/>
              <a:t>aryButtons</a:t>
            </a:r>
            <a:r>
              <a:rPr lang="en-US" dirty="0" smtClean="0"/>
              <a:t>, or adhesive baseplates paired with an HME filter or </a:t>
            </a:r>
            <a:r>
              <a:rPr lang="en-US" dirty="0" err="1"/>
              <a:t>f</a:t>
            </a:r>
            <a:r>
              <a:rPr lang="en-US" dirty="0" err="1" smtClean="0"/>
              <a:t>reehands</a:t>
            </a:r>
            <a:r>
              <a:rPr lang="en-US" dirty="0" smtClean="0"/>
              <a:t> device.</a:t>
            </a:r>
            <a:endParaRPr lang="en-US" dirty="0"/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8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9DA30E-620D-B347-BFBE-DF8703C60D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04791"/>
            <a:ext cx="3541877" cy="55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90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72675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HME Filters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817225" y="7028838"/>
            <a:ext cx="2230244" cy="1913550"/>
          </a:xfrm>
        </p:spPr>
        <p:txBody>
          <a:bodyPr>
            <a:normAutofit/>
          </a:bodyPr>
          <a:lstStyle/>
          <a:p>
            <a:pPr eaLnBrk="1" hangingPunct="1"/>
            <a:endParaRPr lang="en-US" sz="2800" dirty="0" smtClean="0"/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  <p:pic>
        <p:nvPicPr>
          <p:cNvPr id="4098" name="Picture 2" descr="Buy InHealth Blom-Singer EasyFlow Heat And Moisture Exchange Cart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uy Atos Medical Provox XtraMoist HM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25263"/>
            <a:ext cx="2203938" cy="22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Handsfree</a:t>
            </a:r>
            <a:r>
              <a:rPr lang="en-US" sz="4800" dirty="0" smtClean="0"/>
              <a:t> Options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3568006" cy="2562132"/>
          </a:xfrm>
        </p:spPr>
      </p:pic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  <p:pic>
        <p:nvPicPr>
          <p:cNvPr id="2050" name="Picture 2" descr="SpeakFree HM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1" t="25877"/>
          <a:stretch/>
        </p:blipFill>
        <p:spPr bwMode="auto">
          <a:xfrm>
            <a:off x="5849263" y="2743200"/>
            <a:ext cx="2519632" cy="21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17538"/>
            <a:ext cx="71913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Laryngectomy Tubes</a:t>
            </a:r>
          </a:p>
        </p:txBody>
      </p:sp>
      <p:pic>
        <p:nvPicPr>
          <p:cNvPr id="60419" name="Picture 6" descr="larytubesovervie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017713"/>
            <a:ext cx="4852362" cy="3658828"/>
          </a:xfrm>
          <a:noFill/>
        </p:spPr>
      </p:pic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17538"/>
            <a:ext cx="77247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HME Base Plates</a:t>
            </a:r>
          </a:p>
        </p:txBody>
      </p:sp>
      <p:pic>
        <p:nvPicPr>
          <p:cNvPr id="59395" name="Picture 6" descr="provoxhmesystemoverview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2209800"/>
            <a:ext cx="4869567" cy="3125788"/>
          </a:xfr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667000"/>
            <a:ext cx="3810000" cy="2971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617538"/>
            <a:ext cx="6781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err="1" smtClean="0"/>
              <a:t>Peristomal</a:t>
            </a:r>
            <a:r>
              <a:rPr lang="en-US" sz="4400" dirty="0" smtClean="0"/>
              <a:t> Supplies </a:t>
            </a:r>
          </a:p>
        </p:txBody>
      </p:sp>
      <p:pic>
        <p:nvPicPr>
          <p:cNvPr id="39939" name="Picture 6" descr="O:\JDEAN2\skinprep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077" y="1905000"/>
            <a:ext cx="3226547" cy="2133600"/>
          </a:xfrm>
          <a:noFill/>
        </p:spPr>
      </p:pic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3733800" cy="2819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Skin-Prep and </a:t>
            </a:r>
            <a:r>
              <a:rPr lang="en-US" sz="2400" dirty="0" err="1" smtClean="0"/>
              <a:t>silcone</a:t>
            </a:r>
            <a:r>
              <a:rPr lang="en-US" sz="2400" dirty="0" smtClean="0"/>
              <a:t> glue are </a:t>
            </a:r>
            <a:r>
              <a:rPr lang="en-US" sz="2400" dirty="0"/>
              <a:t>u</a:t>
            </a:r>
            <a:r>
              <a:rPr lang="en-US" sz="2400" dirty="0" smtClean="0"/>
              <a:t>sed to facilitate adhesion of base plates.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Remove assists with removal.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6" name="Picture 6" descr="O:\JDEAN2\glu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08275"/>
            <a:ext cx="3255551" cy="2152650"/>
          </a:xfrm>
          <a:prstGeom prst="rect">
            <a:avLst/>
          </a:prstGeom>
          <a:noFill/>
        </p:spPr>
      </p:pic>
      <p:pic>
        <p:nvPicPr>
          <p:cNvPr id="7" name="Picture 6" descr="O:\JDEAN2\remo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1" y="4419601"/>
            <a:ext cx="3276599" cy="216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3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04088"/>
            <a:ext cx="7696200" cy="972312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Tracheo</a:t>
            </a:r>
            <a:r>
              <a:rPr lang="en-US" sz="4800" dirty="0" smtClean="0"/>
              <a:t>-esophageal Speech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Advantage – a more natural sounding speech option, typically easy for patients to learn.</a:t>
            </a:r>
          </a:p>
          <a:p>
            <a:r>
              <a:rPr lang="en-US" sz="3200" dirty="0" smtClean="0"/>
              <a:t>Disadvantage – expense and upkeep of prosthesis; initially, one-handed communicator.</a:t>
            </a:r>
            <a:endParaRPr lang="en-US" sz="3200" dirty="0"/>
          </a:p>
        </p:txBody>
      </p:sp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17538"/>
            <a:ext cx="7800975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/>
              <a:t>Laryngectomy Tube + Base Plate</a:t>
            </a:r>
          </a:p>
        </p:txBody>
      </p:sp>
      <p:pic>
        <p:nvPicPr>
          <p:cNvPr id="61443" name="Picture 6" descr="larytube-adhesiveandhm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075656"/>
            <a:ext cx="4893999" cy="4038600"/>
          </a:xfrm>
          <a:noFill/>
        </p:spPr>
      </p:pic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2057400"/>
            <a:ext cx="3810000" cy="407511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17538"/>
            <a:ext cx="8181975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ATOS </a:t>
            </a:r>
            <a:r>
              <a:rPr lang="en-US" sz="4800" dirty="0" err="1" smtClean="0"/>
              <a:t>LaryButton</a:t>
            </a:r>
            <a:r>
              <a:rPr lang="en-US" sz="4800" dirty="0" smtClean="0"/>
              <a:t> with </a:t>
            </a:r>
            <a:r>
              <a:rPr lang="en-US" sz="4800" dirty="0" err="1" smtClean="0"/>
              <a:t>Laryclips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5" descr="laryclip-tube.jpg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810000" cy="21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llus ne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2133600"/>
            <a:ext cx="4343400" cy="3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T Southwestern Voice Center log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9248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Device Life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2723355"/>
            <a:ext cx="4038600" cy="3631569"/>
          </a:xfrm>
        </p:spPr>
        <p:txBody>
          <a:bodyPr/>
          <a:lstStyle/>
          <a:p>
            <a:r>
              <a:rPr lang="en-US" dirty="0" smtClean="0"/>
              <a:t>The TEPs are prone to damage from yeast, biofilm, reflux.  This can result in peripheral leakage or central leakage.</a:t>
            </a:r>
          </a:p>
          <a:p>
            <a:endParaRPr lang="en-US" dirty="0"/>
          </a:p>
        </p:txBody>
      </p:sp>
      <p:pic>
        <p:nvPicPr>
          <p:cNvPr id="10" name="Content Placeholder 9" descr="Assessment and Intervention - Tracheoesophageal Voice Prosthesis (TEP)">
            <a:extLst>
              <a:ext uri="{FF2B5EF4-FFF2-40B4-BE49-F238E27FC236}">
                <a16:creationId xmlns:a16="http://schemas.microsoft.com/office/drawing/2014/main" id="{9207D36D-73EA-2A4F-8204-0FE5844977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723356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7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088"/>
            <a:ext cx="8001000" cy="1143000"/>
          </a:xfrm>
        </p:spPr>
        <p:txBody>
          <a:bodyPr/>
          <a:lstStyle/>
          <a:p>
            <a:r>
              <a:rPr lang="en-US" sz="4800" dirty="0" smtClean="0"/>
              <a:t>Leakage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4227"/>
            <a:ext cx="4038600" cy="2852173"/>
          </a:xfrm>
        </p:spPr>
        <p:txBody>
          <a:bodyPr/>
          <a:lstStyle/>
          <a:p>
            <a:r>
              <a:rPr lang="en-US" dirty="0" smtClean="0"/>
              <a:t>Central leakage – through the valve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Peripheral leakage – around the prosthesis</a:t>
            </a:r>
            <a:endParaRPr lang="en-US" dirty="0"/>
          </a:p>
        </p:txBody>
      </p:sp>
      <p:pic>
        <p:nvPicPr>
          <p:cNvPr id="5" name="Content Placeholder 4" descr="Tracheostomy">
            <a:extLst>
              <a:ext uri="{FF2B5EF4-FFF2-40B4-BE49-F238E27FC236}">
                <a16:creationId xmlns:a16="http://schemas.microsoft.com/office/drawing/2014/main" id="{B480B7B1-078E-B345-AA72-ABDC719A3F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4227"/>
            <a:ext cx="4038600" cy="300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77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800" dirty="0" smtClean="0">
                <a:effectLst/>
              </a:rPr>
              <a:t>Stoma Size</a:t>
            </a:r>
          </a:p>
        </p:txBody>
      </p:sp>
      <p:sp>
        <p:nvSpPr>
          <p:cNvPr id="72707" name="Rectangl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Stoma too large/too small</a:t>
            </a:r>
          </a:p>
          <a:p>
            <a:pPr lvl="1" eaLnBrk="1" hangingPunct="1"/>
            <a:r>
              <a:rPr lang="en-US" sz="2800" dirty="0" smtClean="0"/>
              <a:t>If stoma is too large, patient can not finger occlude and there is often too much air pressure for stoma housings to adhere.</a:t>
            </a:r>
            <a:endParaRPr lang="en-US" sz="2800" dirty="0"/>
          </a:p>
          <a:p>
            <a:pPr marL="393192" lvl="1" indent="0" eaLnBrk="1" hangingPunct="1">
              <a:buNone/>
            </a:pPr>
            <a:endParaRPr lang="en-US" sz="2800" dirty="0" smtClean="0"/>
          </a:p>
          <a:p>
            <a:pPr lvl="1" eaLnBrk="1" hangingPunct="1"/>
            <a:r>
              <a:rPr lang="en-US" sz="2800" dirty="0" smtClean="0"/>
              <a:t>If stoma is too small, difficult to place and care for a prosthesis.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  <p:pic>
        <p:nvPicPr>
          <p:cNvPr id="3078" name="Picture 6" descr="Gallery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1"/>
            <a:ext cx="914400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png;base64,iVBORw0KGgoAAAANSUhEUgAAA3oAAAMHCAYAAABv7yVnAAAAAXNSR0IArs4c6QAAIABJREFUeF7svVmwdkdV///EWUFIQob3Tcggg8wEoVBAUAuckQItiyrFUrxwvBBLLC8ESyjxxir1Qq3S8spL77yyUCxlUCARCIQECJkTEkggEGZn/vXZP77v/5tF9157P9N5nn3WqTr1nPPs3r27v9177/Xptbr7vNUp+fnKV77ylVNS1apmKVAKlAKlQClQCpQCpUApUAqMKHDeeeedt3SBFl9BNWCB3tK7ctWvFCgFSoFSoBQoBUqBUqAUmKZAgd40nY4iVYHeUTRTFbIUKAVKgVKgFCgFSoFSoBTYuQIFejuXeH8XKNDbn9Z1pVKgFCgFSoFSoBQoBUqBUuCQFSjQO+TWmVm2Ar2ZglXyUqAUKAVKgVKgFCgFSoFSYKEKFOgtqGEL9BbUmFWVUqAUKAVKgVKgFCgFSoFSYAMFCvQ2EO/QTi3QO7QWqfKUAqVAKVAKlAKlQClQCpQCJ6NAgd7J6L6Tqxbo7UTWyrQUKAVKgVKgFCgFSoFSoBQ4OgUK9I6uyfoFLtBbUGNWVUqBUqAUKAVKgVKgFCgFSoENFCjQ20C8Qzu1QO/QWqTKUwqUAqVAKVAKlAKlQClQCpyMAgV6J6P7Tq5aoLcTWSvTUqAUKAVKgVKgFCgFSoFS4OgUKNA7uibrF7hAb0GNWVUpBUqBUqAUKAVKgVKgFCgFNlCgQG8D8Q7t1AK9Q2uRKk8pUAqUAqVAKVAKlAKlQClwMgoU6J2M7ju5aoHeTmStTEuBUqAUKAVKgVKgFCgFSoGjU6BA7+iarF/gAr0FNWZVpRQoBUqBUqAUKAVKgVKgFNhAgQK9DcQ7tFML9A6tRao8pUApUAqUAqVAKVAKlAKlwMkoUKB3Mrrv5KoFejuRtTItBUqBUqAUKAVKgVKgFCgFjk6BAr2ja7J+gQv0FtSYVZVSoBQoBUqBUqAUKAVKgVJgAwUK9DYQ79BOLdA7tBap8pQCpUApUAqUAqVAKVAKlAIno0CB3snovpOrFujtRNbKtBQoBUqBUqAUKAVKgVKgFDg6BQr0jq7J+gUu0FtQY1ZVSoFSoBQoBUqBUqAUKAVKgQ0UKNDbQLxDO7VA79BapMpTCpQCpUApUAqUAqVAKVAKnIwCBXono/tOrlqgtxNZK9NSoBQoBUqBUqAUKAVKgVLg6BQo0Du6JusXuEBvQY1ZVSkFSoFSoBQoBUqBUqAUKAU2UKBAbwPxDu3UAr1Da5EqTylQCpQCpUApUAqUAqVAKXAyChTonYzuO7lqgd5OZK1MS4FSoBQoBUqBUqAUKAVKgaNToEDv6JqsX+ACvQU1ZlWlFCgFSoFSoBQoBUqBUqAU2ECBAr0NxDu0Uwv0Dq1FqjylQClQCpQCpUApUAqUAqXAyShQoHcyuu/kqgV6O5G1Mi0FSoFSoBQoBUqBUqAUKAWOToECvaNrsn6BC/QW1JhVlVKgFCgFSoFSoBQoBUqBUmADBQr0NhDv0E4t0Du0FqnylAKlwGlT4Ctf+cpQ5fPOO+9hVdf3+jI7fii6qZxzyx/rdyj1qXKUAqVAKXCaFCjQW1BrF+gtqDGrKqVAKXCUChTo/b9mK9A7yu5bhS4FSoGFKVCgt6AGLdBbUGNWVUqBUuAoFIierm0Velf5ZuXbFaDtKt+sPnW8FCgFSoHTrECB3oJav0BvQY1ZVSkFSoGjUGBXQLarfDNRdwVku8o3q08dLwVKgVLgNCtQoLeg1i/QW1BjVlVKgVLgKBSIQLat0M1DAb1tzdEr0DuK7lyFLAVKgYUpUKC3oAYt0FtQY1ZVSoFSYK8K9MAqA5R1QS9WLubzf//3f3utvy72dV/3dQ+7bq/+2WIy8XgrH6/z3PxORJy6aClQCpQCR6ZAgd6RNdhYcQv0FtSYVZVSoBTYqgIRnOYCnNJnQCJ4mQtuPWDcqggTMpsCaGQTgVD66vuol+dLXbNVPLOiZu2XnV/HS4FSoBQ4DQoU6C2olQv0FtSYVZVSoBTYqgIZ6GWg1QOLHtBl+cXKzU2/VXFWq3Pg1QO9DABjyKrSR/BTuXshrlNDRQv0tt0DKr9SoBRYogIFegtq1QK9BTVmVaUUKAW2qsCmoNcLpewB2lxwm+sB3Ko4I6DXA7WeZ7PnyYvps3wzj1+B3rZ7QOVXCpQCS1SgQG9BrVqgt6DGrKqUAqXAVhWYA3qCDD+nFW5IAceAzo/F6/dCH6PHa6siNDLLFn3phayuG7oZ8/v6r//6h5VqjkePsk9Nv2sdK/9SoBQoBQ5RgQK9Q2yVNctUoLemcHVaKVAKHJ0CGbhlFYrnR6iLEOdA1JuH59dUfh6iCBzxPd+1jgsmfb4bIKNfvv+f//mf4Vy++/znP7/6j//4j+Gy3/qt3/qwKj/00ENfI4GuqzxIkIVkKpNv//Zvb0oq4HvUox41lI2fb/zGbxx+OfYN3/AN567xv//7vyvAjrJKB+lMOUjP8TifjzRxDiD/OyTO9fDNTZ/1pzpeCpQCpcAhKlCgd4itsmaZCvTWFK5OKwVKgaNTIAO9LHQygpYEcM9dC+4cOnreMAe5lsdJ4EY64IjPz372sytgCngB3vj8r//6r9WXvvSl1X//93+f+/3P//zP4Rx+ASfVg0+HSP0tr5eAzGGyF2bpwNVKo7w59s3f/M0DzD3iEY8Yyk2Z+R6Y45N6cFwAJ/j7lm/5lgEGdb5fJ15fEMj3/B09rvreO3EGctnxo7shqsClQClQCjQUKNBbULco0FtQY1ZVSoFSYFSBDPTkXeplMgX0Wl4+eaD8M16j5ZESIAJCKtuXv/zlwSvHJwAH/HDsC1/4wgBMgJx7BB0MBUwAFN9H2GnNcRNgqrxRAz9nLL/W/Dwg1UFPsBYBU3UAXoG8b/u2bxs+qes3fdM3Df8DgBdeeOFQJ/cMUlf34lH+3nYQGchlx+v2KwVKgVJgCQoU6C2hFb9ahwK9BTVmVaUUKAU2Aj1Awn+yRVPcS9QKzZwbusm13SMHlOCdw3P3xS9+cQAWoI5yyjMnEHPIctCTZ0zePiCIfAEsPGr6iR4vefs47rDUA9ms68krSHkFYnxHffmhnPL6KXRTYEqdAVt+OQbkkY+8lO5Rpawc5xqPfOQjV49+9KNX559//rnwT3kEvby9OYVjMJ7Vt46XAqVAKXCsChToHWvLNcpdoLegxqyqlAKnTIHoocsM85geWBoDu176HgB6GKR7jYALedr4BFYURglw4Y3DO6dPD7tUGGUEEy+Dwh17HrUxT5QDag944vljG6S3gJHzfd5dSz+fT9cKq2zNU4zzB9GPdFzrc5/73CAZ18brye/FF188hIcCgHwyRxBvIOnJC0Dk2poXKc1VnljvXhiuzisP4Cl7IFV1S4GFKFCgt5CGpBoFegtqzKpKKXDKFMhALxriEezi+VP/zzx9cY6dPGh8D4DgnQP0HnjggYfNH8N7B3QAJYQk8n/vJ4JeCypaoZgOUT4nL+YnSPLPHsDEa+NVE9jKo+het1ad3OMXw0VJ3wI9DyOVhxNdqSM6A9HyFALSClflOwEd0HfmzJkBAh/72McORdMcQZUdUNeP1yMDuez4Kbtdq7qlQClwJAoU6B1JQ00pZoHeFJUqTSlQCuxLgZaXpGcwZ6A3F+ympo9lpBwKb1Q4InkBakDdpz71qeETuAA4CFdUaCRQB1DgxSMPr5M8SK3FRCKYRW+T4MjbTZAnkJJHLOqovDSfLXr6Ynt4+RSaKT18tc4xUFRZPBTVoaoHenyPdoI4dKf8aP/ggw8O0AyoeV05h3SANsfw7PHLnEGuz9+Ee1500UXD+YS48qk6qb4tzV3vAr19PTXqOqVAKbBNBQr0tqnmCedVoHfCDVCXLwVKgYcpsC3QI5+4uEoEmnU9fr182J4AoGNOHaCBVwmo4zqCBC04QqX1vcBDICaocWHcexUhTt6plicsgkeEj5YnrwWHcwBGc+QuvfTS1X333TdoorBIv76XN3rKWjAtWFNZgDXNWRTsSVOuqVBOroOHVIuyCA61dQP5ad6jvICa1wfkMc+PEM+zZ88OC7485jGPObfoy9jtW6BXD7dSoBQ4RgUK9I6x1TplLtBbUGNWVUqBI1agBXit0EOvoh/X3w5EDkzxuEDL8wPK3IvmhrpgTLDB52c+85nBAwfQCe50zSnz4nTtVt1VD4fKVjry4Fpj+8P1PHAZdAkgs24lDxefgBfeL7xhF1xwwerOO+8coBevJb/6cc9dyzMm76q3m9dfHlHazOc06nu+A9o4xz2SDpdcQ1tPaJ6e11VhoMof4MPr94QnPGGAP36pIx5AhYjSDgr1JG+up1DRTMc6XgqUAqXAIShQoHcIrbClMhTobUnIyqYUKAU2UmAM9HRMBnvP2+Pw1gr1i3AXQVFwof3bOM53mv+Fxw54wFvECpDAHZ4qzcHDa+RhkXEVzx7YTal7T1xdz8Mne9eJIZgRugSLml+XhSbG49IKsAGI+AWGtU+ewyjX5n/BpDRXPaS9g7WgVu2oVTcFe4I2gZnq0QJd8qAtHfRi6C4AR/uSH9cgrfb/o1wcw+OHpw/vJfP8mPOH908hrCqrgL210MxGN06dXAqUAqXAlhUo0NuyoCeZXYHeSapf1y4FSoEIJS0vndLE8EU/V+fpU0Z+/L6XvwOa5pWRVtsb8MmcLi+DPGktyKJsm4De1J4xF/Qi7AnWFFIqsFI9p4Yf+nnaFsFXr4zz/aifrumwp3p7+8mbqnP41HfuzQO+4/YTDocOtvytvQg5Ryuhuu6AHvCutgRcgTvNvaQM2h5C+/hdccUVq6uvvnoAQIEieciz6ECbtfFU7bN86ngpUAqUAnMUKNCbo9aBpy3QO/AGquKVAgtWwD11EciodgzV43/9uiz+nYc8+vceAhjh0kES418rY7KIioMDBruHM3ItzQPseRtjOaf83/NA9aCF9A5VHn7qcBPDGD0/X0zGw1Q36X54zKSZ/vb8ojfP27wVNuubwUfQ06by8irKCzsGerQdXjrN1aPtY9+QlminRVqY+6cVUQFEzqd+wB7bNlBn5vExz48VPS+77LLB06fwVQFuD+Qcxr3NNmmLOrcUKAVKgakKFOhNVeoI0hXoHUEjVRFLgSNVIC5a0jNsBWR+PIbsOeRNCd0UNLQ8eIIEDHKtgkk4Jqs0YsTzK8+LG/4OGq1wyzEPTAtke80a8/EQSXkR/dweGOr7GDIZQy7dI9mqlwOYPHMOUNGrKH178wsVsqn5dPIAKhRT4KrwTfei0gZ48QTg6hd+TeU71v88b4dGAaIPQkhr32aB77T9An9TJh8IoI58hxeQ+YpAIrBHeCdhntq/T/MAtddiy0Nbnr0jfQBWsUuBI1WgQO9IG65V7AK9BTVmVaUUODAFMtBz+Ilpo/fODfoIIy3PXfQIkT9Qh8eFH/7GcwfcffKTnxw8MgIMhykBJ+do3t9UQIvpYrkzQNP5AjVBQAQ1P8450aMnb18LqB3YdD3NI9NnBMWe99IBy6FYoKiVLb3dFSbLJ99rwRbaR6Gvqo976SLMCVYd1Mb0boGe2lplkR498PbQUwGwIJZPIE/z+wSCAB7ePu3bRyioQkT5W1qRX4S+Ar4De8BVcUqBhSpQoLeghi3QW1BjVlVKgQNTYArotTx3MnZjSGaEP1U3pvPvBW18ahEVFlUB8lgoRGAgyIuhmV4W/b0u6PXArgVmfg2fR6dy+nFBTgQ5Xc/PdxCMICMIjiDZW5Qleikj6Pm1tBWCIEphr2p/XwhHK2Z+/vOfPwc+AjNvWy+/YNZhfA7okVZ6+QI8Y7eU+paDtoejylMJwAGw9D/NB2RlUlbsZOVOPH6EefI/XkEt8CP9Wh7YA7vVqzilQCmwIAUK9BbUmAV6C2rMqkopcGAKZKAnMKDYMtCjl68FEwKuVmigG/cAA54h5lPhsWPOHYCHIQ/UYHQ7OEWPnYfvxXK0pO55XPR9BC//3r03vVDL6NGbcz0BSAsU5bmL4Oda6m/XPIaUuletFfroUB/BSlsQaIEU5cXcO9qOT9qRNuNvXxlUdXOPXwvKXa+WR48+4SGgvphOr/3dq6f28c3iNS9PnkogjnSCSXkxmcsH8PGLx4/FXHwAQG3kdZBGsd0O7DFQxSkFSoEjU6BA78gabKy4BXoLasyqSimwZwUykIvFEdi5B849ND0PnhvtDocYvwr905w6vsNA//SnPz1s1s3/wAPeFHmNeh4SoNB/tOJirEcrdNGhLe5p50a6A1cr396WA6R1GPRzMw9czyPX6y4RSAXiEZ6ixyzCXQTcXvoWqHgYZfQUajsFwM89gvQFbecAUAnkBV7yqGnLBGlNf+EYYZVeR/J3j3Cr/A5bCr1UfWI4Z+xPzNmTtgI/vHqPfexjhy0bgEM8fpynLRvUD6bc6r2BgCnnVppSoBQ4vQoU6C2o7Qv0FtSYVZVSYM8KZKAXDWOf+xRhz709MrZbQCivja6NsU46jH8+2duOeXd8EvpHiBwGs+aHjUkUt0OIi2/E+gjayB+jGqDUhtkCTkGGPGkCB1+BUca7f+cw6eAl2HODPxr0UxZfidDW0iV6wDLQU5v0QDrql3VXBzz3KKofuQeRtLQXYbm0A8fw3ioPrYzJuQI9LYQib6H6Ev1A+fngRISsWB/fEF7HosfP66y+qe8oj0I38ehdeOGFw+bs8j7zP3VUv4xextgPCvSyHlbHS4FSoPPsP2/pyiy+gmrAAr2ld+WqXymwOwUy0NPWAypBKzyTY/69G6+CP6+BG+4YxVwD4x6wIzQTIx/DXXBHGgx4v0bLI+fXjQZyC1wEbD6nD5jguhjmfOIhJJ3CEv1TQOheL63iqDxV5h7oxZbNDP2sXrE9vd461grnnFIOQfsY7LU8ZnEVTMGmh1gqjBPvF5rzqzmA6i/0E63YSZ9QWC+acAyPHm3i+ybiRSMvbazeA/+W7u7dlOfQdRL4S2PSAKAKKaUvMG/viU984lAufli0BQBkkRfqQHn82ln77+5JUDmXAqXAkhQoj96CWrNAb0GNWVUpBfasQAZ60UPmc+Bk0MpwjyAQodBhUcY/q2XiteGXa5EHn4IwGfkK68xCBzP5FNrXS4cRjrFOOj6BTvfoaPl9AZ9758bAwGGw5aWZ6ilzYIzQ4R4zHZsKelMAowV6WXu495a/BUcqX2vPvNZ8PYGWFoSJHj2FbtIu9BmFhrLNhvZVBADpZ/6T6e6hm3FwoaUZ4CavLsc5n9U5KQ/ePwAPmCW8k77GfD4+vX/Eds36dB0vBUqBUqAxWLd4h9fiK6hGLdCrG7wUKAV6CkSQa4Uu+rmt0Ez3lMnzIqNfoXeCPRnGDnn6jrQKvwPwPvaxj52DO86PhjPXcONaUBU9Uw44vmKizvU5c54nRrmWzAcc+J9P/VImDHS+l1dRHqEM3HoevAwsYjtm6Vuajd0NLchsgU8P/DKw8/4WwVD/xz7pAwB+TstLrH6mfqr03i+9Pu415O9PfOIT5xaFwdOnOX9aHIb+QB+indWX3KvtuqgeDvsCWfocwEdfkpeYPsR3gB2ePS0cc8kll6z45Rzm/JGu105R/6w968lYCpQCp1OB8ugtqN0L9BbUmFWVUmDLCmSgFy8XDWZ51JSut+F4ax6UPBocw6hmvt0DDzwwGL54WfgVeLnnSca7l63n8WiMYg4GuubcKQRUHkHKIpBTiKZCMGWYCzopJyDA9wqz64FeNLjjvnjrGOQO2L1usW/Qm9M9Y/lboaMtyHRwjx5kD+d0cGz1GRsMPbcSp0BR6QkVpo3pm3wqf3kOFUKq9Jprp83e1c98dU31H77TCp26F4A8PHtahAiPI9+xAfsVV1wxrNbJcb6jr6nfRm+i6rZOv5rThpW2FCgFjlOBAr3jbLdmqQv0FtSYVZVSYE0FeiP9GejF41rVUvmNhW6qqG6My8MnwxgDmpA5PHjMwwO8tIKlG+Lx71595DFxL4ob2TouA5x8OC6PHCGZWiyDtL7Sp4xmh1nKLwAUEMqQd4M+Gtxxlc51DfJD8+jN7Z5e7wxcHfBafYPvfC8/ecpacwAjQHoa7zvKTyGk2gaCT2COlV/1HeVjcEKrxDo0qi8ob9Xb5wTynTzH5OWrzfI//ZKVOoE9Vu0E/jTnU/20NbAxt00qfSlQCixfgQK9BbVxgd6CGrOqUgqsqcC6oNdabEUGLJ8t0PMiOuTxvbx3WvyC7RG0B568aR4+GT2GPbCJoZL6H++H/wjeZBjLM6INrznuC6bEUFSvO3/j5fHQTQGkgNaBjvSCzgifKu/cbRKy7nCoHr3ogZVeUd8IZPF4rJ9CMQVmSq9+1AoLdW+z9B8LH/Vr0B/xutGH8e7xNwMWbAGhFVq9zF5vze2MAyH0Ra0OqrBm6kM/I3STPAjtvPLKKwfYY14fvwoHjf096yN1vBQoBU6fAgV6C2rzAr0FNWZVpRSYqEAPiDIPEMfda+chb35MxYggh/HK+XjmgERASrCEMQwY4r0jRBNvWCvUccy4BxB9nl0EI4VlassDBy3NsdOCGIK+uAJm1MgXDJFHhjykB9+NhW76Yi2x+eI2CfH/mD6bg5WBXdb+cz2LWXmz/DKwVV+UDln543F5xbyfqj018OAaq68qfebxjiGhCu9kUReAj77OarHoQN/1OX4aUCAPhYRKL0FbrL978Ehz2WWXDb+EdWpun/pob47gxEdIJSsFSoEFK1Cgt6DGLdBbUGNWVUqBiQpkoNc6Ho1bGbE+d8oN33jcPRc6hpcDgxQDGO8dBjDfaU+8uAG1DF0P43NvD+c5xLX2kxPsKSTTV8KUoSwj38MBW6GD7u3RcYGdIIU8BY/yIKrMWn0zhqOqGTNQ2iboZZDEtTIwi+XJQC3LLzsey5zVoQXCPm+P8qpNI0Sp/wq8et5kv0bsP5wDzKnd8fBp1Vjm+7H/o7aB0PV8wIHvWuWS7loExrfxIJSTlTrx8l1++eXnPHwaYIjhohMfIZWsFCgFFqxAgd6CGrdAb0GNWVUpBSYq0DOQ/XsHuGjkOgg5ADnoCQw9TwxRDFn94tWQgUt6QA3DU+DjoOfl6ZVfRqsDlEvCHDsPz8T4dQ+He3hkVAsEonfGwcfz1OIr8gTqf182P4Zu9oAofr8OyHj9xzx6Wd7rgF7WHTOQm3s8q8MYGAJQgLV77Vp6kYfP2YsDAK17wL1npBdQ6pocx6PN/YA3m9U9Ce0ECrXqq/qMrt/qjxH0COXkWlpUiO0YCOc8c+bMAH8c16ItWVvV8VKgFDg9ChToLaitC/QW1JhVlVJgogIZ6Lm3wg1ZGZkOfp5XXFUzGqMYnBiwWmTl3nvvPbfXHKFlwJAb0Q568qS0DFyVQYaue/VcErwbAjD33gjmvPw6T/O5Wsei95ANruW90zw/PrWYy8TmOZdsX6CXAZIKlIFXrF+Wb5ZfdnxTfWLopea+qZ/H/GPoprxrgrA4uKH0PidQm5wrTFMrcNL/uS7ebe3d53P6PG/3KrrG6o8a6CBvLSCk8xnc4FfAx3UFfJkHdm7/rfSlQClwnAoU6B1nuzVLXaC3oMasqpQCQYFoyEaBPBQyglScXxcNTYc9/o7HBWQYj9oeAcAT5AF9Ct2M2wkIxqKhr33FZEDLG9cCPfesCQABLnnttPeZjHstAIMBTv6EWcrD6IuoaHEVhWSSjmXzfXVN/m5Bj4eZbqOzRpDKwCgDr6xMMWxwbmhplv/c47G+GajE9Nn90dNL3+t8D2vWIInnrXb3+ZzKQ2WStl4H8gD28PCxgif9ERDkvqGPyTNOnyWttmMQ8KEn+dNn+aWf+g9ePW3NwDEWbZF3mvLJuz63XSp9KVAKHLcCBXrH3X4PK32B3oIas6pSCswEvWjI9jwWDnXuUeuFUwrAMEj5ZR4SBiurDTpguUdERqnv/dUCGV1fhi3n6RygS/PsZEDLcJWxzfX55XwZy1oVEdjTwinyJvI/+WpbBQxxhbsJ8OSlaYHWpnA11qlPO+i1Bi7U91q6bQv0lHfU3yGvN8dPaXSvtTzUyp9+B8SRhs+Pf/zjA+hxL+H1YzEXn9PH3xrgoL9yLc1JJU+8d/7DcfownmgWbWHjddLgBdRgxZie9cAtBUqBZSpQoLegdi3QW1BjVlVKgYmgFz0SHp4p74Qbog567unz8zyNzgXsWGACgxRPnsIz5WGTd829B+7RaIGMDE95KjT3TR41GfNxbh1lklEsIxzjWSuAyhDG8OWXfDCWHfQwvP36mj8VDf9dwp03cYFe+5bvwUlrzt0ckG6BZWwPD6uM6XUszvHzlT69jAplJh8GIxh8oA/TZ7mngD5W7eSX4xzTwIavWCuPdNxOBKDTnn8K57zwwguHvfjw7mkgo2CvXi2lwOlSoEBvQe1doLegxqyqlAITQM8hT94E/yQLeR38+17opgCPTwxCPHgKL7v77rsHAxSgEtz5HDkVV94298J5vkqnFTJ9TzB52jQvycPjKIcAL4aikqf2+VPYmsCO/zWvTmFw0dMoOJ3b6RzOslDLLO8CvUyhhx+Pemf694C9l4975wR1LRB00PP7rRVK6h5A5tIBefxwn3GMARTt1Qfw8Tf9HuiTN4++zI8+/b7jvqGsWrCFcM4LLrhgdfHFFw+rdAKAHro8T/FKXQqUAseoQIHeMbZap8wFegtqzKrKqVcgGootDwZGnS8sEj14EtHnHQm63IMXvYAYnuTLyoF48TBA5V2Ql87L416C1kIn5A9caU6cyqXQSS0Pz/ek89U8NWfJQVWLr2jeEd4RfhWqJrDzLRbinK8MDMY6YAsasjlv8XqtcEC/Zixv7A+txUX8fGnjfWCsTnGOXixfNmcuu2GzOXTZ+fF41p6uN+0V51pm+us+GSuXh0cL4uL91boHpYXuKR940fncc4RJy4POvUg6rklfF/j1th0hHfnj+QPw8PgBfIR16j5R2dSfN7kn5rZfpS8FSoH9KFCgtx+d93KVAr29yFwN4eQ1AAAgAElEQVQXKQX2okA0jFtziORp0LEYRqaCxtBNGZMeughQ4bFjvhCgx4IRmpdHep/n0zIQZSQKyAQaWrkyAmL0BnIegKeycW3PS3OWNIdOYZgYshi7WpFQi1h4GTW/KYLQug3pntSohf6PBvi2QS+WvTcwoHbYFLSOFfTUVrE9svsr6tuCIB8gce9zy+NMfjFUWnDYyptjmoPKPclWDYAfAKhQZoGi7mPdU1xL7a77lk8Aj1DOs2fPDnP4NF913fugzisFSoHDV6BA7/DbaHIJC/QmS1UJS4GDVyAaotEDIQhy43EO6AmoBIHM7yFcjL3wtO8XxqLCKBWS2QuBU/gjxiZpAbHWHngxTFL1ENjJSFU6eeX0Sb7kz7wjX1RFXkEBSQxhnWK4T+0UhwB6sX+0QM89rZm3JgsdPUbQmxNa2+vX6hNj+vlASxx8iQMOsV9Gr7wPzmg7D+4NBmG0EJK8fXznK3zGFW61mqw8ewyWMFDCgi2AHmGdhHcySKJ5gFPvgUpXCpQCx6FAgd5xtNOkUhboTZKpEpUCR6FANNw1B80Nx1bops/JU9oYGiaY0l54fN53332D0agFTXweWyaYjFfBFudiTMrzoOs5LFAfLaiihVwElnzKE4iHjr+Z06T5fOTj4ZmkV71boaWuWWa498LYWiDgbRSP79qjF8F/zKMXwzhb7ZmFnh4b6MU6xvaJ9cmgUAMdY/dCBD5PGwHQ78kYWs15Ck9WHvyv+4QBGaCPvSuBvlaYre4lDZBwDa3AqfuLwRLuUxZtIawzbtmQ3fd1vBQoBQ5fgQK9w2+jySUs0JssVSUsBU5cgbFQOhmFFFJ/y9B0oHGocw8f57mnT+kAJtIpJFN74eHNc5D0kLSewUwemiukxSI0b0grDHq4pcBHeWupeUEgZdQ8PspJ3hiehJcJ9gSSU4zuzIPVgr+pnWJKGGQ2xy67VjxfC3f0QHWKR2oM+FoeYy9j1HMu+GWaZe2VXS87HvXuXU/fuzdU9+EUyOu1D/X38E71e923/O8eeS+fp9G9zEIt3LeEWOOF16CJ7mPO0Ubu3D9a0VbzWXVvag7fFVdcMYAg4NfbUzGD4axP1/FSoBTYvwIFevvXfGdXLNDbmbSVcSmwdQV6hm8L8hTGKA8e5zr4eShh62+HKe2Fx8bNGJYyBr2CLdDThuMKzSSN5sfJE8gxbeiMIalwTIVbynjmU3DoK2JihCpPhWVqdU5ddyqgZeDQy0ftsm1Qy0An62Cav7gu6KkP+GerzXu67Br0svpni6/sAvRcqwyk4/FW/xOwCar9Xo8DOUrr+UYolPcd4GOxFnn6BIza51Lece3LpwEZ6sffzN3jk/l7hHTi3dP2I716T72/snat46VAKbBbBQr0dqvvXnMv0Nur3HWxUmC2AtFoixn0II90OiZPXcswVLoWqPEdHjxG/wn7Ytl27R3XC2Pz8gJtcZ87zseoxNAkP4VUAmecq329tCm55gzpevLckY8WhtBG6ZpvNMW70GqIqYZoNGQPBfSmzMEbA7WxzjlFmwxc5oLVpqC7L9DrgXSmWaZX617XwE0P5uS9k3Z+X+v+5zsBHfc1vwAf9x5z+Dime0ihz9pigU/y1mq4ePQIkWaVTlbn5FPXyfSf/TCsE0qBUmAvChTo7UXm/VykQG8/OtdVSoF1FRgDPYc88o/bFHhYlwy/1tw7wZ5/8vcdd9xxzvCTZ03hZPIYql4tUCSt73MH+OFlAh7xJvCDkYhXjnQYjwI9jETND9JxGZ0Ky5QnUP9nYJB5WDLDPNZV/x8K6M0Npcz0yPps1CsDl6WDnurvoZxo2OtXmV6ufyssU946D7nmHIc99+jFPEirVToFfNyXDMAoD5Vf52qgRwM4GpDh/r300kvP7b1H+rg9xdT7K+t3dbwUKAV2q0CB3m713WvuBXp7lbsuVgpMVqBlhMfvHOwEfZ7GQQ/A6nntHGCYxwOQsYom+3FFmHFjVoa75voorYAMTxu/HMd4JO/7779/yB/AY/U+rRLIJyGhqhMGJPPtgDjSat6dNjWX987nkG1qSGb7wDlITmmfzJDPyjsVpGTM9zyNapfsepM758SErfKrvaaURYuLRJDpXT7TO56n0N6pABoHEqaep+tG8OF7B7GsnTTYEgd4HPj8XpZucauUFjRqoSM8enj3+AX6OJdfhVi7ZvLGa54snyzSwsqcePb4JI3K5/fqxC5UyUqBUuAEFCjQOwHRd3XJAr1dKVv5lgKbKdACCTc0ZcR5iJbCuhzO4uh+LJUbmhh0t9xyy7BYA3Nw4vVkmLox6ZCBd0Bwh4EHoPEdBiO/n/nMZ4ZRfjx1Wp5dwEaeWqxFIZnaDkHAB/yRXmFl2w4Nmwp6LeM8atP6f255p4BeD/K4fgSTKXC1Wa99+NmHDnqUVvA0BUI2Bb2xVVVbgzBRv5ZHzp8TLeBzD76eD9HzqL5K/+Qe1P6Y2pIB6ON7Lz9l0XYo8u7xzODe5b7XHpUM5mgOLdeN82a32d8qr1KgFNiOAgV629HxIHIp0DuIZqhClAJfo0A0/KLHLhp1Efxk6Gs0X0aqG4sy7BjFJ2SSpdfl+dOcHJWjNedHhRasaf4c55Anv8Ad/zPCTx7aJ4/vtKiLDEUBIJ8YlRiOHiImUOp5UjYFmSmg14O8kwA9XbM1KFCg1w+ZbD1upgDfpqDXAjdd1wdPYl/y89yr5+lawOd9oAV8rgP5cs/pOQPYcY5COoE+vPwK9eRcrcypxZHcA88x7m9W5OQ37pG56b1ar4xSoBTYnQIFervTdu85F+jtXfK6YCnQhbqWNA4W8s65F8dX44shXR6uybnRqMQYw3tHOCVARl7ymrkn0MvlBiWGocI0tTgK5xHyCTQCaYzmYwBqLo/m6cnQ4xieO22LIFjUqn/y4LXC3qJemxqPGejFOZDx+hG44v/b9uiNQWeB3jzQQy/1H90nsb02Bb1ef3XIzICv18dbHsH47PDnRq/vqCzU1fesBPJ4RmgDdm3d0fPqcd9zv3Ccexsvn+bjeth1vQ5KgVLg8BQo0Du8Nlm7RAV6a0tXJ5YCayvQ88DEUXm/gI/I83ecdyPDzWFFy+srXEqGGxDFfDmMtgceeGDw5gF9cTl+Lw/54mnT8uwYhMzBoSzkx7GPf/zjQ36EaeKNw8hTKCfpgEE8A+TLcuwK7yStFlTRKpu+uuemANdrqAh2MZ0b+tK8B70OCr3rjYXitc7JQjc5Z46Hce0Ou+aJrXabEiKpy2VgFe8j8o6e7zWLPpym+8ZDFmOZlG6d62QePq4bQ7N1HXnges+IMQ+f95lWOvcaclzPDb7nucH9zQARZdO8Wm3DoLm13Pf8rfuCvxnQIZQT4OutjLuOjnVOKVAKbFeBAr3t6nmiuRXonaj8dfFTqkDP8+Pfx1BJGfUCDgc/Pxbn1ZGnDGCMMUANsAPKWCBFe93FpujBKHkBZcAZI/X8D9x97GMfG4xADDoMOYw6DGXm91AmQJDz+OE44Vwc1ybn7hnc14j/HNDTwjaHBnpjsNdrw33ddi3QEzypX46V5aRBT5Ai8BGctGBviqZTPLruVfT0rUGgmB//t8DQvX36u1UHh+TYPjoPsOOZgYeP+52BG54jfK8QToc9njnSje8BPX55dtR8vSm9ptKUAvtXoEBv/5rv7IoFejuTtjIuBboKTAG96LGTQS/giHPyNErvBhyGlFbN02bj99133wB6WnBBgDXmzZOxxjUANObb8R0hnwAeMMf/motDWQnR1Nw/jrEaH78YePL2KUxUn/sCPDXMVNDzkNlDBL0e7B0a6Lk371hAT+2tsm8Ce1NAz68X/848vB5y2vMEevhm6wHlz5VW/9F3PC+4x4E9QA/g43+OaxVOBnTcQ6+/uf855mGfu/La12uoFCgF5itQoDdfs4M9o0DvYJumCrZgBTLQ8/lx0cvn0BHnjGlEXtJhWGGQaRT+nnvuGYwybXqM4SkA1DkOihzDaFNYJaGawBp53HnnnSvy45qPecxjBo8d18FgAyQJC+VvoPCiiy4aPrWVgi/ioDl4U0O5XI9NjcOpoNeCbsGVd9OsPLsI3fTrRy/NoYGee/Mod6bXIXj0Yvv6qq8cm+PdmwN63r/cyyeYa107pmsNSrh3Lz5iPaQzAp/O8/rruSLgYw4f4CfYA+h8w3X+V7tryxTfZ1MLQC340V9VKwWOQoECvaNopmmFLNCbplOlKgW2oUA0CmWYufHlUBE9Se61i6GEEYCUN0YYBhihmj2w4Try/rkBjpFGCCaAh5GGEXfzzTev8ApyPebZKQSTEX1COLkGgAjcnTlzZjiOF09hXfIO6rM116il9TrQMscIn9K+GRhGWF2nzGPlyMAoXi+WdypMT9GiBboOCt6PBCcKIVb+c+szN33WXlPrGdO5Z3IO6Cttb9XYrDyuo2sh3ZWvjrX6Yyvkewz4enOBuRaeeIWSE87pK+0yGMTgj8KztciSYI7ngTz5DPxoPi/fxefi1P6S6VfHS4FSYJoCBXrTdDqKVAV6R9FMVciFKDDmcWmNoLtR5iFXccuEaHRjKGmTY1bABPIwwjRHbkxORum1tQFeOGANY408rr322mFuDtB36aWXDgutUEaO3XXXXUO6s2fPDr+AnvbU8tU5tV3C3Pk5gpgYmjpWl22DXg/Ue4boSYNe5hHb9m0VwwIjmEQ95oLb3PS7Ar1ee3t919F2CgD2YM/BWjq39u3z+8jBvBem2Uqv7wS8mhuocE48+jxvWLRFg1U8exg0EtxpoMcXXcLLpxV646CA128dbeucUqAUmK5Agd50rQ4+ZYHewTdRFXBBCvi8GaoV59FEQ9mBTmGZ/hmlwdDCQCJfLY4gjx7etuwHo4vzALzLLrtsADrm4N16662rT3ziE8OoO99jkJEOD9/tt98+hHLi9XvqU586nMtiCz6Sz98y7OYCnsp8CKAX9YuG+a5DJ+eCTtbeuzjufVht3TLapxjum4LhrkEv6tcLsZyq8xTQk24ewhk9ePE542Aaw2fnevg8vfdH/S2w03NHG7Br1V6FbcuTr3m5el4AeoK9nr5T9ax0pUApsJ4CBXrr6XaQZxXoHWSzVKEWqoCMpB7kOSj4PL3WXnkYwdHwB74EeQI9QqowtrT/lcI0WxITaoU3jlF3wj3xBhKmSV7Mw9MiLJ/61KdWd9xxx+DJI3zzcY973ACAnK+984BCQFGQl0FKr8mjsX+SHr1sjlUEi5P26EXNt12esTbjWhEq5hruxwZ6DlQtIMsea1NBz/N2YI57TcY5vA6irUGKuR6+OAjj/Y37FO8/zx6eQZq7p20X9FzwulB+rcLbgr11nyGZ7nW8FCgFHq5Agd6CekSB3oIas6pycAq0Qv0wpiK4yUvnoBC/k9HrHj2fy8K57G0FhAFcGFSET2FoaTU8efzcq8Z5GFV45AjH5O8PfvCDqxtvvHE4D5DjGODG+Xj2WIiF877zO79zAMNLLrnk3Op62uhcG6Svu8DCGOBFAzMa2LvqCJkHL143Sz8XvA7d0PX6tAYiYijhrkNrt53/3H4VPXxTQHcu7Hme8vLJS6ZjAj7/vudlnevh0zVaWmveL88RwjmZx0tZuLYWePIyK4xTC7Toc9tzS+e2Y6UvBU6bAgV6C2rxAr0FNWZV5eAUaBk/Ar0Ibq3FVRzqYlgn/yvUEiOKX0bQgT2MJwBLgKf5eg6G8uxhcAFqQB6QeNtttw0wRzjmE57whMErx7UefPDBAfC4JhB55ZVXDhAI0GlPPfIU6GHkkXZdOGmFasYGnuvx2bSDZOCWlW/T8q6r5ab1nnP+GLzuuvzxfjtp0MsGIHpz+qbCXkvPltdO+QnilGbsOpsAXytfnkHabgUPH1ECPDcc9Phbnj4gj7+1/+ZUTeb01UpbCpQCbQUK9BbUMwr0FtSYVZWDUCB6NbxQcREVwZsgr2WoKk1r3g0eNm1eDOT5yndaEc8NJJ8zhVHFVgmXX375AISspvnRj350yOOxj33s4MVT/szTYysFjK6nPOUpgxePeXgYY/xog2T9ve48PNdqCaCXzdmba7zuGpS2dQP1YC9+P7f+WfkOFfR65R6b0zdFm7H+4BDpAzx6ngiqsuusC3wtyNXzBMjTNi8R9DSA5ZEB/K3frLxZH6njpUApkCtQoJdrdDQpCvSOpqmqoEeiQA/05Mlzw0l/6zPO8fK0LeOZeXScg+GkEXNAjfl4jJZHw5djePA0Sg7QkQeLreDJA+7w7rHYCoYYc/BYbIXzgDsWW+FTCypQJuVF8/i8G/6fG5q4NNAb24SeusY5VVkXPxbQ67V97I/bDsk7NtCLMBQHSDKoyfpDBEmPIuBvhXJm16GcU4FPbd8qG9fUvp5EIOh5J+jkk+vwqdU5Yzgn0QRZvbP7qI6XAqXAuAIFegvqIQV6C2rMqsqJKtCCGjes5LVzD10MzYxz9HScimlOjQwljYpzjn7xzHE8rtap/zGSCNEk7JJVOG+66aZh3gzXAfAAOP5mERY8ePwCfc9+9rOHc7TXlRZK0LYJCtH0UM0pkBcNtizULltFMV4zA6ksv00Nyh7oTfWmbNqhW3NEPc9N65eVL7bHtj16WX/J+mB2PKvf3ONZ6K6HVE4Jr4zX77WnA1+r/Tku6B7TJMJeD+h7eQgoOc7zSx4+BpL4LnohfQsGyievHs+pbUQNzG2/Sl8KnBYFCvQW1NIFegtqzKrKiSrQA70pnjwBnRuuMcSKymEQaT4e/+O5k0ePczGc+BTAyDAD0NjDCljDawfkXXfddcOcOy2mAtCR39133z0AHqvkPeMZz1hdffXVw1w8jDC8d9roGCNMxta6RtdcQzsDs7kgkV1/UxBqgZ57LzbNP+vwBXpfGZUoa/9M37nHM9BTfhH4Wh43zbGdA+4R+By8yEewp0GlVv1asNcDvvh9a44rwCfo436RRprjq8EkeR/5Xwu5rLvQ09x2q/SlwGlToEBvQS1eoLegxqyqnKgC7r1TQeZAXut8jCqMGQwgQikFcnyP944FUvi7NxcMMGIUHC8ec/HI6/3vf/8Qqsmx7/iO7xgAkHwJ02S1TfJlk/QnP/nJA+DhvcMQO//88wcDKxpem8BKBLcshGwu6GUdIit7djzLP4Ie6R2KN80/u36B3nGCntrV59T6gip+fA7oRZDshc5m96FgrwV4PXjm+1a+GtAS8GngSukVwumDStqGQfP4dn0fZfdZHS8FlqZAgd6CWrRAb0GNWVXZuwJu1MS/BWDurZNRo+8ocGvuiwwXGTt42vDCYQwBYRg9999//zC/TvDAZxyxB9IANjxxgNwNN9ywuuuuu4Y97/glPbDIIizsiwfIXXPNNasnPelJA+Axz0+GFvkrZEqw1xK8Zej1DDHq4z+bhlrGa2cem8yg3dSAjKAXPZ+b5p91+AK94wY9Hxho9ZXYf+f2J/fgtfrS2P2hvtUaoGoBoOoyBoLkKe+e9gRV+KbfO/zNc0nRBZrHl90PdbwUKAWmKVCgN02no0hVoHcUzVSFPBAFpswJioutaH6cQ56+c4OoBY2AgrxtbHmAcXPRRRcNarAVguCLTwwjvHEYPQAaHjg2OefzlltuWb3nPe8Z0rMAC6ttki/Q9773vW/FqpqEaL74xS8+t2UCUKdFVzRyPgZiLQMu6iXDUQYpoahjPz6K30oX849glRm+uwa9Xv1Vl6hZ9LBkHsysfvH8mH8Gwtltl10/nj81dDG7bk+/7HrxeCw/+miAJrvXp5bR061b/zh3LV4768dK32qvLG/O3TbwxQEpH9jyOcgxjNPr4ZEFcU++ddqmzikFSoH/X4ECvQX1hgK9BTVmVWXnCvRCJHVhQZ4biw54+jvCH+dzzA0x0rBlAh63z372swOYySjTfDzNYxEQYvww145wTBZeAfxYTRMoBPq04Ar/syE6IZzk+axnPWv1tKc9bYBCRsk1D0YGlPa0GjN+ZZTFeYbeKNHQzECGc90QzRr42EEv6pOBWAZaBXrjHr1jAT0HnDn3wxyPH/lmc223BXxRd82/o55atEoePc3bi/PxVF4tAMX/WiQqe07U8VKgFBhXoEBvQT2kQG9BjVlV2bkCGej5fnju2Yvhm705LjKAyIfFUB566KEB8vQ9xg5eMI7zneYAUnEMHgwdPH4cJ1SThVUwovDiMUePFTZZgEUhnMzRe85znrO64oorhnO1sp1W1/SwqV6IlkSfAnpzQyvHILHV2FmoYjwn84RkIJV1uLkevbken6x8BXrLAj0NfEwdAJkDespzDPay+4U8spBOh9Z4f8vj7M9RnncawIkhmur/gj2fu5fdm3W8FCgF+goU6C2odxToLagxqyo7V6AHepknz+fr+fw8CuzGPYaLII95eYAZI9vu7SMN+WEAYXhxDM8bXjxCMgFE5vPhCcQAYlVN4A/wYzsFNkb/0pe+NIDfS17ykmHjc84lP0I+MZbwBvI7xeMW6xA9ejEkNdZ3m402F5QywzUDqazsc0EvSx+vl5WvQG95oOeg5CGQrb4wF/Qy2MvuF++fY8AXy9ryJuo5SR8mMkHREK3FjBz4BHs1by97OtXxUqBA71T0gQK9U9HMVck1FegZ3u6Rc4iLQNfy5KkoHMNoAbA4j3lw/LCH3ac//elz30fjiXPYYgGDhvOAMzx2hF0Spsmqmhg5V1111bAIC6GczMFjLh6g96hHPWr1vOc9bwjVxHMHJCrkibz5n+8jwHk5evPxON8NvNa8w12CXtbMcwxVGb1ZnmPHM/DcdB5Yy2Aea6e5oaFZ3TPQzM7PQlOz80/6eCx/1p6b6t8Cd4Vyqr+2wiKn6uTnCr78Poj3T/w/89hn+ig/z1dh6npOtkJXfQ9AjvM/zzBFJEytf6UrBUqB/6dAefQW1BMK9BbUmFWVrSvQAj2+k8GlUebWdxHylNYLKWOK0CQ8cXjw5MUjXVyVkjwUxoTHDWMGbx2QCMwBevywXx6ePKCRRVyYj4cnj20Wnv/85w+rajrgadEVypNBXgsA4+i9pzkkY75A77yH3SObtk2B3sM9hhnIbBv0aEx5uMaAb91+H6HK4U/XHhtYmAvCnpfCMfUs4VnIc1fPP5/Xp/OiBjwXtVLw1l8OlWEpsGAFCvQW1LgFegtqzKrK1hVoGW5jq2j6PLZeuKYbe0rPHnmEWwJ7nKc0LThkZJtwS8I0MWJYWIX97zgHkMODxy95stgKG6MT+vT0pz99WHQFANSIt+bl+Vy8FshFYVsGnMq6KTxsvREtw3UN3nXLVB69ceUOua9MafO5ILML0FM5W8Dn/X1u3yffGBoa4WrbHj3XXPVReDpaC/QEe62QzxbsaTGpKW1aaUqBUqA8eovqAwV6i2rOqsyWFYigJ8jz0E0tHOBGXyuEU8fd2CMde+EBa0AeeWl1uV56RqmZX3fBBRcM+9+9+93vHsI3ATnCMgFB8vzwhz+8uv766wcYJEzzqU996nAenkCMJ62syd9cU0ZbFn7lEscwzRaYusG45eaZnd1cY3fbHquYX+YByipYoZuZQrs9fkigR03Vv90Ttyns+f0rL1srxLI1QDRXn9havqKmni0R9tzzp7Kq/pyj55v2A+VY69m6255SuZcCx6VAefSOq71GS1ugt6DGrKpsrMCY4a0RZYVkyliIoBeP638ZIZ4PXjxW1dT+dwrVlDGieXgYKxgqfM8WCYDd7bffvrr33nuHUEs2Rec4q3Sy0iZhmizmgtcPyGN1Tc3DI08ZPevui9eDwV17aCKoRdDJFh+JHSQr76agl3XI7PrZ+fH4rss7tzzxfjq08s2tT9Z/svpFPea2/9z0Efiy82P5W3Py3NPmYNUCvUyvKfp7HSLsRWBT+VVGwa/y0N577qmcUoZKUwqcNgUK9BbU4gV6C2rMqsrGCoyBngOdPHZc0L13+t/DGGWM8CmDg/3x8Lqx+iULphCKxP+9xV/wwhGOCayR7r777htGpfke8CNk8/777x8A79prrx2A75nPfObqGc94xuqyyy4bwFAbqWuEOxNL5fYyZd6+zJDMrpkdz0Cvp18v36y8meGelTc7nl0/O79Ab65C200f2y/rL/sGPYFYBDKpkHmEWx5whW8qbLKXV0vpdft7D/Y0N9rrIciLnj6Vh+81wDXXw7/d3lO5lQKHq0CB3uG2zeySFejNlqxOWKACDmM9A8VBTyGcDnoxjLG1QAmeNOAOTx4LpQBqrJaJocJKm3HDb8IwCdHURuZsmXDHHXcMYZ5aNRPDhdBPII9wTfL/7u/+7tVTnvKUYdsEwjm5DrAng2hK6NIxgt7crpkZnpnhPvd6MX12/bn577q8c8tTHr2HK3YSoDcGYlqtspemB0IOe5zrIaNjfWST/h5hT89enpmuq8oW6+bPPMFegd7cO7rSnxYFCvQW1NIFegtqzKrK2gpkoAfYtTZDl7Hh4KfvWkaNPHmsrMmoMsCGoaK9n6IhiAfvzJkzgyFDmCYwCCziwWPuHfmwP94tt9wyePRYgZMFV/Di+dYJWmwlM+xcwGMEvWi4ZXPgMsNz1+CUXX9uh951eeeWp0DvcECv1XYxdDsL3fQ8Wou/xOfLtgc2HPbIW5EThLyrr2WgRzqFcGqF4bn9utKXAktXoEBvQS1coLegxqyqTFagZ2C3vh+DPNK7py+erzljGBfsfccWCBgZeOjw1rEyJucQlsknIZfM18MAYWVNgI1QTbZIID3pHvOYxwxeO+b2AXjsjce8vOc85znD1gmAIRAIEPq8PK1eNyZSnOOWeSDmhq61rq0QMMqXgdnkBl5IwgwEdw12m14/O/+kmykD0W3rm4U+bxuM5urbC3dUPj6QIujimANYBntzy9R7ZnBN9NS1aUuekfpOC05FOI3RDFr8inTl4dtG61QeS1CgQG8JrfjVOhToLagxqyqTFZgKepknT6tv6jMWAMMB44OFUfDG4cED4Ain1KpkChYAACAASURBVL5QwBvgp+0QKBv/A3nAITDHeVdcccUAeoAgeX3oQx8aIA+P3tVXX7364R/+4WH/POb8adPzGKKUGd4FepO70F4SZu21bRCZCxrZ9bPy70XEkYsU6D1cHA26jLVrhD2BnkCJc/cFe35N/iY6gudqD/biysKk05zl6C086b5Z1y8FTlKBAr2TVH/L1y7Q27Kgld1RKDBlZD2DPN9Pzw1GN5JIA6Qxhw7YY66cQodYEZPjeN74Zf4doZjaH09hntoUHTgkDfP7PvKRj6z+9V//dTjviU984rlwTQAR0NNm6jJk1CiZ4V2gd1jdN2uvDLQ2rc2m18/O37R8m55foPe1Cs6FPQc9P3cfsMe1FYbJ37TnGOw5pNI3Sa8yy7PnnspN+1edXwocqwIFesfaco1yF+gtqDGrKpMVkAHqnxHQtKJba1VN/07hm3F0mf8FeECbIArDBO8di6NgXGCYAGaMRLN4CvkBdMy5A/oe+9jHDt8TqokXj0VX+CS/l7zkJavnPve5Q6gnRgweP/IlP/KO4JYZ3gV6k7vQXhJm7VWgt1kzFOi19VsH9gR8+4Q97g9FLSiU02FPtVMYZwzN1POuYG+z+6jOXp4CBXoLatMCvQU1ZlUlVSCuhClD2Q1qQZyDngNh3DTdz8XDRmgl0MY8ultvvXUALhkjylMrxZGetHjiNKLM/njM1WNVTebj8UMaNka/8cYbh5U1WYzlh37oh4Y0hIJq83MtwKLRdC9bCxoc7DKooBxTPKFpI1iCbLuEOXktMW3WJrsGvV1rmtXvpK+/a31j/TWPthcKvms9PH8PZZQOEYxb++zpPN/moFfueP7c/qD0Hn6p5xTPNkLf5bWjXNo/VOURHCrUU2GnFca5z55W1zpEBQr0DrFV1ixTgd6awtVpR6lABD1Vwg0YgV7cCL3l2cNAcOOE+XhAFpDHIirMpfMRbqXXJ943jBTCLckfyMOT96QnPWmYd4cnjz3zgLzrrrtuWHnz2c9+9uoFL3jB6uzZs8NcPwARwGPhFUFlhLKeASXQU3kyw7ZAb7/dPjN8s/bab2nnXy2r3/wc552RXX/X+h4y6KGk6i/waZU3Ku6rcWawtyno+XNOq23qmhzToFsM0dR1Bdb+/CvYm3cPVeplKlCgt6B2LdBbUGNWVVIFMtAbg7wIRW5kyADifMIyATy8ciyKotBOpXHwA/Dw2jHyDNABh1ddddUQsklezO9717vetXrb2942GC2EaeLJAwAxUhih5hqEavL3VE+ehPJ5hm7Y9YQs0Eu72FYTnDSIbLUyjcyy+p309U876El/18H/7q1SORX2tgF6/hx2byJ5a561tl/wEE2Boc73vliwt+s7r/I/dAUK9A69hWaUr0BvhliV9OgVGAM9XvSa3+GhUwq3lCEQvXhuaMiLB5QpXJMwTRkcnCuvG4bGxRdfPAAc2y6Qjvl4fEc+bIxOmOZb3/rWAeqYj/fiF7/43NYM0ZMn48oNlhhqFRsw7v+XGbYFevu9BTIQytprv6Wdf7WsfvNznHdGdv1d63voHr2oJuV1j1kP9DhvCuxtC/Qi7GnQSu3Hc06rcapsPD99H8H4XC/Ym3cvVeplKVCgt6D2LNBbUGNWVb5GgWyxBZ+P15qT55DXMgqVP5DGipksvoJ3TkaCGyCkxeuGcUGYJd48PHZ33XXX4JW75JJLhu/5YcGVt7zlLUOoJvP38OI9/elPH9IJ8ABJ7ZPXgjx5Et2Yinpkhm7WpeaeL0NR+3XF8zMwzcqztOOZvrsGkV3rmdVv19c/tPzn9v+T0k+eswhUUc+48qa8aPre8/FzN6mXR07wvNU8PGCP0Ho+dV0Nuuk+irAHHGpV5DGoPbR+VOUpBTZVoEBvUwUP6PwCvQNqjCrK1hXIwGZs4ZWWJ8/Bjb+ZG4dHjlUygTwMCUGeL3QisAEICcvEeADymI9H2CWQB8SxOidbJ3zwgx9c3XbbbQPcPe95zxv20CMPLSaAgaKwzR7keTiphN3EgGo1ztz8CvTmdfFM3wK9eXoeeupjAb0W4LWgrbXFgodX6rk41o+ze6DXpoqe8Oejtl4Q7HFM2zO0YI90nqZg79DvoCrfthQo0NuWkgeQT4HeATRCFWFnCkTDqbV9QObJi5DkhgcvfubiffKTnxw8ejIaPFRTgMYni69gULBYC+cBbMzRwzOH9w7v3gc+8IEBANn8/KUvfekQzgkAkpYVNuUV1Oi4Rqx75XQN1jWaxoypOY1XoDdHra9d5TSeXaA3T89DT31MoCfYi5/eJ8f20tOA2BTYiwNsU9tR198E9txDyGBc/ZQCp0GBAr0FtXKB3oIas6ryNQpEw4lQHP+ZAnl60bcgiUVX2N+OcE0ZIw552hAdAwFAA/SAQr4nJBNwo0wf//jHV9dff/3qox/96LCYy1Oe8pTV85///MHTp7kkfHIOxosgz0ON9LfPS9GCBLvqGnPBsUBvXktk+hbozdPz0FMfG+hJT/VDeev0f7Zpuody9sI4Y5tl94Sn9+u3YE969zx7/kwnLeH25dU79LuoyrcNBQr0tqHigeRRoHcgDVHF2IkCbjgpDMfDNTEa9L+HOsatFVQ4Qn8wHvjEywagAXkAGSGcgF80NAjvZBsENjNnkRW8dXjx+AXybrnllmHhFUI277zzzmFbhZe97GWryy+//NycPEARI6M1ouyGjy+uguFE3cZgwBcjoNybGpqt82VERc9jq8HnXn8nneaAMs2M2k1BLzNad90eWf0OqCnWKko2Rzi231w9dt0+cyvtC7Bwbuxfsb5zwzi9PFO1cviMsMfzkuc2aQihV5k9jFOwp2dpb3Vj0m16P87Vu9KXArtSoEBvV8qeQL4Feicgel1ybwrIEMIo0LyMCHYR6vz/VugncESY5gMPPDDMy8N4uOyyy4ZPQA54Y64e18SDhxcO2MNTx3msqsn/pAHubrjhhtXdd989GBwAIytrPv7xjx/CObm+II9zoiERV82Mxk/8P55foLe3rrjWhTJjdlPDskBvrWaZfNJpAz2HKv7OQE9wpLRTwzjXBb5WuLv22iNPzYH2lUU9oiPCXvZ8ndxRKmEpcGAKFOgdWINsUpwCvU3Uq3MPUQGfUyFDS/BGeflO4KdwR8GfjitNrB+ePAANwGMBFhna8rTxvyb8YywAeRzDmMDzh1ePPfAYPX7/+98/bIQOMH7uc58bPHzf//3fv3rWs541hGtidChcCMgjPzcsVAc3JjMPQYHeIfbYfpkK9I6rvWJpTxvoUX/36k0BvW3AHnlk94qu47DH3wI9ntv8z7PX03jeigDhOSoo9DbfdODluHt7lX5JChToLag1C/QW1JhVlUGBCHoOdRHyBHbuGXPoi5ICeQAenjst1c0otOae6UWPsUCoJR49Fl0hfwCPtOTPvnksuoJHj/8J1/ze7/3eIVyTcwR6AJ4gr2XMYKRwbZ8jI4Omlb5A77huksx43dSwLI/ebvvDaQQ99+rFOXpj/XWTME5vxSn3jECOT9qI5zOgxy8/U2EvhtJvej/utjdW7qXAdAUK9KZrdfApC/QOvomqgBMVaIUtzoE8efc8VIdLYwQoxPG+++4bvG945zAQFGokuOJ7gA4DgIVWmI9HKCfQxzw9wOymm24aIA+j4hOf+MQQyslm6I973OOGc7X4ikaMZTy0jHJgc2xEOZ4jIO3tYzdR6nPJWquYeh4xNHRu/ln6Q5ujlJX30I5noLfv8mbtmRnx+y5vNOyz8m+7fJkeGWhuuzx6Djrs+TUyD5+8gVpwSueuA1A9bVQ2f3brPcFqyPz4SskxjFODhXpfeFmzxWd2oXflWQrsQoECvV2oekJ5FuidkPB12a0rEF/s8sz5nLzouYv/xzyAMd8rD++cII8KKNxHL3vgDHBjJU4WagHuBH7M0fvwhz88LLiCR1Dz9V7wghcMc/JIBxDGTXzHhNIIdM8g2jfoRf12bfjs27Deeqc94QwL9DZrgAK9tn7unZsDei2vnp+/LeDTnMAIcQyc8UxVlISiKVpz9nj2kJa89Pzf9fNus95aZ5cC0xUo0Juu1cGnLNA7+CaqAk5UIHriNEormMsgT9AQjQk8ctorD0PA0+GhA8wwCPDiMQdPnjqu/4QnPGEwGthSAU8ev/IEAn548p773OeeW10T0PNFDDKQOTTQ2zc4ZPpM7DqnNtm+2ysTOmvPzIOV5b/t4wV62wU9cnOvXgxJ7w1oTWlX7zvucYwQp3nYvC94rvt2Nt7e5EdaLdAiL+CUslSaUuDQFSjQO/QWmlG+Ar0ZYlXSg1UgLlJCQbWfneZgKE3r/7EFTfDMaTVNhSrKUAACMQYAPObWEdYJ/JHuzJkzw2IsnP+hD31o2EYB4MPrxyboz3jGM4Y5eay0yXf8xDkf0fCNhm4MnYyG5749enFEe9eGeQYGB9thD6RgBXqbNUSBXl8/ebo8RRa6SVr36in9toAvgz2uwzOFAT2e4zzP9Kt5fSojn/L+Cfa0RcNmvarOLgVOXoECvZNvg62VoEBva1JWRntUYAwg5MkT0MUtCDTxnuI6/Dm8aa8kFk3xcE152/z6hGcCa6QjPdsisN0Cc/TYV+/aa68d5uLJGLjyyitXT33qU1dnz54dDAWMA4VruiEkiBmraw90VJfYJNueo5eBXBZqlZ2fdanTDnr7BuusPeYej/1jW/1B+WT9b255W/fTnDxi/eL/rYGZOflvWr54/jbm+OmZyWcW2h3bS5DlcOVp3Bun5/mcPhSvpznFekcwkCdglcfOoVPvGM3bowxe5kMbSNmkL9W5p0uBAr0FtXeB3oIa8xRVZcxg0lYKmkPhMMffPmevZWjpPObQ4YHTnDzSatVMQZsWWeGad9111wBszNHDk8c8vZtvvnnFAi7kwxy87/qu71o96UlPGrx/GiFuQR5N2QK9zFCUQdQzcAv0lnWTFOi123NfAwBzoMIHllTqAr2vf1gDxueWIFH9PHr2osdvLuy1rqdrtWBPA4AxhFPvHD4pk3sBl/XEqdqcFgUK9BbU0gV6C2rMU1SVHvA45MW98+TZE+zx2RpBxsuGJw448zBPpeU4L3JgDa/dF77whdVHP/rRAe7w7PE9kHfHHXes7rnnntXtt98+hHIyF+9FL3rRcJzzFeYTV5hTM64Dej1PnhuWMkRaI+xzu1Bm6GYelez8rDz7MuizcpzU8QK9ceV33T/m9t9soKY8eud9TYOOwZ7rFeFrStu0nk8echphT6DnK3YKLpXWB9MUkn9Sz4e6bimwrgIFeusqd4DnFegdYKNUkVIFWgaTQjY1N4//BXW9ffLii550LJLChujAHmGYGIsKEQLySKNwTbx+eO2Yp8f2CEAc5wF5hHESssn8PjZBf+ELX7i66KKLhnBNPIHMA+EzGndj8/LmGopRyPLopV3rqBIU6BXojSkwBXbGzj/p0E2VrQd7Y/v0qe5jGvQGonqwp/315LGLcEmop8I4ea7XnL2jepxWYU2BAr0FdYcCvQU15imoSmvRFAGeQjKj587/F/xpFJYXtzx0jL4+8MADA5gBe+TnI7J6gfOSB9jYI4/0LMTCnDzS8qLHiwf84eUD5Fh05dnPfvbqwgsvHEI7ZbTEkM1s4ZVW80YjJvOgbXtfu00NyU277K49NpuWb+750XCNi+30+oD6ddb+c8uzaXoNYkydq5SVPx6fYsxvWgc/P7ZHFnoZr73O4kmex77vt3i9dcBPUQZT+kC2WEucs6e8vV9E+NKzvtUPxkDP5/+5Z4/vedbzG8/3eeFcj/L6M7cVKrrN/ll5lQLbUqBAb1tKHkA+BXoH0AhVhMkKtAz7GK455slrecQEcKyyBrwRiumeLwqnuRd47Jhr9+CDDw5Ax3w8rZqJF5D5eDpG6Ofznve81TXXXDOkk4HgK7l5xacsvhKFKtD7v8l95xgSRkM3A704cBHrmIHTrjVpGeJj18xgoGUoZ17ubdaxQO/h99vU/qXBrax/ZqDX8uxtAntj5de1lIa25x1Bf9MgnQbu4nNcUSXyDMY5hko/Vb9t9uHKqxSYokCB3hSVjiRNgd6RNFQVc1Aggt4cyNO5rRHfL3/5y4MnDzgT5HE9DA8tvILnjpBNtlAA6AjLYaNzfjiPxVhYeZP5eZSLLRSAPHnyeNlrXyaVwY3UAr35nXxpHr3Mg9JSaN9enjmtpH4uYzw7NzN8eyDAefsAvgK99UGv1baxPTPQo/9sE/Yy0NM7QOmI2FAf0MBda3BCnj3C83nmy6tXHr3sCVDHD0WBAr1DaYktlKNAbwsiVhZ7U8AN+3Xm5LVGUgndZK4dc+uAPR995Rq8nAV5WomT7wA5vmefvDvvvPPc+bzcWVmTxVe0uiYvesBwbE5Vgd78brQ00Iv1WUr9HPjGWjkDvXi8teqi579tCC7QWw/0BGix7ePzcArobQJ7cyMg1N8UxqlpAB7G3/LqaVASD6CvwlmgN/8ZX2ecjAIFeiej+06uWqC3E1kr0y0p0JoTIsDTQiu+MqZ/5yGc0XMmLx3f44FjTh4vZd9KgZc6G5izIAu/vKRZZIURWrx0zNMjXPPee+8dPHwAH4YLkMc+eazCqb2X5MkbC02T8eBlzQzfTOaxxQqyc6cc37YhPeWanubQQChbHAWPwBiIzG3vk9Z/bnvF+s01vOP1ZID3gG/b+mza3zKv47b1mds+MX1W3ix9dn21n9d77BkZ9Zk7Z4/yeLhzdr9F0KNsPl8vhuF72bmOewBJy/ukfkqBY1CgQO8YWmliGQv0JgpVyU5EgZZhJdDzxVcESRSyt8Imx0jno7OEYX7pS18aAI/z+BQskp7FVJiTBwQSlsmLnzl5jOLi/WNVTWCPRVmAxauvvnpYfOXMmTNDWgBRkEd+BXrb7UabGt7bLc3Xtm/0AGUL7mSG56aG9bbrOze/XYCMwkIV0keZWqHRc8vaSr9pf8vAaRf6bFLvrLzb6I9zYK/lEZPHTO3u/UHla91XUwcBHPa4lr9/ADlfVCs+34kW0UAkZSGqI5uHukl71bmlwLYUKNDblpIHkE+B3gE0QhXhYQr4Czi+jGPojM/RU1pBX/SQ8cLmxcuLmfBKFl1hbh3f61y+lzHHS5kRWK4BEPJSZ1EV5ukBfbfeeusAeXyPN4+8X/7yl68uv/zy4YVOvoRuTt1LqTx682+ETQ3v+VccPyMzjLPjBXpfu4/a1DZqAV/sH9s2suf2v7ntv6nHc6p2vXRZebcBehoAU/spz1Zbte4PAb6H3G8T9hz0aG/tocffzO12r16sgwYjBXvUiYG/sTpu2mZ1fimwDQUK9Lah4oHkUaB3IA1RxTinQA/0fCQ1/q0XKpnofI2masSYY3zHy5hwTbxwePMUTgPkadI8nji+B+K0QAuhmIRsAn2suMk+eeTNJyGd7JP3oz/6o8O8PYFebzP0VnMX6M2/CeYa2vOvMO+MbI7dtj02U70S82qxu9Tbrn8sqfLvAXP8flPwm9v/MnDatT5zWzYr7xjo+QDalOtO8eyNtes6nr2p94+uq4gQzcsD9BgI7Hn11D/0fuJ94hEeMdR7ik6VphTYhwIFevtQeU/XKNDbk9B1mVSB1ktX3wnsFFbZgj4/30dS9TLlOH/jjSPkEtjjBY7HTfM2ZJycPXt2eCEDebzMATc8efzNwivMyeOlTXrAj0Vafvqnf3p15ZVXDuGaGvXFAPByRUMlWz4/FS0k2LfhMNVQmluPk0qfGe5qTw8P9rJm58fjrVC0sfzmevw21TGCUGzvrL49ENP3yi/TYZ169Lw/npd7a9a5xtxz5up1aPdXBn5z69dqd/fGkZ+n0XO1pTvpNLDmnrX495w2i/1T/2vjdP5ngFDb72hvPS+z3i3URXN0OZ/3C8f2fU/PqX+lPb0KFOgtqO0L9BbUmEdelR7o9aDOPWDR8NYxJBG8KXyGMEtgT+Dn8MicPDx5vIRJw9w8wi/x0nENzmUjdObyMUePlTpf8IIXDHPz2DQdj5+MERkeBXrH0zEzQ5W29fDhuTVbGujNBZFD81g5VLTaclOPX8wz618x/Vx95/bHuel3DXp6Xvtn/M4jNGL5W4uz6PwYVjml7q1nt+BMXj2HPUCP8rUGSPw9xrVJo7D+gr0prVFp9qlAgd4+1d7xtQr0dixwZT9ZAffe6aQIeS3Pnodtcp7AzQ0EvmM0lTBLvG/y0BG6CcwxKsuLV9+TFq8fC7HgyeM4q2vefffdgycQz94HPvCBAe5e9apXra666qrhpa3VOaeudlkevcndYy8JpxjiPjAQC5UZbEsDvay+mT4ZOOyl0b86GDTmAdzWqp5T+pfX+TSCnuqvAbqoPd/3YC969VqQOLdPjXn1BI+CPT5bXj29l/TJFAKe/Qrxn3sfza1DpS8F5ipQoDdXsQNOX6B3wI1ziormBo0DnxZb8fAXeevkodMxh0MPiZFhjofuwQcfHLxxeO0AOP4G4oA9XtDkiQeP7/hfi7EAePziwQMOmaOHR++Xf/mXV895znOG8/D6yZsXR3R7L/ICvcPq5Jkh7pDXajvN8ezVammgNzdUON4Xrke8j/1+3lcv6YWQ9gZu5oJY1r9iPefmv2udMjCfW78McPQcnwN70avnsDe3vzqgxYFDQaXDHu8ThXX2FpNBI0BPC4OVV2/XvbbyX0eBAr11VDvQcwr0DrRhFl6slgETv4srajrgkVaLrfjLWKPAbiSSDihjXh0eN//RSCznAXUYAnjsGGkF+Pif8/DmMReP0E3yeuITn7i65pprVo9//OPPpeMFTx4OmbtuxqhZZjjtujxz8z80QzYaqtkG2dvWPwttzPTNypOFIspo9S1I/JrZ+Vn5svq1QGHKs2Lb/agHfPo+2y8x00HH54JRlm+mw9yBhrnXi9fP6jf3eRX7X2uzcnn8fBVOQVoWqpv1v9YG756n75vnoZnSUfXluUJarqeFXFqhpXP1ydqrjpcCUxUo0Juq1BGkK9A7gkZaYBGzkWGO8zL0+VAOegrXzAwJ5toBZ4RhEm7pS1vr5S844ziePNIQsslLXSGbd9111wCA5PP0pz999bznPW/YEB0vHuk1KtsL8dpVE2aG/a6uu618M8N0W9fp5RP7T/x/Sj/1vDc1zDIQyvToAYrOy0CttfJhds05x7P6ud5K6958XStrFy/TJn0sA74YQjj3Wtnza462pM2uvzTQc69avA/jKpxTYC8DvVbIqN8z/t7ierwbvA/pb/fqqZytuX2bPk/m9p9KXwrYoMT6e90ciYyLr6C9ML9yJG1SxVyQApmhxnGNeArqZPDFvfR6spAe7xt73eHVA9742394EbMAC9ciLS/bRz/60YNnjnBOvHmssnn//fevbrvttgHwfuzHfmx1wQUXDBDIueTRGlneR3MV6G2mMv1iDhRk/XZTwywDoay22dzQLHQtK38GEln5svopf6Xzzxjm6dfqAZOeGVMgaKzsU4Fvrj4FevNMrV44ZGs1znU8exnoKc/YVwR7iubQICXliuHc7tXjHcOPb88QgTW7p+p4KbALBcqjtwtVTyjP8uidkPCn/LJjBrNATqGZ8uRF0HMjriWnvHEeHsMcO/8hRJOXMS9cNlBn1UzN0cMTeMstt6xuv/321Y033rh65jOfufrFX/zFARh5sXN9/uYl7aA319jbpCsU6G2i3mqA9THQy7YX2Lb+GQhltY1GZSx/5tGL+UcQ3nROaVa/6P3w5fLH2ql3z/G9Pz/2AXxZG00B1Dl5zBmoWJpHT3Vf17M3NmdUece+1VsIhu/R18Oe+V+Ls3hZ+ZtjPH90zhgUrtsf6rxSYF0FCvTWVe4AzyvQO8BGWXCRshFsn5eHkSmY8/At/64Xesf3LJ6iRVWYm8dEeS2+wkuVsEvyAvK4FtCHoYx3j83UWXCFuXk33XTT8LL+tV/7tdXTnva0IU/Ox5unif8Cv7mGZOZBOfSusE+oXUeLqO+2wWWdMo2dk4Gjzwfib+3fJSBq5a1wMj61D6DgJ4LbFJBzD3vWf7NQ0ui5U/llNOt+UjoPk3MtSNcLfWsNEE2Fo6x+0XiP+mce1Kz/ZM/L7HzvT62Bsax9svyzUOfs/LnHs/IqhN7zzTx7rcGc3nMtW2wp5qWBJIGoQ6IGITSgqTRj9/JcvSp9KbCuAgV66yp3gOcV6B1goyy4SGOGiwxSzV9oefIcpPSijHIBakAaUEce2tuOFTdZMZNQS+2VhxePNECbQjgJ0yRkkzBP9szjvJ/92Z9d/cAP/MA57wAvY83N08td5R9rvmgITDUkD7VLHDroZXPwNjWkd90urf7SCh9TulZ9dZ/oWAyFngo9pOPaanN5IsY0yAzzKdDrfcyvGSERDdyzznHf1yx69ri2ogcEQdu+H2W8r9tPNu2f0q4X/bBJ+1CnQwO9Xgj9tmBvLuj5gmHqj9Lc7yOlUx/edIBg3f5W55UCNng1L676CKVbfAXVJgV6R9g7j7jIU0AP40v7DOll6Buit4wWf2nijSPsUl42Fk0hxBJ4A/7YVgEDkL/ZU49j2hCdlTXx4gF7zM0j1POFL3zh6kd+5EfO7bPnoZpaStvLNFbHAr39dt51PFb7LeHDr5aFWrb6j4cnxvrKK+4ePN0rDm32ch+tPgao9+8sFHQOSLjXPg7otP4XeOpTHj73+lFe7nXf3NorKA2kT6z8NgYyNoG9bYBeD/Jcv6ntH/U5NNBD6x6MbQP25oKeBlWkky/OEgcwBHukKdA7yadwXfurz4bFc9DiK1igVzfzSSjQM1zc6+CLsMQR92h4xf9ZOZOQTcIxATnthce8uy9+8YtDWCbgR74AIccBPYwAzmVDdbyBLLzy3ve+d/XKV75y9fM///OD8UDZSUcYKMYkL2Y8g3YvDX8W6J1Ez2pfk/b2n9g22/bgbFrzaOBlBp9ATkZia85hDNP0eW9RjwzcMhCN9Z8Keg55XqboU8IpXAAAIABJREFUkWp55Rz0HPJ0rrwk3MNxvpTCPVvQ69eKXpi57bwu7G0Kej2A7YHd3Pvh0ECPeo0tjDUX9mL91gE9vRPIqwd6SsN7q9VP5/a3Sl8KbKpAhW5uquABnV8evQNqjFNQlNYcIDeotFqZj4TKCBQMujGCgSsjDZDDG6cJ7nzP38y9k7GHN49z8NSR/syZM8PoKXnfcccdAyTy+453vGP1Pd/zPatf//VfX11yySUDGFImwE4rpLX20urNcVKZZSjPNai21TXk5ZS+GUhs67q9fLbhMWnlrfplAwP7rl8LpDzk0NuHstNP1PeAVo77qrOU373fMf9oqGZgl3mctwV6rXbxNnPA8zbyObyk9zlPpHNvpQOgjH/3+nGuFsAQ8PnqjUpLPrqurrFuv9V1eqAV++O611E+8XkUnzub5h/Lu2vwmzJwoHZt3dux/ZWfvvc21/nuEc36f6x/6x3h37n+/K1BToV5nvTzedfPx8r/cBUo0DvctpldsgK92ZLVCRsoEA0PBzr33rkXwkHPjTkZuYAcIZgA2kMPPTSUTgagDDxG8pmDx/dAHtfCMwe4CRDZXoFVNv/5n/95ddFFF61+7/d+b9gzTy9j8uDXjUE3SFUXl8cNCZVLBugGMq596mkAvR7kxb6ztogzToyGaTQU1ZfcwKT8DnMYf8Acv5yve0MeZvrglEVUWv0uM1yz8mcewJ5hPgZ6LY+eg4s/Mxz0lKcA0JvJB1hcay2mJC+ng5974dzjpwGnHoyOdQ8HjSnPgU1B7DSCntqtN5g25tWLAwcR9rL7JQM92sMXW4nt6ytNU07ebfVTCpyEAgV6J6H6jq5ZoLcjYSvbcwr4KLsbHj3IkyGltGOgx4sXQ5g5dXjzHKz00tYKmxwDBHmZAn28RIG8T37yk0OoJpuhX3vttcP8vt/5nd9Z/eRP/uRgQAOLWpFTL/o4EushUn6sQG/8RtjUkI25j0HeSYBeFoopgIgDGwI9PNLyclN+8nMIVH+MBmbsd71WiOU7BI/eLkBP9e95VAXc8q5G4NN5DozrAp/DXubZ3/T+OI2gpwG1njdsHa+enh3ZwEcGemrPnlfP34kK9SyvXhlTJ6FAgd5JqL6jaxbo7UjYyrYJeg5E8lz4ymQOdZp/5KOqLWMdQGOFTFbU9BFQeTzw3AFrzNnDa8dm56TDCALqmJenbRTe+c53rn7mZ35m9brXvW7wngCR8vzJgPAyyNiL36nMBXr7Bb3YZ+LVNzWcp+ando9zeqLRpr6vcjNHxwGiZai7R6/nUYv9rgcUmYciM2yPxaPX6oUyyuXVc2Ne32mxJc3tU+hlrLc/1yIUtPqcYCMz4jftr6cV9Hbh1Wv1oVY/8HSt9h3z6qlPenSIzwMvs6IU2JcCBXr7UnoP1ynQ24PIp/QSLSNFIKcXmbwVHnalUDSfGyHjiRcrxjA/8tCx/QGhmxwT6JGvjDLm5bGNAp47FmXhl+PAIeGen/3sZ1cf/vCHV//yL/8yrLD5+7//+6uLL754AEPyYwK98tKLWC/4uC9bbGo3lBUylI3iz+kuUeMs77np55RlF2mjodoCJfWN2F92UZ4poCcjU2WVUa+2oU70G83H0f8a+HCQUz+Pgx29gYSp3ytd5sFDU++3Wf+K+mT5x/Q+B0/tmqVRmfwZkpUj08k9d4oM4DoK39ZKnjHUT+XvPftazwf1l7H+ui7wRQ/Tru+JWM6pIcVTyxX7X7xeNnDR8rD7far7rRfCObWcSpeBfOt+8nckzwl5l8kzG1iZW75KXwr0FCjQW1DfKNBbUGMeWFXiS1j/uzEXFznw+UkxPFKeDr3s8ODhoWPOnV6IGGA6j3SEaPI/K2piWLONAt8DfeyRxyeg9/a3v32Yr/fHf/zHw7w8wJH/fR8u5C3Q228nywxF9wDLg7vPErY8XtGbEA03wjG1YJD6tPqVe4i9HhFmMpCJ5eqFcmYgtm/Qo17+fGgBToTBOaAX798e8LZAz413bbGi54PDgj/nWrDaG2yZOhA0B/oK9L7uYbdKBC9pvivYWwf01GdoZ95ZlFFzzQv09vl0P93XKtBbUPsX6C2oMQ+sKjJI3DCJkOdeGIwShbC1IE8jmrz4gDwAj0958/C8eX7y7mFU84LEKOPFyTw99tS76667BsgjXBOPH4uv/PiP//jgMaSceP5kCEjaaDhlhlR59DbrlBH0WoMHDkdzPU7rli6CUwzFU5n0qQVV+OS3V6/Ynxw4WtCg8reAswWKU9Pp3JMAPYe9FtREz6eX1Qdjxto28/yMgV4EPp/Px3ma7+eA721HG/hzyttQ7TPFozQF+LLn07r9v3deLFM2UDP3+tv26HH9XcLeuqCn/iKvv/exuZpV+lJgHQUK9NZR7UDPKdA70IY54mL1PHl876Dn8xDGjDfPD1jDO0e4Jt48jgFyehH6iD2gB8AJ8hT2efvttw+ePPK5/vrrV+9617tWv/ALv7B6zWtec84biDdP53lTFOjtt2NGQ7FlOHqbbBv0Wsa0oA4lfAU9KaPtDtTXFaYp2HMFe8a6G/wyRk8T6An2eqDng0LSRWmnwE3Pk9kDeE8fPYiCO+1/pv8d1gT8fOfe29im8fqbAt8ULbZ5Rx8j6O0S9jYBPcrl2y1oW59ttlflVQr0FCjQW1DfKNBbUGOecFV6gKdi+WqBMtRkiPTmtvjINy9NXnyf+9znBm8esKf5cxwjLwwj8rrwwguHOXgY2doQnXKwSTr75Wlj9be85S2r5zznOas3velNw7w8vievGLLJudFAW0dujfavc27rnF4YWC//uem3Vc6p+TjIyZvkhnzWx6ZeZ2o6v57Dl4x5lU1eGvobAw/+qXmouuYUT0zmeYvl74WQerpWmp4HUee1Qt08z7mGbKz73FA0DQ4JnPx/9+xGrTPgifWIntQxfR3OfPGWFvBFsPNnirRphdluCnxT+3umU5bPlL7teWx6P2fPs9hucXEk11qePddagzq9fhq/z/TL7qeorw+OUhYtCpS1Qx0vBTZVoEBvUwUP6PwCvQNqjCMvil66rZe9XlgyxuI8HJ+rF400Gfy86FgghRUyAT2+x/PmL3PAj3l5bJtAWCZePS2cwOqchGsCizfddNOwKfpVV121+qM/+qPVk5/85AEcWWGzBXkFevvpnAI9AT6GlP7u9atdlqwVeuuwrgELwZwAT+GZ6w4OzAU9aSAjNZ7fy29qOuUf088FvdhW2RzBluEbIwEc+lohsaTPAKSnQwu6BAQt7x/l5Xt5ehVpoFU8NSDgXkEHVPX11nXJe9fAl4FKdq9lOrfacwz85l4v68890FO7+QCOt0FP912DngYG9H7UQEKsZ6ZTHS8F5ipQoDdXsQNOX6B3wI1zZEUbAz0ZwjLSeiPzeuGq6jI8MJTwtuGlA8iYmwfk+YubNMyr44fQTH7w5uFhIYQTTx7eQPbce+tb3zrMxXv961+/+omf+Ikhb34APV7erRHcdY12b8by6I13anl93bvhXt3MUNzWLdMy4mXgcw0ZXj73LkLfJmURQHkocpZfz/swBo2ZhyE7nnnkMjDMzm+1t/cRHwRoDRYpJLzl7YvPmpa+rX7Q8/a1IEOAxzkKvRMEOhSpHoJSDW6pTJ53vH6vX8yFLvI5baDnfcDvn6levX2AnsMebVpevexJWMe3oUCB3jZUPJA8CvQOpCEWUIwe6Mmbp7lLMrqUPluSXC9g9rwD0vTi0/cywHkBspUCafD8nX/++cNIPpB36623Dt8Dd29729uGFTdf+9rXrl796lcPL07KwEsbD2D28l7HgFLzFuiNd/TWPnhjem/SFupHLYPf+5b6lw9SUE5+6U8+J28uiPZG5ueCXvQ+OCB4f87AKx4f84BwjQzU4vFeiKTKm7Wng50/RzxSwNtgzNvn7d+7/iagp36l/iPvnoBPfczLG0NRxzxUu/DunWbQU3vN8epl74r4PMgGTsaejvRlrS49pe0XYFJUFU5QgQK9ExR/25cu0Nu2oqc3v16InUbV4+i6G2HuLWuNXhOGec899wwA5z8ynoA1vHF477QKJxuj80JkXt511103eAEJ2QT0Xvaylw3ePM3foyyEfZKPfqLRkxmhWcsrpCtLN+d4LFMW0jM3/ZyyrJM2hmq2NB7TnfO1txl9QRuOa/AgCy10z6Eb5mor7wM+706Ah0cvema8DWJ7TNFfHmXO1T0SDcrW//ICuecx8/5kG7pnx1vlcEjO7qEMFGOf8vwcvKMnWBAXPWV8Hz3zahPPO/aLqQZ7BMMI3DLQ6bMezun9xGGvd08pfda+UwG698ybe09v+oxUe0297tzr6d7SgFvsn2ofvwcjsHvZMtCLz5/s/s+e33reCEbn3j9Tda10pUCB3oL6QIHeghrzhKvSAz15PPRSdUOm5c3zlyEvPuCOUExW2YwvTvJWCCdpAUI+maeHd+/MmTPDVgqsrnnjjTeu/uEf/mH16Ec/evXnf/7nqyuuuGIAQ354YQJ6nv82QjWjoZe9yOc2YWY4xPzmpp9bnrnp3UBH75Y+mUdPRg9tJ0NIfTHT2w1zwZ2+Iw/Kp1Uz+aQvUk6thhfL5oAwVpfMUyODU7AX0/c8ZQ5Z0UBVXt5G8X6aC3YtD0Usg19vrmE+BnqCOZ/vG6/l8/Mi0I39HwEg/t/zzIyBnsrmMKH5wNonTefrGak6bgv4svz27dFr1WsO7M3tT+qbema0nocaKFEbe5tGT9q+QY9nkJ6TGiiY+8yt9KXAFAUK9KaodCRpCvSOpKGOoJgR9GQ0yFj2+SfRwO8Zg5zDnDzCLjlHe+MpPaAG1PHDPDt+ATkgT5sa48ljr7x//Md/XL3//e9fveENb1j91E/91ACO2nsvevPIb9ugl3mX1mniueA2N/06ZZpzjkI1pfVc0HOQ5lz6yJhHydMLhByI1EYCOcCOv+XBoy9FY9nLrGv3Qh57niLPozVaH3XphUBGyIqGacyHfu8/GfjFto2Grq4/tQ/MNdR7ICIoj9eN3tZ4X0cQlAc1eggjfPRAXd9P8bTIa8SnFtnQp5dzynMoXjcb4OgB3yGAnso2pW9MSRPfLe6ta7XTHK/evkHPo2K4tkegTL3nKl0pMEWBAr0pKh1JmgK9I2moAy+mXrgyuOL/ekF5uJWncW+D5stRZVbP/NjHPjYsogLktQxcwRohm/zNNgmEcWKc8yK84YYbVn/zN38zQN4rX/nK1W/8xm8MMIABr/3yojdvm6CnEeIpxtfcZp4LbnPTzy3P3PQCqghg0TjL8lW96DseEhdXYWzBXTSSKRMDCHzS//Q/UAroefqWp01zsARs7pWLQNvyADnoxeMyLFshk6qbH/PzI5CSnv7vP5lHL/afKUAz1nZzwaIVaufQMta/vY84uMW/WyGhuoaDoaCW83vtlPVb99wqqsBhz8u2C+CLes1tjzGwzuqeHZ/i2ZsLenq3CPZag2/R6xefGT54chKgp/5JOeNATaZpHS8FpipQoDdVqSNIV6B3BI10gEVsvWD1Yvawowh4GjF3755XTwAG1GFkE3aJR48XKkap9rnDEPetEx566KEhzSMf+cgB8vghLYb5P/3TP63+9m//dvWsZz1r9cY3vnH1uMc97mEGu7ZfiDK7UbduE+wS8tzAHQOlMWjaBXyOaSXokcdkimE515gbu76DoObpeJ9k4R7fIkFeYvqR9sdzoz4aeoI830+N68QtOyIY9Dx6Eey8P8Vzet40B864GJD+V17rgpzu/X33p/jsyAYyfHBJ94/a3//X3wqVU/3Ub3XdWO+xNsieIZzr/acFfHq2ZveE2mFuFEGWb+sZOfZ8yeqcHd82iMbrRX1aHm0P4XQIJK+WRzt7/vjx7Px4P3k/JB/vI5mWdbwUmKNAgd4ctQ48bYHegTfQgRYvvoBbHjyK7qDnI+o90CONwu+Yb0fIJsCnRVfw0vHDSCagR2gdIZiak0c6/uc8Pm+77bYB9IDEP/zDP1y98IUvHLyDXAfjmzyiF0Plnmv0tJqqQO9rVVEbT4E8Gdzbug3U1jLeKIvm4MmDR5+iz2mgQN49BwLKo7aNRr9C8TjOoIP6Kv3N933swR5lix6HCJfuVdAxDzmLxqTDXsuz19M3A7foDYv5ZOdv2q5Z/tlxv8dbEOhg5WFz6pexL6vdep7HrL4O3vyt/iIgaEVEjOUZwT67/txnXqzn3PPnlmfqMyPLV8cz0KP/+Fw4B714/+uZMHbtGGEwF/T0btL7U4MDWT+fqkelKwWkQIHegvpCgd6CGnOPVZkCem4EuZEkg5nP+ILCqOblh7FNyCZghwEuA10bUV900UVDbUnDdyy6AuwRvsl3bI7O93jybr/99tVv//ZvD794ZsiTeXxasTHKtg1PnhsSu3wJZx6MWLe56bfdpdyT12r/1vXWMR7lOYz5KVRRfZB+Rn8A6vDm0T8c9NywJE831By2uI7q5sYX/RbYY84ony3Qk7HnwObhm25AyvB0z5F7b1qGvc6J+Uxp2ynaT0kz5VrrpMnurTnHI+gJ5qRbfIa1nm+k3SSc1fsCZW8t1qK+OzWUc45Xb25bLh301PYeDu6wl4Fa7NPbAL3y6q3zpKhz5ipQoDdXsQNOX6B3wI1zwEWbAnrRmxfDoGzk6FxNMbQxbtgSgX3zNP9O8MWLEuOZPfLw2N17773D6pnaRJZQT22Wzly9v/u7vxu8ir/7u7+7uvrqqwejnjwwuJW3y7xNyCPfuSPqc5t8LrjNTT+3PFl67wNqy+ycucanA008lzbnuoIy+hCQh/eYvhfn5KkN1Y4R9Fp9x41C+hNbeLDVB5/y1nnfj569bI6evEYOhipnDPcTrPS8h5n22/agZNebe3wOyHneLc0jOHnfQXMZ2O7F9D0Utfrn3DrEcnmd1F/U//ScU9k8TL53n8x5Bs29104D6PVgT/dpq1/1+sA2QI+83dNcXr1N7rg6t6dAgd6C+kaB3oIacw9VGTP8xjx4MvDdmNLf8oxwPn/ffffdA6xhoAB0eFoANKXHc8cL85Zbblnh2cOIxoDHSMd7h0cPUMQ7CNC94hWvWD372c8+tyw1L0a+J383bLYNee5J2UPTHMQlpKkgn/Ycm4+XGeoClaxyrXwUWuVtTPnoS0Ad8zrpM4Ty4gmmv3AOnzLINHrvn16WOKKvVUQ1X5R+hveYuaMeIqy+ob7vxrjKrc94PQdJGf49HVuGu3sDPe8pRn5vgCdrn3WPR33nDlRkIZTeri1PXAwxl86CPQGgVhbmuA9KyShXuf38liYxncrkwOfhndHLGPtB/H+uByprt9ZiR9k5c45n/W1Kn82u5/dDvOeifnGz++wZH8/Pypu1n+qi/kf78zx7xCMeMTy75t4fmTZ1/PQqUKC3oLYv0FtQY+6hKj3Qa0GeG0ktY18hSD7/BMMbTx4Gs7ZSwCgnDJMXGd9hPH/qU58aDHS8dvzPy47vALz3vOc9q7//+78fDK5f+ZVfWf3qr/7qAHWUQdsoxGWpdwF5MbRvD81z4pegzm58Sne1dSzgLkGPa7nhRrnoM/QVII/+IsBT/xKYcq7aT4ag6jYGejLs6WcCPEFeBDjlKyNeWkQI9OsJ8nTPtOaXToE3N25lHGZG6BiY7KrjZYZy1n9inXphlT349fx70Bz1i6AnDzLfu2ewp5lfp9UnWoMD6nfxOVagN61n9mAv6tcK4RyDvaz/Zs/Dsf6tdzHPLs1hz/KbpkalKgWGd+d5S9dh8RW0kaGvLL0xq37bU6AFemOQx5UV0tQK85HxoxFxvHkeWgn4MWeK7/DkCepYiZM5TxjR5AHgsfAKoXhvf/vbV9ddd93qRS960epP//RPV5dddtnguRE4Rm/etiFPgDFnbsz2Wujkc3KoB6hPwqOndxRGEGUA7oA6PMV80n/wFDvERYCTQe1wkHmIyIP+RZim5uVpM2yOaRsPN+AVAtb6zmEzAp9gdKzFx+BN11sH8Oz9sdMOl4UGZrZIBLse6KkSPY9KD/h0j+sZQjr9zSf/q//L+6VBj57uPa+MBgq8T6hv+WBZDOsbG5jI9MsadwkePW/7eA+2+oPDnp71PdjbJejRT8hf4cOaz+lttmn7Zu1fx5erQIHegtq2PHoLasw9VKVleAnkePF4iGYM09T//vKREcS5GN+AHgAH1GEUy+PCcUI0+QToMKIJV+Gly/wqzmO+3tve9rbBo3fllVcOkPd93/d9g0FPOB5GEUa4e/N2BXmn0ZsnqHdDVnPi9u3RUx9TOCYDAHiK6SdadZVBAvprBCjarjX/hnQZ6HEe4cQXXnjhuYU0vL/Tr/1/Ge8+d09Go8owBicZuGwCcVMeJ7vOP7ZPLFNmyMbBlkyvXv4OAA65MX8HO4GewuwERQ5iLY1bz6SWZ8n7icOfh/Vl/TXTL+sDSwI9hzb93Rqsi169MdjbJejpurQ384xb2wRt2r5Z+9fx5SpQoLegti3QW1Bj7qEq8cXuRgt/C/Q8nYx8GT5eTIVoAmt33nnnEKKpZegBM7ZJABaAOj75n7A7FmDhO85nXh6rbL73ve9dvfnNbx7mX732ta8dfimHQltiuCbl2LahKsP9NL5g3WMhYzPTeIpOY22kY+TDL//TT7S5OZAP4NE/GEjguKCqBXPuNcmgQN5oheNRVwCPX/qmFkbxOjLQ0PIyeVliGaZo1Lv1N+3fLQ++X2vT/LNH1lxDOeaXhW7KkNd1svr0PKytvtLSzr17vXskhoJ6nZSnh+5qzp6+033gz92oSyzvun0sA71Mz7nXjfll+WfHW2DvUN/SyQeCPK2eQZ5n9gzJBi4yfdTWRCzwzGsNJGX3WB0vBVoKFOgtqF8U6C2oMfdQlfhin+rN671w8bhgqNx1112Dp0WeN4xkfjHU5eED4EgDsDE3j7T8Dei9+93vHkAPb97Tnva01V/+5V+unvzkJw/pedli/JNfFgq2qYSnFfTcMztmqGaGTUv/MWNNYb6CeKAegwdPMAMCDAzceuutg9eXcMroBWl5fFoA6P3GjX1G0jVYcfbs2WFeHsYW5YkhXtTNt1fQiLyDp77blkd4rqEb9V866FHfuVrLoF/XsPdnJtfXvRMB2tvOoZB0ahctDiL4cPAY8+zpWpsC39JAT/efdGx5bPWM90Vx/L49CdDjucf7UO857webvtPq/NOpQIHegtq9QG9BjbmHqviL3eei8DcvG3n4KIobGvzdGp3U3Cm8ee7x87kvGOgYyArr5H/yY74V32HIf+ADHxhCOvl54xvfuHrVq161+vSnP30O8nxVw2hQbVO23nW2eY1DyyvOwZsDF9mItfrRWJ0ZCCAf5nJqqwS8d/QP7afI+ZovOObRa4VLOuwAdZwvkKPPA3d48QR4GN+aLxMhInr0tum9mwvJU/rRaQA9h54p/VHpNwU+PT/ledOn8m+BXmsQpbUSpMBjCuwJdr0/TNXhtIGeA52eFWMewH159Ghnnn+UpbVX55R7vdKUAuEZsPi1ShZfQXuZ1GIsdX9PViCCnsDO95NSZq2R6nghFklhmwRf9dDn9rGACmFwvMRYcOXSSy8d4A0jnpA8AO/DH/7w6oYbbhhGNH/pl35p9brXvW64DGUirYfQeajfFIiYLMxXE5420HPImwN4bixnGkeD141Q2lcL9DAPDw+uAI//8Qj7vEyHPEEY3+kavnCK+odfj4EJhRbzCeQBmgw+0FfJRyvgRUOQ/LRhezQOPYRwHR17Gm6a12kCPTScu4BSFroX26XlQVMbuVfcdffnocDNgc8HJxw+W7DHd2NtOtfDt0TQk27y/sc2lMZ+f/c8gPsAPbUn7z/eee7Vmwrs2TO4jp8+Bcqjt6A2L4/eghpzB1WJRoHmBLiB3/PmxUUF9NLhe52PFw5jnB9BmRvdeEkwrgm94wWG5wRPHZB38803r973vvet/v3f/33w5Lz85S9fveENbxgWw9DoplbaxIBzg2lbUrVCe7aV9yHmIyhSG+46FNY1cOMWyOIX40bbJbAYD32D/sQAAukxfNTv+N9Hu32uTW+bAvop1+CH6ylME8BjNVd59gSIgjyFbUaPXlzIYW7YYOwT0dCOhmUGalkfy0AxO57lnx2Phmq83lxDdu75cQ5fr7xzga/13BDExTBoL7N7AVvatxYKceAT6OkaPf16gJK1R9Rn0/6X9Y+oQfZ/ll8LzFvw34O9CNp6r029btQre7/ofUy9aVNfgZP3ZQtSp5al0p1uBQr0FtT+BXoLaswdVKX1otZLRUaHXi4eghRHnr1opMcwxjAH2PQyJD/NtVIICum0jx6ePYxuwvII9bz++utX73rXu4YN0pmz99d//dfDlgqk56WnkU0Z016+bUmVvYi3dZ1DyQctHdS3bVhNMaRJw3XxAvNJ+xPCy3w8N5JldHmeMmBlsGpwYSy0lz5HneUZxKus/RvdK8h1HPRaHr2YftN2LdCbF3wzF/QESbHfTOmnrf6n82J+DlBzgK9VDnmiWtcXGOgezvpf5uHLQP8kQS8rW1Z3tf1cz94msDcX9LwOGnDluagVpiOYzx0YmaJRpVmmAgV6C2rXAr0FNeYOqhJfPDFUTwa3QjhlhEdvnheNFxG/H/3oR8+FV+o6Aj1eVITEAYVaOhrv3D333DMY9YR7ErJJ6Cbem9e85jWr3/zN3xzgDsMcAyVOTC/Q204H8T4wd4R/0xJo7pvmdgJ59AMgT4uteJmAMxnOurYbgKT10LeWJ4P60ve0Afr5558/7N9I34yhmJovpXBheQ117W0bWgV6uwc9b7ttAV/sZ61+1wM+PWNb95L6g8OegIVPLUil57Weib378rSD3r5hbx3Qi149RbPw/szab9PncZ2/XAUK9BbUtgV6C2rMHVQlvni0fYK8evFTRkjPo4fHAxBjkQyMdGDMr4EhL28e3/PSwjhh3zxWUfzgBz+4+tCHPjQswML5rLj5gz/4g6sKDjlEAAAgAElEQVQ/+ZM/WZ05c2bIm2srD/e4Vejm5h0kgn40JLYxij5WSvoLkIc3GOC/6aabhv7D94IuP1/LjatcCsN0Y9lBL4ZwCvLkxeM62q4j7skoQ3psjt6UFogg6udEfeP9WaGb4wqv49HzHN0T7ADVu2ovpLNngLcGAsaAL15Xz2OVTR5k5Uv/9We2P6db3rcMFLL7/aQ8elm5ptyHsd334dlbB/S8nJzPwCj1bz2ftj3QNFfHSn88ChToHU9bpSUt0EslOrUJWp4QQE+jwBoV9lC+DPQwpD/1qU8Nnjk3SjhPLzmgDoOEFxaGOR4UjuG5YQsFtmK44447Bi8ORj/z8liEhUU4NAeL8+Wt8ZfnpgZAtljDkl+ksb28zXZxk7TCjgB/AI/Fd/jEi6fwS8E9ZeE7ef9k9FJ+zvcfQE5hTj4fSwYy/Yg5nxdccMHQt7SYiz7VxzRHT2Fb8uTN6Q/r9M1tg17MLyv/OmXepK9koJYdb4FRC+T0Xa/+2wI+9dUpIXZ6Hrs3Lj6P9HzWgIz3Q/VNDWaQxr1B5K9waNU/eqSnwO3YwETUP3qks/6W9Z3Y/tnAyNTreThmC379vlcYuJ/jesbnz1j/y0C7VX76gPpBa5XfTMM6Xgp89T6fFy5xhLItvoJqkwK9I+ydeyhyC/J8/yf/2w0PHyHWS9aNR15AgBoLZmi+l1cH4xyww+AA3AiX4xeoY+EVfoE85vbx3XOf+9zVX/zFXwxzpriOlrZ3A2ibxuhpBr3WKqq7HrFXH6HfEKL7kY98ZPDoKpw37iMmuNMiKRp4UB9zj56OkRagk4GmPRz5n0EHQR7plb+DXQz9dC/KnL7Xul/meujmpo+PkgK99qt/KvBFPXsA14OAucCn9vZoBX8GC6S8T3IN91wrzF4DOX6fO8CMAUnvlZT1/2MBPQFuC3x1TIM+LdCLAwPSK6v/OqBH3oI9RRe4Z3kP5kNdYgEKlEdvAY1YoLegRtxyVSLkySD2ffKiceDnuKHBuW48AmiEXTLSyByCaFgCeRjTbHiNYY83hZcUC6+84x3vGLyBLMTCap0Y4W9605tWr3jFKwZPDWF6/PQW1tiGTKcV9FrevNi229A35kFfwGurBXiuu+66wctL32HenNpaqw3yKchrje7Hvi1voLx1nK8wUD4ZZPB5eO7Vc29Jb7XDzND1+hbo5T0o89hlx+MV5qbPgC/m35vT54a3YIpzs/Sxv8Q+42DAs1ULZSlvB0zNI/WBOkHetmAv6/8Z6OQ94uEpduXRc5gT0EXwneLVi+CW1X9d0HPY4znW61dz9a30p0eBAr0FtXV59BbUmFuoSg/yeCHpV5AnSIv/62XbMlzf/e53D6tiAnAtI+Axj3nMcBxwIywPYwQP4Fvf+tYhbJNjwCIQ+OpXv3r1+te/fjDMAUMWyCBPN5wkydQQnUzC0wp6avtNPUaZvvE4++IBeSzcA+BjuAL0lEdQJ1jjU565noEZv5f3DoDzv1nhle80eED/kedPHhEfpZfRnIHEWP0L9PLekYFZdjxrn6nPibnpMoCLHr4sveqh+rrnTlDCpz+zeU5Hz57mRAv2fNXabcDekkBPum7i1dsn6FFeBsn0fGy9F/M7rlKcVgUK9BbU8gV6C2rMLVSlBXoK05TRQBqHO/fg+YudvzEkCLPDAMcLxyIa/I0BzXGtkInRjvcEQx7jXiGc7Iv2b//2b4NH77777hsWZGFu1jXXXLP6q7/6q9UVV1wx5M9LzD2E23qpRYMuG2HdQhMcXBZqf7TYdagmfYPr0Q+AeiCfcE3CeAV4CETfUViSwjd9Tl4UMbajPHD0Ge25x0ABC/rgKeR7efKUNs7DiyFwrYbLDN2ssXet96bly8Aq6r7t62X6zb1eLG8WypoBn54XYx6Vdb17vftRg10Og7qHVZ+W94nzKCeRGwr9I5009HN6umd6ZKvEZu2ZHY/tFf+f2x9azxHq2Brwc1hXOLd/l2mT1Y3jc7fz0eJpvYGobZRpSrkrzfEpUKB3fG3WLXGB3oIac8OqRE+cDOqWN09w5yPAEfI0gkw+eNww2EnvoXVAGkY1RjZeFDZG5+WEwY/BzWbo7JWHoQ8UsogL8PcHf/AHq5/7uZ87t9m6wlPcKNlQjuH00w56DnnosWvwkMeB9r755puHVVWBewwVQI/jMkgpzxTI835AuK+Mbu/vQJ22TxDkyajyvfHc2J1iJG1qWO5a703LV6A3Pp3fB5y2CXuxD+u+8EG3+PzimAZRdIzyOZTwfRzY03sgntN6vmb3xLGDnjTYxKu3yXtpLujR5rxP9ayM7ZO11yZlrXOPW4ECveNuv4eVvkBvQY25YVUi6Mlzh7EZwzb9WPQC6hjFwYAG3vDm4akDyLTXnV76AB5GNiPJACEGPTBIyN6b3/zmwZtHWgCPUJRnPOMZqz/7sz8b0hHiCRBqcQHKus2X12kGvQh5+wA9roHnlm0T2EoDI4X2ZUEUjCt57Rz2xjx58ZbQHFD6Cf2NvOmj9EEgEEPK5+HJa6dVNgWiU2+1TUGqQO/hSs/Vc276bXv0KP0Ur55DmXuB/PyWke7eQCkVYc8VlOGvZ2/07HlaQaHSTvHsZc/epYDeSXn15oIe7Tnm1cvaa+pzrtItT4ECvQW1aYHeghpzg6pEbxxZebiPh23qmICu5clTUTByWEAFw11GNekBNgxt5uFhYANqeHFIf+GFFw7hmO985ztXb3/724fVNfHm8Xn27NnVb/3Wb61e+tKXDiF3pMcD4/tDbSDD15x6WkGvBXnbAD2FlekzCs6KqnhwWbAH7ekLCqUUhHmbyCMhQ9nBqGXEyFP8/7H35s/WHVXh/vn8AWoJGggEyEASEkggJIQgCZAwJMhcVoxSDCpYIhhREZAyBlCGgMyDFAUIWiglQQKRQQiQBBIIU4AQSAhhBkGqEH/xV/nW0/k+1/Uuep/e+wz3nnvevlW3zr1n9+7de60e1tNrdTfGD3XwiCOOKBMG1k3DNJ2xj/+31mfW6t1U0Mh5dNDb/6A31qs3BfZyG4jAFyfs5kVp6OmJsEf6GKJsGOdY2GuBwzaAnnpaxKuXQ/+njlWLgF706jEpFn9a+ppavp5+eyTQQW97dEkY1M+26HX6q4yUQE3tGdgy6LlgP+64Gb153h+3+saYIAQPz5sGBQY2f+M5wcOCkc1xC3j8PEPv+uuvn73vfe8r3h3uxSv405/+dHb++efP/vAP/7CAHd8z8OnRi5sHjBTDZO/fIsb+2LJsSrp5clwWPAwfc7dMDUvW41FP2FWT8FyuUzeEMPTtZinR4xENJ+uncrSeCoOGt7njK3WNTYGoP+SvEaTXLnrxhvTe6j5XIa9NqRdjQLYVGpblleXakldL3rmMU9NPvT/n33r/CFUR7GrGdwRE880e5Qh4Oe/cT/sM0jnRwgSaURB8799CDN+5c2eEPd+7Bjvz4GFZfUxtC7kvW9XzlfVur9VrrRGvyT6Cnn1arAtTZdrTHxwS6KC3RXruoLdFypzwKnnAq3nl4k5seVe22iL36OFzwMEL9/3vf7+UTAMD0MMLhyHPL8YG67AwKNh1E88eRylcddVVJXwToGNTjhNPPHH2pje9qWzAojfPUFDy17CZIIYOeklYLVhuGeIt2bseyHBgDA+8t4D9lVdeWXRPmCaePH5ID4gBYa7tjMZMBj3uiSFmXPdZQiXweMghh5SNV8hLyIvGW/ToLWO4LiuvVRmmLb0sen0q6BzsoBfhzgmIWv2KADflHttX1GeceKvVpwh7EeBi+YQ9+/haO6vB6lRwXrQeDt23LtBTJ4t49SLAT33fZUGPZzvJNjTRMLVMPf12SqCD3hbptYPeFilzwqu0QC+GaurZ0xtTAyo9ewxEGA4Yz3jo2CGTT9dXaTCwJgpjG+AjtJM0GPjcx5q8yy+/vIR78j0QiMfnRS960ezxj398CfkEFvHwuC1+C1CGRDM1dGXbPXqGcw3Ja1lw8UgE9AWs88OxGddee23x2FIHNEbUrd682lq8eaFQ0aBynQqhwkwUMKGgkWa+0fNnyGarSbVAbFl5tfJvlW/d1zvoHRgQ0/LoZRgaA3sZ9Gr3ZDCsAUj2eDuRwvfCnuXzGabRsxcn8+I4ENPHPLYd9Oyr8nva9yiXDFeLwt6yoEc5o1dv6vi37v6k5785Euigtzm6WLokHfSWFuG+zGAI9BzI4wYsQpzfRePVfPxkEDGkEk8eHj0GJwztOEix+QoeFTZYwWsHtOG5Aeo4M+9LX/pSAcAf//jHBQAe8pCHzF760pfOfvVXf3VncbkGul6bRYziqQNdB73/HV3fo2dNby43uxkP4bhf/OIXyy/Qd5vb3KbkTV0xJNcdL9V1ln/c6CLq3+cZoqahxZo8YBKIpB67W6ub+ZguGmbz6lWrznXQO3BXyu7RO7D5aPDnkMwhWMoAkQHP+2wXEcBiKGdOJ+wxAWOesUz+7WSf40ScYBsDe632MrpzGZlwnR49AXyqV8/7FoG9VYBe9OpNHf9Gir0n2wIJdNDbAiX6Ch30tkiZE14lA1ocgPXmOUg6qOsVCXXngCeSDgMZo4HdMwnH8ywyE+KZw2g/6aSTylccgs36PNLxPNZpsQEL67SAPtbo4YV5yUteMnvwgx9cINKB1a31Vwl6rYF0goj3VdI4Ux8LviyokBcyNX/X2aF3PLZf//rXi3eWH+qAoWeCFh5fvcE57Mhy1mao/Y57eAfCNQ877LBSl8jPc6XceEJDNgLeGAXmzSXG3BPTLGv4Lnv/1PK20rc8Wi0PYCv/qdeXlU/r/tb1XN6aYd2CPcHAvDLsDV237eU+LQJfhA3rsmfo2Z/bVmgbRnc4NsRojwiIU/W0rvQ1uJ2qs1bZBNza2BF1uwqvXmt8yvUrv6vn1g6dq9d613794JFAB70t0nUHvS1S5oRXGQK92rq8IdDLjzMdoZWsqcNjg5cOY4ABhu8ZYO585zsXo5sdFn/4wx/uHI2A944dF2+66aZysDreQCDwvPPOm/31X/91Wc8HQDKYCXkObIsO3nlgbA2kE0S8b5IOQR4vsAzoCW3WKWSNEYmnlh1VOSOPEF4NTMMlBXn+1+MmuOXNBCij95G/u6/yTvxS/9x0hWfF9BkqF/HWdtA7sJp30BvX7GtyEhjmeVmiBy9CWvTgRSB0AqMW4pxDLwVD2ih9tTAXJ1r0lMeIj+zVM59xklh/qnV79QTtmmevBnpRhzW9zJNIa3xqgR565cfxc/3S70/YrxLooLdfNVcpdwe9LVLmhFcZAr3ozYuzoXEHznmPwUhgQw2MeDe5YHAB9MiDg9Hvdre7FSOcc9Lw0GGI4+ljx0V+AQE8eXj0jjzyyNlrXvOa2amnnlqgT69OXEO1yCYs0RiK79MaSCeIeF8knQd5y4KedUwDiP8J52VN3o033lgAzbPrfJbGbvQiCGRDXrcIeqbRwGItHiGhPCeXJ943NlQzK7WDXge9ZRp6NMzHePaECj8jNETAit61odBC25ztwr41eu30tru21v4xTv5Fr14s31SIWUaO8+7dDa+e720IeBxf5nn1psqoNT61QI/xGd3Zv86bVFiXPnq++0MCHfT2h55GlbKD3igxbV2iIdBzsxS9MA6Szoq2PDyAGyGb7KSINyVv7nHUUUeVjTAw+PllwKEshPLhzSOUjzV7ePP4/s///M9nf/RHf1TkT554ZWKozDKQF40SFdwaSLetIrQ2sWnpuyUPdEj4JSCP95adNTkjD/BClxiQhvdiVEZvnn8Lehqy2auXPXoegM4n6/Goh+qasGE9wvFZGmN6Aue9V/Qer0I+LRmOLcsy+azq3u7Rmy7JZWEvw18EvjzxEa9Z0tiH2h8Lb/Tn1Pc4AaPnm+/1/OV+JILmdIms/o7d8OpR6lrEwTyv3tQogtb41AI95SDUTwXN1Wum57ipEuigt6maWaBcHfQWENo+viUbptlojbO5NcibFyIJ1OGFu+GGG4r3DkMew0FPHMY9G7AAbHjsMBIwvNlshc1X+AXwAD1+TzvttNmb3/zmAgXusgk0RCNi1aA3deDdb1UB2UWIb83oTg2Jjek1DqkL3/jGN8qRGXh78fSyZg7dR29ChG1DxIQxZ8qjR1ej1dAygY76wmQC9Y9naXzlEDTziobyvPetXWuB3lT55frUur91vVU/W/pv3Z+v7zbotQzVln5a79eSb77eSt96Xn6f3B8NyTd/bz4R9Pw7gyD/z5vgoO+lr0aWsf3ZRvM5e76j7b/1zrtxfbdAL05KRTkoC+UXx7ApbXAq6GXZElljfzcEpbuhj/6MzZdAB73N19HoEnbQGy2qrUg4BHrR+I+hOK7F0BDIhgxGgGE97JzI+jp33TS8h/ww7DHAATXW3wFyGPoYEPzP9vqs6wME2ImTwe+iiy6anXvuuQUMySseaq0yljWs8iDbQe/Aaj5VvhHchDR21WRNHkdt4GHzWAwPKHfGOz45GqoxTDeDHvUHzx2brLCGE9gD8PhfT2GERUM0o9E7tmH7blPgYar8OuiN1cYt6Tro3bKr6TzQ87qwEfu4KL8a7HEdOPD4BXfEjetpyV/YMzRw02Bvt0BPGUe5Ro9eBD6/r/V/Q61gWdBzjR66Jq9aqOm0FthTb6sEOuhtkWY76G2RMke8yjzQy4fiCn8CW81oFfQYMAjJIxxTbw3ARx56cIA8vgPmOB8PMOSTNVuEbuoR/NGPfjR7+MMfPnvZy15WDHfyYFDi71ZoyggRHJCkg96B299PBY1aeo0ZAJ1Q3Guuuabsokq9AL4wEt0MQKMzGzAZ9KJBEsEPA446yAHrxxxzTJlMIK2evGjQaNhMmUGP79dBr926ukfvwHP12hI7MMU6PHoRBNGPEyw1ULaO577escG11rZB2pk6d9OtCHub4tXbLdBTphGmI+ipi7gmeMqk07Kgh15dh09Z8q7Yi/aNU+t5T7/5Euigt/k6Gl3CDnqjRbUVCWugF3fadEBkQHDAHvLmKRDuAdg4GsGBiO/0tnjgNYMbO3Gy2QqQx3VC+tiABQOC77gGEL72ta8tsIfnj+frBVoWRPL9HfRWC3oaOkAeun7Pe95TPLQxhDLOartmbh7o5YPSI+hRL/DeAXicsQjwReMywl0trGpKo+6g15ZWB73NBT3qL/qJW+vndpdBz0k2wzSZVImwx+RbBBXGDK5vGuztJuhlr14N9GJIbfTstVrYsqDHswRydM1YG3866LU0cPBc76C3RbruoLdFyhzxKjXQizttCnV+Fwf+mkfPgZ2jEYA2dtUkHZ478sAoZ9dDBhQMf9KxMQflAADYgIXQTdJzHW/eIx/5yNkb3vCG4sHzOAVBoQV6UweqbQ/VzPLKm+OMqDKDSawrEe49DB0P7Yc+9KHivdWTF41GDZ0Ien5nqKVrSFwb5Aw0EOkzDz300BmHoAN4pBMKzSMbUdlQmhKGuYisWqGb635+q8xT28um5dcK3WyVt3W9pZ/W9az/Vn2oGfLz+qghsDaf2kRWDOHMYYOxfPFv8/GMPWBOcDSknnIyecev6ZTvkGdv2frXkmfWj/8PeS5bE4Gt+sJ1ZareYh8Uoa/2fSv/Vv/VGs+MzlE/9JceYdN6dr9+cEmgg94W6buD3hYpc8SrxIHPTt91eHmdXvTkDQ2oDPjAGMcp8DcDDbO+DCTMHLNuCo8L14A8PHZu0AIYEtYHEJIHG7QAd0DeWWedVYCQgY3ByIOtO+iNUPJAEsN2Fs/h5+/ESHCjBj1m11133eyKK64o4M4zAT30R52IMBe9C4IZoUR8b2iTddQnk441eNQxnn2Xu9ylQB4TCdTfuG24ecZStwylVcqGvKYaoqt+fiu/ZQ3tVRjG88rYKt+2g57gMGTAD8nH7/N90ZNke42wZ331fseAqCPaWQS6uOZWz5mwFz1pNdhr6bdVf6e2r90APXUW+59VefVa/VcL9DwORh06vsZw3pbM+/WDQwId9LZIzx30tkiZI14lgp6DcPTexTDOljePx2G8uzaP8Dnux8AnTzbeYJdNfthZE9BjV04MdLba/8IXvlA+yYNP0jz0oQ8toGfoKAPXkDevZkhPNRxaA+MIke6LJAJTyzCa+jIAvF408gb4L7/88rI2D0+u6/GsK3lGW6DTezcEeuqVT9IwIYAnj3BN/ubZ0XCtQR5laBlKU9+/lb4l75ZHqJX/stentpfW83Y7v4MB9ObBXkveebMN20Bsh7bBobwy7JHO0Hw9e66LjYA4BvZa5W/Vt6ntazdBzwkr9Zc9eIuEb7b6r9Z45mY6yIG/XV6R1+q15N6vb78EOuhtkY476G2RMke8Shzo3F0zwl3egCXDlMDggILXjR0zGTTwqrihCoMaRviv/MqvlLBMAI8wPjwxHLfwla98pYRs4uEjhJNf0rIBy9lnn13W/PEs1/fNM0Lia081HFoD4wiRbnySdUAectZDiN7RKbBOuCYbr7gpChDm2VzoPhqYGi0C2lDoZhQwdYl6ddxxx+2sx/PIDUPJhDzzjzDVMpRWrcyphuiqn9/Kb2p72bT8DhbQG4K9lv5qoLcK2CMP2pUbbvG/a2ftU6n7Ldhrlb9V36a2r90CPfU11avXqs+t/qs1njE+K3NkQZ/MRB2g13p2Sxf9+nZJoIPeFumzg94WKbPyKtljQCfvbF4MzWQA4PsYzlkL2wEOSQuA8TfHKQBwet44B48Bg3DNX/qlXyphdmyogpeP8EzSkoawTUI1+R5jgM8/+IM/mD372c8ub8E6LIwUF/uvSkuuE4uhgavKexPzWQfkoRe9wBoHHJ3w7//+7+WIDHROuCbX4gHM0fjJwKdHLxt+GkrWzTvc4Q6zO97xjsVTbDhv1OU8yNPAjXpa1qNWa18x/2yItgzTTaxD88qU9bWs4Z6f1covy7NWf9Yp01b9aV1v1Y9sfEcvUe29avpwAiWnb4Vx5vS18YA0nrPnxJwTL27KEo9eWPV2/q32lJcqtORde+cp9T+mtY9bx1q9oTLV6kutP7L/NgRe0Gu1t3W2pZ73Zkmgg95m6WOp0nTQW0p8G39zzRDNUBfPzYu7btYGdu9lFhAvDkcjGLoHsOG5Y9DA68LGLDwfrx1wx+wv4ZscwUC4JxuvMNCQ/vDDDy+Qd+qpp5a1eRoNq147cLCBXt5tbtkKKzgKcdQH9MmaPKAfMMfQEwb53zJo+GhsRU9e3HglllFQZJKAOnXKKaeUkGBA0jpi+hbkddBbVvs/f38Hvf+dK9RlQc82kwFiypo98lgX7JEvfYCbb9EmafOCA/27k4OuD8vvskytHAt6Q5Daur91vQVGMUqB94wTXP6/SAjnKkGPuoS+3BhrGX30e7dHAh30tkeXGEvL7Qe9RbLYxlepgR5AFj09wlsL8pBPXMz9rW99q4TrMbAze4sXjl8A77DDDivfA3568liDx9otvD6E9/E95eDe8847b3bBBRfslIvBbx3hJAcb6K1jl83oFcYTe9lll82+/OUvz25961vvQH80Yvxb4zTCp5unxHCv2qw7148//vjZCSecsLNRC/nqzRsDeR30Vt/DddBbL+hFOBgDe0PgsS7Yo90ZounRCwCDsBchT8/eboNejFzJ8mmZP63rLdCb6tWL+m7lXWvNi3j0eEfGWj2xq+8leo77UQId9Paj1gbK3EFvi5RZeZXajLJnHNWAz4Ft3gwogzfQxjo7ZwOBNTx8PA+PyyGHHFJmevHmec4ef1955ZUlZNPz8UhDiOeLX/zi2Zlnnlny4NmGgq563UAHveXqO/Lz4Hu8tByP8dWvfvWAQ8o9ViN6Yw2zFBJdC+pstiFdGUwxHkkD5OHtJR33akDl4xl4u3lelNYal6nS6aGbB57DuIhxOk/mrfy2PXRT2Yz17M2T1zpgT9CLoYD2sa7P5R2EPNrzboJenLwUouLzWyDXut6qn04uKfsIcvZFUS/mp77H5B/fZxHQc0MWlltMfd7U/rKn3z8S6KC3f3TVLGkHvaaI9nWCbIg68GloC338Hz0t80CPgYEdMwE3jk9gvR7hlmygwmCBZwdQA+aAARd833jjjbMbbrihrNPjXr7HA3juuefOXvjCF+54BhlsPFIhCj8vpK8N3C1ltQbC1v2bfj2HR7UMlanvQ37IEE/tVVddNUOn6EuQ4zr/62nT0NHjpiFh/TN9NIhIw/ee9XTUUUeVkE3qmkc0RHA0T57RCpVrgV4LHKbKs5W+dX2qfqamX7Vht2n5tSaK8vWp+milr4Ur1vq0sXrL8s3lb/VvtsP8vBw+aFj1vD526N2J1GCMYFwQHmiXfKeHr9VOx8ojp6uVKcJeBCnubemvVc4x9T2Hb8Yy249F+UcYHJP/MqDnObg8n3D4vFSi1X4W1VO/b/Ml0EFv83U0uoQd9EaLal8mzIvRI+jFYxXGhG06AAF0n/nMZwqo4d1hMDBsh3VUhG0CAqzDw0PHNQZ/wjbZfh/IAwwZZJj1felLXzo755xzyncMfPy6g5tGP8/uoNeugusGPUoAnLMm7/rrry96Qv8R9GrrUrIhY+iwxlY0uMiTZ/Au7K55j3vcoxiM1BXrQAbHtmRuSdFB70BJTTUkW3LetPxahurBBnpDXj3bp328oJfBqKb/2Ha5j/V6/PI940M8foXID4FPz3+rTk25PgRucZ1wfMdWaPu6QS8ebbEK2GuBvvKJY7/noNKHs5HWPHCcoouedn9LoIPe/tbfAaXvoLdFyqy8ShyoamCnZ2WMN4/sgTY232B9njDGoA7IMYPLjogck0B4JqBH/gzuAB5g4O6b3AMEPuhBD5q98pWvLOv6GHAYqOIB6XHg7qDXrqvrBj0AjA14rr766h09xdl/Sxg9BzFsSdiy3gl6fjrjj9HBhMG97nWvsgkLdYj6pUcxGqZtqfxfig56HfTmGbItD0+ua630m+bRs/3VPIE5bDBPprQgPnrnjZfgu9YAACAASURBVNZgjKA/9yxUj1sQ9lp5TmnbsS+p3Ycucl+016AXox/2AvSQU/TqsYyig97UWred6TvobZFeO+htkTLngB6DsGvyoleP7+P/ebDkmjsfcg1Q+9znPlcgz4Oq+Y41e8wG3vnOdy6wBuQBfxj0eAAJ8eM7vHmUg1+g4SUvecnsCU94wux//ud/dox58nbNVge9afVz3aD38Y9/vIRsolfWYQJgQ6BXMxx5mwzs6lgvH+9AuOY973nPEgZsGBifehA1Qlsz7tOk9/OhXNkQbRn2U0Fgan5T36eVftWG9qbl1z16B66hpD7UvHp54iSmyd6+eXXKiRjaJX06bZn72ewD2HPjL4GvVT+nXp/anvYa9Hi/VXr1pnr0HO/16nXQm1rjtjd9B70t0m0HvS1S5pyNKOKRCnmdXlwvlQdK7mNGljTAF2vs8OYZksMAwZo77uOMMwxzzsjj6AQBAMjjHnbaBPo8NP3e97737O/+7u/K5i38uLHG0Bl3lGHZNVRDBwhvQy2I4ZC+z1TDJ8vBMEr0zc6al1xySYE7zrHjp+YZ8PsYdqvhmEOJMf7w7vLJGjx+8AgDejyDyQC9AjwrbsSyDp0tW79aZWpt3tK6f9Ov7zfQW3V5c/3J+s7X+X9KG81ph9qf9WToeg7JjGtqhUHb7FTQi3WUtm2kBm3czZScYAQGh+Bzkbo+RZbk35ooanlkx5QROfqb0zthpYyX9erVJjZqk1WO+eiGHyMpiKwByvtPl0AHvS2qAx30tkiZAwMXnXiEubxOT2NjyOhwUAbQrrvuup3NVRik8dDxg5GOgU5aoI71dgAc5+YBCEAef7N2j3wI8Xzuc587O+usswo4ONizIDwCgtqpQZ73RA22BvptBb0a5CGXljxatR8DkPrCkRjvfve7C8ATUomearPhOdyr9vzowTP89xd/8RfLJAGGxu1vf/sZ/3vkQjaGYp5TDfWpILesRy/Lt4Neq8YdeH2qfmuG9LwnLpt/znu/gF4EQWWwCq9efn/6DiM4yJ8oEGGE/oOJHO+hbQydDzi21kzt73YD9CI45/pWA7xlYG/Igx2fq4zixjjaB4yPTOotq4ex+urpNlcCHfQ2VzeTS9ZBb7LINvqG2sClNy/usCm8tSBP6GIAYRt9NlQhvIPv8eThocM4J2STDTO++93vFvgj31vd6lZld85rr722AMJ//dd/lV88f894xjNmD3vYww4YUMiT8M+asTQ0gE81xLcR9IYgbwzotcAH+QLo73//+4vugTH0DKy7Zi42iFoYZ3xGBHa/Z0IAeGQtHhMG1CeuoSu8vKYbM1vdapyt9516vfW8DnpTJdRBb57EVuXR8xlxzVoN9KZ69Wr9dIQ9vEX8Ov4Ywkm/sIrNWTYV9IS9Wh+2Sq/evFDlDHvIPJ5tqPfSMxCXa7n97v0ugQ56+12Dofwd9LZImRWPXvTm1UBPGBjy5nE/Bj2GPWvzvv3tb89uc5vbFA8h6/Lw6gF0Rx99dPnua1/72o6nh1nBz372s8ULSFp/n/KUp8z+8i//shjxbMgSF+tnEBvy5EVDJWqwNdBvG+jNg7xVgB4eWDZeYQMWjTRmfN0ZNZ+LFXff5O+4yQ/l0bDQU0j5gTwmCg499NCd9SqxTjjZQNoM9lM9MlNBbupEQqs36R69loQ66O0m6PGsCHjLevWG+l9hj08m82zTbspCVAd9w7L9c6v/b0285OurCN2MedY8Zav06s0DPWEzjguuzYubY5FH9+pN66e2MXUHvS3Sage97VFm9M75VhH0/Dt681qgxwDMDB+7ZgJ5/GDcE5qpVwePDGGbePPw2DGIM1CwVg/w43vSshMnA8pb3/rW2dlnn108fwwqgCSGvRttRI20QmtaA3stVCbmPxUUcm1pgUALTFrlz8/L6VugV4Pgec90LQkGADr79Kc/PfvIRz5SjDM9uYIedWMIzDUcsqFEevJG36zf4TqHoXOEAuGg8VypeMSG9XRZfU1t7VP109LX1OfvdfpsOC4rj6nvs6y+xxq+U8s1Nn1LXk6EtNINPa/Vv+TrGTRs78opg55wkGEkQsNYMI2TPG7wxfM9L1PoWFbnY3UTgcd78njT+n/Ks5SZMs8hs3pP46dpvKc1/oyt744belKdUOXTEFv74qnv2NNvhwQ66G2HHstbdNDbHmVm0NPYjp157NBj+iFDA2Oea3jzWE8BlPFJyCawRxjf4YcfXuAOsMPDhxHPfazNI9wPrxDfswsnB1+/+tWvLmuwDNVx621DWIYG3ZqmWgbSNoPeFMiLRs08mXFNDy67pAJ5rK8kpBJd8yOUkzaDXm1iIetNoKcOsXPnaaedVjZeYUIhhpJxX1zzV/Porbv1tupX6/nL3t/Kf93XO+gtJ+Ex+l8G9lYFehEk1gl77vxsiDefAmDciXO3YC/rpwV2rYnHsbVlCLDj+ryhtXrxGa3xbQgMO+iN1dTBm66D3hbpvoPe9ihzCPQwJKIBLuw5yHnfkCRYX0cIJgDA4BM9eoRx3ulOd5r953/+Z9mwA28PP6zfw5vn9z/5yU/KTorPe97zimEPLPLjjoo1bx5lbg34LUOqNRC28m/Vjr306E0NK4r69r2y/HgfN18hXBOd6rnD44b+uUe9ZdBzYsB1obUyUkfceOFud7vb7K53vWuBvKGwrbgjYAaPVRleQ3pu1a9W/Vj2/lb+677eQW85CY/VfwxxHnsPJVsW9MwjTrDUQM90tTDDMRKKfQ/jB/nEg9T3yqu3V6CnzOzzaoDXQW9Mzepp1iWBDnrrkuwe5NtBbw+EvoZHZmiLnjuNbj17PD56g+Jgx4Bv+AbfE16HZ46QTNdRxNlA1ubxg/cHDx8wyOcPf/jDcg/hmm7QcuaZZ84uuuii4hlyPYbheTVv3hgPTsso2lbQm+rNU+fxswZ7GF/ojM1X0J+hXhiibo7ieXaGcMbqjBHnxAJlzKCnvnkOm/Lc9773Lfm65q/WNLIRFNN00FtDZxKy7KC3nHxb/VPM3bZSm5AZKsUqQa/l1avBXitUMJbb/pw+wokexgt+9sqrt9egF8e9GkRn2Mvybo1vud6Yvnv0lmvXB8PdHfS2SMsd9PanMmsGRDQQhsI2NSY0kLM3zzUTDMCk+cEPflDOzgP42A0Rrw67MDJYE3555JFHluMUWL/HIMSGHay9u+mmm0p4Jx49oI9D1Z/0pCfNXvCCFxSA0LDXS5jXjqzKgK95rKLGV72NdMvwmmL41WpmNgKnymno+eRD2YH5D37wg2XzFXSEztFrnnnORp//58X9Q8+7y13uMjv55JPLLp7emycc/J7PuIZolaDX0kfL49uSf+v+Te999rr8U0BiEVnu9fu1QCNfb9XXlgwMmawBgKCnTIZCOPX+ZQhpPdvrtBknH+3/ea94mLoeznXrpyXPfIRMq72PlYHppoJea3xpySu3p1qkj2fnumnO1Hfq6bdDAh30tkOP5S066O1PZc4zAPSk6NXL66Zq3iDzi6AH3LHGjjVagB0QxycAB/Add9xxxTNIiCahmlwnlBOQu/zyy4uXj101gTzSsTbv4Q9/eFmr5+Ho3FPz5q1KK9sIevGdphoeNcMGnQO8XGOHzY997GMF7BnoATxBLxuCGnwaF3w6W2/dy3oEJNm45/73v3/ZadOJB+6NZdMgiXlH4ItG4zJ1pWXotQynlvxb9y9T9t24d6/L30HvZweouVVfW3XCNlyb4IrtuwV7Ql4+aL31/Ax7PMdJJOGONuVunGPzWzRdS57bDnq1CeEYsdEPT1+0Zu3/+zro7X8d7rxBB739qcyxoJd31Yo7b8Y3z54iBnI2USFsk08MdPLCQ8cum4TdsR0+/+Px44dQPu/7yle+MvvSl75UoJB72YTlla98ZbkXGHCdlhuxxLK0jOcpGttm0FtETjV58B0GF1B/ySWXFFDnyAyMHGfc3YEthnfVQI+1l7Fc+XkA/umnn1522YwTDhnohmauV71Gr2XotUCnpYPW/VPq8l6k3avyZ9Bv6WlR2ezV+1ne3fbo8dxlYc/7naCLfcIUPQh0ca3ebsNeq15tO+ihrzgRzPt6ZA4TfUzo9p+DUwId9LZI7x309qcyh0BP49mZugh2EfqGDA13wuQ6IZqcgYfxTufvJ16729/+9sUrhzeP8E7COPn/xhtvLB5A1+m5XutP/uRPZr/zO79TvHl85/ouYYHntYzmRTS1baAXZbSIvLI8ADhAHCB/5zvfWcCeg8vRJQM9s7uGe+VQLvICBKOx3AI9AA/oF/CHAK+D3iK1ffX37BUIZdBb1Zu1+oNVPWdsPnsBequCvWW9epSDvid69QQPxzHGnRaMjZV1LV0r74MB9KJXD3m7Myp9NLst95+DUwId9LZI7x309qcyswcuDlhDoZpC1xDk8T0DGwMvhj9GP50+v4AbQMeaKiCP7fDx9LEWj3yZ+cO7hxePNXlcIw+OVWA91stf/vLyCQhgILiVPkDhzyLgMlV7rcXsU/PL6YcAZZ7M5z1zikziukvzjOWhjlhP4vfo6F3velfxzBKKxbo8d8FEXoZXuoaGe0nn5ixRphgK0Tjib6CeusCuq49+9KNL0bIhn/UyFLK37R69rO9WfVq2vub7V71mNW/Gs+iB2IsC55AhX2sHq5blIvlNBb/8jBa45PSx/419RgzjtL1GHWSv3qIhtpTXOiI4xslKQzinvtdY2bfyze2x9f/Y55our9Ejf8Nhow6G1ihP7R9yevKNk8KAt7BHWsZ50hj1sWg7nCqXnn7vJdBBb+91sLISdNBbmSh3NaMh0KvF3DtwaqjPKygdOenZYAVvHUY66+ww1PklpA+DHbBj633PzQPgSA8cchwDabmPgeOpT33q7JnPfGYZ0C03IKGniPJMAZplBH0wgx5yi7DH38iDjVf+5V/+pYiVQ9HRjbtjYphHQ8CJAK8LfBoA6NuJBg1E6gYzw6zPxFvYQW+4Bm8b6E1tb7lfq01YTGn/NQ9ey7ifkv+q024C6PFOETJs29mjbzSGEz+LQkCEvbjLr9+7wdOqZW1/OC/fFtgtO25tGug5sasnlfXURm04XqxDDz3PzZNAB73N08nCJeqgt7Do9vTGKaAXQzZbAxODtZ46XpAO/6c//WkJ42QQZl0e5+bh4eOAdAYGBgO8eVdeeWXx+rExC5CHgX/88cfPXvva15ZD1YEEZyuFCd+jVa5VCXuq4Tn1ua0Z1qlG5hS5tDx6vjvp3M78+9///uzSSy8tR2AAY4C9ZxoywDPjb3rKTn3QwFOXrrFBVoKeciM91x/0oAcVj2423MeGbnpf9+j9v6lVclL6VXv0sr5a9T9er9XnSS9TSRy9Ja2yLPusRe7fb6BnXxCBZdH3ZoJot716rTpwsIGe4wJjN/pgSQYRHrSbuKxjER33e/aXBDro7S99zS1tB739qcyxoKd3JS5y940Nx8gzm3jkWGtneCWQBxAAAhynwIYqpAHqgAEGA/4W9DgcnYGCnRuf/vSnz571rGft/O/ibnbz0ns4BWaW1dbBDnqG6hhi+Z73vGd2zTXXFB2iG3fZBM4Y3NEv9URvMDqNxl0M4+TvDHoA/73vfe9yXh71ybDOFuAt6h2YWj9ahl6rHK2627o/l3fbPHo5dLP1flEepDUaYape7dOy/K3fi+4WuUg5ptyzKaBHmXfTq6e+Ikw4ZvG5Lq9eq/0fjKDHO9OP88s4zbjPeIAOaqG+U+p3T7t/JNBBb//oqlnSDnpNEW1Ugjzw5IEqr89zXZ4G01BolC+JAUT4JeDG33TseO8w2Bn4b3e725UZPjxAhG3iAcJ4Z5dN7vvmN79Z0vPLWr63v/3ts2OPPbZswmKYH88SuPiuZSyvUgGr9lhkQ7IWKhbLn9O33j0byq21MPPyM1SWPNHPpz71qXKUAgO4RynonfP4C0DPWV4Gfn/iGh31Sf5x8wTyOOGEE2YnnnhimRyIYaO1tSIal6vU97J5tQzBVv6t+5f1AE8FyVzeVntwfY73Ub9iyB5/G9qrxz6Gj9u+jSpoldc1oebBc4Ez6iyTDEOGphMYEfByqGGtHdKXWZfjxFdM29Jhqw4sc70Ffjnv2MbGPDeGz+f0cTImtveow/h9Td4tfedn2n/FSUC+W/daPcvRkncL/MbIPNdD5Vbr293t2DSt/qIl76F+V7uBNmz4Ju2N9ks4P5OAeXJu6rv29PtLAh309pe+5pa2g97+UuY80IsGloCngaUBMAR65suZd9dff30BOyAOIKDzZ2YPowjPD6Gd//Ef/7GzMyNr9diEhVBODH3S8d1JJ500e8tb3lKgjvIIEXGwaYHLqrXTMmynPm8/gR7vBriha3RMyCaH2zOI68HLHg+N7Ah5ApmGsYY/37tjG9cI8SVkM0NeDeisBy1DpQXSU/XXSr+skd+6v2W4Tb2/9T5TQS+WrwZCenudDLC+6I3TYI8ANg+ioheHvKkX1s3Yl9Xanf1fBtH4vAiEQqTphR7+t5+Ixm1LF1NlPyZ9CzxqeUyBPd91qN2NhT1BJPevrfY8BKreF+uDdWyM3BZN05L3OkAv9p95PFw36CEn24SePOSsRw954NFjItCzVqfqdFFd9Pv2VgId9PZW/it9ege9lYpz7ZnNAz06aD13DJCG22VvnkZXLKz5Amvf/va3i3EFtOGJA/Y4UuGQQw4pt7DpCmetYcADg2zmwY6NfOc5PIR6nn/++bO/+Iu/KPm47ivPyHfQ+9+5dWaVHj0HdXRz2WWXza699toC7hgTcQfNaPAyqAt50bujQZRn9/meyQI27XnYwx5WQn1rnrwhwGkZER30DqwuLXmZOq7PjDm0Jj5qcBM32xG+oidGyLPuRkPWZ9f6Md8l9lc+3/7D++xHYlkioAkIuX5q1MZ8La/hnEYyRAAcK+dVDwAt8Bh63hTYm+fVI/8Ie67Fy3JVVsuCHs/bS69eS96rBj3lO+TV2y3Qoxy0Gfp6Juv8ZOymL2ec6KC36ta92fl10Nts/UwqXQe9SeLa88RDBlIM0WSworMW/LI3L4Ie+bnQmu85N891WGywwu6brK0i/PIXfuEXylo7wjYZCNiEhfV4n/zkJ4s3j7/Ji8GBGcA3vOENs1NPPbXswIlHkHLgUYo/HfR2F/TQzRVXXDH70Ic+VDyvyF/Q04iLRodr6qKeYn3K+sPbSx0444wzyro88o7GUzQaYz0Y+j43uA56uwt6eaKB+uAEEn1H1n+MKhDYrFdCgH1Y7pf4n0kl8+DZrA+mPzIiAO8CdcqdAJ3QUirkQV9D/6Mn0GsZRniO9dN65bmRpI2TH4LmbgNfCzzmDUhjYa/l1YuwF/uGGkTn4zMWkZfl3guvXkve6wK9OKkQdboboOcEIO/m0QqCHuM9E7r8dtDbc/NvVwvQQW9Xxb3eh3XQW698V527A1EckPg7evOcZY/HKQwN+i6wxmACyFhr52BG+CU7brLTJrtmEuLHGXl4hIA+DCk8eYAeoZyGe+DRefKTnzx7wQteUIw0ns2AxUCRZ3xbHoWW/PLAm9O3ZpizIZIH+lWDxdTnTfXo5fdXPgI43lqOUkBX6A+dRuNcT4kGfIa0aJxb75gIUM/A/r3uda/ZIx/5yAKSegMzyI0Fu5b+W9drHqnWPfF66/5FDNl5z19VfmMmUOKz9IAZ2muYHP1Dlkdsc/Y1pNMjptFqXeF7wIu6QKgwUQKEhvNM1vmSjnpHfWE9EMamEEmf5MQU+ZKP4FiTI2nIi1+AzzJpzGbo1JA2XQwPrYEs8oke7yznFly19Nuqb63rUTettFGuUU7z6meeDIoQPeQBbb1z7Xm1cY50biI11O/X9NGC4SnX83Nz/9waL2o6QT7xN4PevEmGLNuxss7pXEtLO46wR5vlGufp0Z76z8EjgQ56W6TrDnr7S5m1GUfDlzQy9O7l72tv6kDFJxCAFw/jhw6e/+n4OTcP7x1GGaCHkcbMOmk+97nPlRBADHyMQ64R6vHGN75xdvLJJxcPYDS+cvk76P3s5wzp+MUqQA/jBz0C4BdffHFZP4n+HLhjPRkyOLKxjx41itEhekb/1JWHPvShZXLA9Xrc20FvXD8z1lBr5TYG9MjDnVD1jAl8hjPq0fV56NpoAdIaCulEE4DlBj5MElEv+HFTJ/oQ65vvSh6EgPPL34JeNHCjXGIfInjEkHC91HlNsHVbqNE7RTtgwoNPJiyc+LCOR1kLfz5XD1ZrAmesXltw1rq+btAT5uLnOmBvCPTcKMT6mdvBfgQ9+0dlGt/JNlALmY39atRBq2+Yd5/hm07a6sHn/FMmd/vPwSOBDnpbpOsOevtLmTXQy2vxNKSiwTLPQGCAYX0d3jzDojgLD88dHTxr8zAIMdw4VoE0dPp48T7xiU/Mvv71r+8Y+uTzxCc+cfb85z+/GEx6DDUAM7h00Fsv6KFbdI9n5LOf/WwJ28SgRX8Y5G5brqE+xmDQAOYTg0ADBY/MAx/4wLLLpqE/6reD3vx+ZiwIjOmtapBn/rV+AF0BV9H7ah7ZoDaMknJEoOJ/0pIHdYlJBfoLJn701sVzNCM48jd1kT7GOiVEmq/lyRMRTiIZEs4z+M7ogeip8t5oNPO3fZOeuli/s7wtl3mQ1nxJG0MXvTZGZ6ZpgVzr+rpBT73XwCO28XnXx8qj5h11TInRKjG/bQM969SQV29Rj16Gc/XqhE8O4SR0k8nB/nPwSKCD3hbpuoPe/lJmHOj5O67Ni+GbXhua+fStuQfj5Oabby7r8TDWuQfPHnDAEQnAHt+xXoY1WK5/4TgFQA8gFC4xml7xilfMzjnnnGLkmT+GmDvyRYl30Fs96EVjD5nz/0033TT7wAc+UDyveFwxqvXexHqUQ5PUT6x31inudz3nrW9969kDHvCAsvmKBruGPfdGQz3OKK8ScGotuWUYt1p/6/5VlX9V+Wiw5fcaAj1gDKOOtXF8sumCAKe3LtYJ0lCnmCygrQuJeOq4hgcv9j3qWm9Z3ozJNXKCHnnYp9Xqnudwkq8gwLt5Lif3C3oxxNP3z15C+yU+hcJ5oBdDP8kzroN2wiOvU2vVsXi9Vd9a13cD9FpePXW+LOzVQI+853n19ivoKbPaeBi9elOXIoype1Fmtl03ZDFUlpBqJgeXHa/HlKen2QwJdNDbDD2spBQd9FYixl3LZAj0GOCj0TEmbJNCu3aLzVRYP0OnD6DxN9c4Nw8jHsDDy8d3GFX8fdVVV5XNW1hzw32A4SmnnDL7+7//+5LG2XWNKY2zVYJeNpCzx3Cq0ZUNqdaMacvwGjK4/T7rc2p+Mf/auhXyw/h+73vfO/viF79YoD0a8urEMMyWx1VDwDVceHAB/zPPPHN2+umn7xQnG1yGybXkueqGtIw8a/W1pc+x5R8Cu5o3bmyepDO00I1IMNTME1nouQPsaK95p15AD5gSmABBfjDymCDAAKTs1CkmDdC//YhnL9Y8WXqWfZfoBcvgkOtgfH/SUhZ2AWbiyffz2YaaDnmSXSuMTHjP7JETRG1Lsf/QexjLEydLuMf38pgS8ouh9LlcWbfL1teYn8Cav8vyjP/n+lerpzXPaNQrf5smr/2bOqFRgz29TnG8y88f22amyjunb63Ra+Ufrw/1kQKz1+O7rWLzm9gWM+jpwaet0De4CdJY+fZ0+1cCHfT2r+5+ruQd9PaXMh0YHAA10ONn/Ls10PD2GGyEbRrGREgmhhzr8gADoA2jCqPOmfyvfvWrs49//ONlHZ9hegDfhRdeOHva055W1vNhFLLuxg0MaobzsjOE2wJ6Ua+L1kiN06hzDHo8rxyngKzVhZtQCAcx3FdDrfbphIIheuj5mGOOmZ133nllZzYM7/ijoReNiXmG5qLvPnTfmPo/75mt+6cari2DdBnQU//Rk4I+gA3aIhM4fNKO+dtQRXeXjBBEvTEcEgOP90TXePoN6+J56Ndwb+vSGJkNgV6tj8j6YWKBusbkE8a+/ZbpImiqHz99xxgqGu+LkJLBrgZ68V2F7Ah2GMjRsygYDtWDluymtI91gZ4yEjwygESZZ6/e1PZSAz3Ht7hkQbktkv9Umcb0uwV6Tobk/mE3QI++XtBjPJ8q4yny7Wk3RwId9DZHF0uXpIPe0iLc1Qwc+BzE/YwemWy0zysgnTY7Z3JkAjH4GHEYUORLuAagR0cP6PEpKHz4wx+eXXPNNcX4Y9YPMAQC3/a2t83uf//7lzwYFMjHwahmxHTQ+9kBxw8sY+jVQI+NV/DmYaBjHGswCHqx3tSeXQNpDCx1jo6f8IQnzO52t7uV7+IujUOGYATIdTeeZeQ5BjoWNXryfcsAXpahobUCD22UyRzWzdHeDKklxDYa7fxNvcCoc20t3wGFTOIMreOLHrkYKq7sBaAIN9F74btnr99Q3aDc9DVOKmTQi/dF6OBvQY883GE01hH6zri+L+qlBnpZj8rXiRBkLVQKzjHaIgPfsvU1vvu6QS/CR5RDlnleJzm1zddgT68edSvX9yn5T5V3Tr8boMf7xJDh+H6rAL04uZE9erQxJ4vwpGMTLNrnTdFLT7v3Euigt/c6WFkJOuitTJS7klFcHxUNKY0HZ5OjwTWvYBjn119/fQkvYjAR9DBKnMVjdh8j0XUwePw++tGP7hzFQHgXhg3rs9761rfOjjjiiGIYst5PY2DIaD7YQS+HW041PKJua6D3rne9q3j0NDbVh3KP9SV6hMw3l4//gQAB/xGPeMTsrLPO2jmSI6bXY1QzDHbLWFhGnpsIeshN47IGh143tJbwTMKs0Rc691gU5OJ6OOqGnnf0hzFH6Db3aUhrbHKP6+T0+kUZR71m75UGZV4nZ9410It1UmCM3mjrWF77lwGKvAU92wL35vpN3Y4ezgyN+TlZBzFUE7kA2OZnNATlQAYx7HPZelrr49cJenGCIIJ+Te7Rq7dIu5/n1bN+jh3vspymyn0vt+bNRwAAIABJREFUQc/6u5ugx7iOjeAEEOHb6HNRD+quGEn9ISuRQAe9lYhxMzLpoLcZehgqRTZEND4Fu/i/hkMMaRnKV8MHgLvxxhtLZ46RgkHIM5nxdrtzjlTASMEAJD1HKhDq+bWvfa1kz73A3u/+7u+W3TbdVp8BgXwc3HfDo5ffNxsWuQxTr7cMlayvVv6xvFONjppuMSA90uLzn//87N3vfnfRK+FuejM0rPnMoZY5z/w+1DH0C0CccMIJs0c/+tFl7YZgIUDqsWmtSVp361tWpi19L1v+RTx56IByASzoL24iYtsjDaDmeXV6o6Knzl02gT90SP1gYyXqj/Vinscgg0T23CGb7PEQcux//MxyFML0SmbPmnBB+fw1bfzMQOIOm641ysdH5PVQ0dtY8xzGcvl3zAM50j96EDyytry2Eb1TfGaQbNXfedeVw7w+JrfvXB9b9T/rsbY2Mut8kTYz5NVzzIvQPCX/lnyngmFtYmxKH5/DYL0310v78KyfVn8yb/yL47Qb3ujR43nYA0T9ONFCXq3nTdFFT7tZEuigt1n6WKo0HfSWEt/ab26BngNgDAcaAj07eWfkSMd6nR/84Ac72+TjiSMdYEDHzvMx/gA9Qv++973vFW8e33ENAxHDEPD7q7/6q9njH//4HWiMhtHQgLpqj95+Bb2pBsc8gKcuEKr5r//6r2UnVXTkTpjucugEQe1zXqWmzhCWi8F67rnnzo499thizLsxgkadhol5tQzGdTWkZeW67nJPMZRiiFo8rkRjzHYPWDBhA+Tx/tF7C6DzTrRtdMivZ2YBIzH0tvbuWZ72P0NyrvVfgmnr3aPXwHcQJqMnL3r49ApG72D0OAF4cc1wDTCjByrDWwbfCIKUMZbPfpbvaCOGO1t2+lTD24dApVV/NxX0BOwI2kLMIm1qXV69lnwPJtCLOnNCzz6BOkzdx6MX288iulxXX9/zXa0EOuitVp57mlsHvT0Vf/PhqwQ9HuasMQYdnTjeOow/jXWMPp5J2KWHHBu2SQePl4jdNjEu2awF48ZD1l/84hfP7nrXu5awTQzIaMh10LtF1TU5TDU25lUaBl50e+mllxbPKzrAmBTw1EnNYG9Wxv9/a3MmBzgUnbWYhqA50eAh1S3PgNdr9XtMOcamWVa26zZkWrAT31NZCUr8D9AB3kAd/wvctGPe3XMOgQp+SU9dYGbeEE0AhPZMeqEpztrHMugF5DuBSJCp6XII9DT6I8z5d9aZafnMoEefRJ2L9+QIAkEvbhzDd+SVJ5qy5yQ+W0CL8ogg6Pc17wvXDDOk3/VgdsJg806GUWat+rtpoBc9UupBr1/cmGls+43pxnj1pvYnLfkejKBn2zBEnz7Fds+Yz6ThUKj0Inrt92ymBDrobaZeFipVB72FxLZrN7VALxpZDlrzQjcNt9Azg2fO3ficrSZPjELSuoED/wNwV199ddmmn+8ZCBjYyYND0v/mb/6myAWj0VDB2jqdKLyD3aM31dBoVTwGZHZCveSSSwrAozfPCONa9IzU8mqBB1B/l7vcZfbIRz6yHLuhUSDo8bxaHkMhRlMNs9b7TzXMWvltAuhF75QAphF27bXXlvV0eNUxvgA44YG6RR1A73x/pzvdqRhpyJw27/EKAgjpY0hkTY8Z9JxAcIIoy9PQzSjHCE8t0IuhgU6UcH9cRzcUXhrzJp94MLp51Tx02aMX/6+BoV5sdwCNoJfTk9b+GZkB6XHNIOVRH0MTQxl+huqw+pyXftWhmzwrvnOEvSjHRdrVGK9eDhVute+p/W8r/X4O3VRW6gZZ2kc4EUyf73relmz79f0tgQ56+1t/B5S+g95mKzMPLPHcKw2CaKjFv1uzvWzSweyyXiAATTDAIGTTFTp6ztLDGOHQbQ5IZ/MWd9XEwOSZr3rVq2YPe9jDCgBiUGFs6u2ZJ+EWWLS0kw2GqQZETt/ydLWeNzW/luEw7/25V6+E3g5gnJBNdlLVk1fLIxrB0aAcMpqpd9aFX//1X58dfvjh5dlxrSj6dmfB/EwBIn9/sIHelIkNdRQ9Z8gRmf/oRz8q7ZBJFiZV8M7xSbsDIEijF4/2iIGmB48NQtycReO55hGLuspeMq4JXNwLeNaM3Fr9znUhw5zPzWWK8uCd+BV8ax7kWMe5TvrammE9dQJ1BBLyn3edd7b8PC/rN//veX+8I/fS57K+WX0ZCaF3lmdHOdRgJ+op6kDvZ6sPnXe91Z/m63GjHfLda69erhdTQbAlu1y/W/3ZmPElT4rEMmSP6VAo8Tz4r7Xr2ncxfNPwbuonSziG+vmWvPr1/SOBDnr7R1fNknbQa4poTxO0QE9DW6O7ZrjFFzB0E0BjMxWNQrdO11jEIGIzB4xCjEQMOTx5nJ33zW9+s3zHZhw333zz7Oijj55dcMEFBQgBQA1M4aOD3v9JoDXQT61s6FNDFB3hcf3gBz9YDCx3R4wG19j8NZCcBCDUjLKzy+Y973nPnR0DNWwMixvy5g0BfcswGlvesYbN1Pxahu7U/KaAXgQevUa0V9bJ4rUl7Jr8MLzQNXXBNXfoiu8OOeSQHSDHi2eYJuCejcQx7xLlIeCowwghU/QaPXwx/9iXCWGU0QmFuLnQ0ASM0MY9wmFOuyjoURa9ZpavBXrZq8V96IRJFPrguAMq12K/HuvD0ATRXoNelKXljbC3G149ZBAnBfL4N6aej02z7aBHP2GoMX0Pk4eGb46VUU+3PyXQQW9/6q1a6g56m63MdYAeBhIheEAcgzBeIDpzDStgj++ZaWZg9sD0T37yk7MvfOELxShxMwcWZ+PJ++3f/u0CgxibHhK8TsDLRsTQ/y3tTvXArcujlz1srXLH92UwxogFwN/5zncWLw8GPrrIhqczsT4vf+bn8r54f6gjnJWHnoEJPLd6DDSi473ZuBt6nylAMFYmMd0yHtNFALlVximgl41V9IxX/Rvf+EZpmwCeXio9rp59iTHm2jU987RjPcCUM8p+rJyiXgWd+M5GFMzzsEUw1Lsn7A2Bns+I6+x8hrCV659wbP3UO5fTxVBLro3x6EUvnn97b6w3ccIk1yeuOfGmQU1bQ2/0r3r/SJND4Ic8e3sNelmf8Z2V026u1esevQN7pNzOaxNZfqdXmUlh7AND/zlblzGg/2y3BDrobZF+O+httjKngl6czay9GZ04HTa7MboDnaFcem+cSdaYJB8ggt02OYrBg9MZsA877LDZ+eefPzv11FN31vd43t48b8iyIZsd9G6RAHJ0Iw0Osb/88st31lBgKGaQmgd6Gsw5ZI41YED87/3e783ufve7F8jAaOY7PL9x10P1kvXbPXq3SKYFehla1AUTM3jx8MKzi6ohfhFSyJuJl9ve9rZlHZjrbw0p5Dr1gfbJT1xvN8bTHIHGth3vEz5iyGAEnQh4ETSzl2feJITePDf90eNVA0vK6PpUvX/RM0gZhD/LMAX0Yh+kPDLYzQO92Fa4H5ijLWNY8yPwea0Ge7mPz/A+rw/m3hbgt+6vXd8kr14HveVAL+7I6zhzm9vcpoSB95/tlkAHvS3Sbwe9zVZmNqRyqKYz6H4/NNMbjQoM9e9+97tlZ03S462hE3dzFQZHPDZcIw15f+lLXyphgQCfO8bxyaYcz3nOc8r6INfMjDH8F5V6NixWBYxD5RkzAxrvbXkIs7HbkkPL0HIdJF6eiy++uHhp3RXN2XWNVz6H8qu9p948QniPO+642ZOf/OQClu7kSH5xx8AIAr5XC2xa77/bHr+WvJetb6389c4iF3fGJVTzO9/5TtlAxfV4XPfsS77jh81WgED0xZEp1AXAL+rd52fg0eif13+o36F7a+BgeKiwEvUdvX8RtExjWWLdjKDnhFRuU3yv1yj3SVn+EfS8FteZZRCM8ov1XYgeC3qmy/WJd3WXQ8/gQ6dESfCeRk0MtZtWe2mBXas95uu1+my/M7QpS9RPzq/VvnL58/u626xQ3OqPx0xwxDKuWn4tfdUmMGIdU9axXs4bj6bol3elviFTPHrUR+omGzsRMdLS1ZRn9bSbJ4EOepunk4VL1EFvYdHtyo1xdpu/x4Beq2Bs5IDx6I55dObuBCcUCHrM3GEwslU/v6wLYnACDvm58MILy0Hphhy56+K6gGxd+Q7JbNNBD90xAF9xxRUFxPlBBxpZQwaAg3Q2NOL3vDt5o9snPOEJxZvHgE8d1MAQ6muQR1k66B1Ys1qgh1EFqPPJhAznUxpiTciUkzGenYfBBQgQxole8Pqp03khtRnKhLch0Mv1aMhAzt+7DTvf52gDvxPyKK/1xWveY75TQM98hT3+XxXoZSPX3TKXBb2oF/pkzzWlTgB7fMfv0KYiLXBYNagMgV4N5mIdil7c2EJa8NACPWXjJMI2gl7sa/3bup3ft9XfzLMVbIP0RYwBcR0/Xr2+IUvL0trf1zvo7W/9HVD6DnqbrcwIenHHzbhuI8Jf623IA8hj1t8QK5/h9uAMDqzD4zqzd2y4wm6b7NLJ9wwqGCB4edhtk01Z+B5jJ58JZXlqM5PZ2GyVnevbCnoaaENyGpINukc/73nPe8q6Sz2rGu7eN2QA1AxfjUmP4DjzzDPLJizUE7xI6qHlzeug9/NaaxlehlPicf/qV79a2hnh0Rj5rqV1V1u87cAfdYCzDQ2tEvB4Vl6z1WpjLVCw/LFfGmrHpBH0YuRBLoMeNEP+zM97InyuGvR8ZjSUx3j0bAO216GJFeWV2/WQRy/Khvc2uoJ6wd/onDyHYK+lv90AvSibqV69ZUHPdWVOiua61vLgteTTut5qX/l6S181eTjJFvt2v5s6frTKy/tGjx59DOM84eGsI231Z638+/XNlUAHvc3VzeSSddCbLLJdvUEjxzAKHu66lAh7ebY8Gwx2yBjqce2OuzY6QGK8a1zwTGbyAAk2YWHLfsLHHEwe+9jHzp71rGft7BbHM1z/k4XUQe8WiQyFbo4FPQ0N9Yl+gDxCa/XkZa/IPEDOAzWGuV5CjEl2V2UDFoAinpUWvUVD3rwOetNBD0MKwKPN4T098sgji2GF7AE9PDu0UfSCTphgIWwXEKxtkBANU2fop3ZgNeO4ZTD7DKMG9EBRt+JPBq0IjRkmrU8eki7IDoVujvHoLQp62cMZQ1Rje1sG9OwvaIes20N2nrk3BHstcFg1qAwZ+vYJhtBGKBkCQb5fFvTII3r1WvW0dT23lVXLr6WvIdDLfa7/Dx2PM7XNR31F0HP9aF+nt6hE9899HfT2j66aJe2g1xTRribIHb+embgGT9CLs5dDoOfMpt42duDDmyc4xvscIOnYSc//pP/0pz9d1ggRSgbocf2kk06aPe1pT9vZat8BfejA7DzQ+//UgXO3PXpTlZ/Llw3tqYZFLT/1j8zxsr7jHe8oxTS0K5a5ZWiaNnomyB+A5F7WYJ5yyikFOoBAPQvx/LJ5xl7LcGvJt2UI1dpL7f2HnpP10ZqhXvZ9cv5ubKQxzxEmrIMF4gjH1KvqGZeEat7xjncsumDChrTogu9oe6Sb17ZasBffrzYpMaX+anzqmQNUvF8I41MvpmfckSZGL3gUhDv9xut4uGwPeRKE57sJS9zpMRvJ0YPHtexhjGWt9T/mp1cwAovpcwhzBsUx7cD1UryvsGuf3epnFu1vW+VqgR7Xo1zieyvr+IyWR6o16eDaPCdBHT+H3iP3H63xqHW9Ja9VXLe+Rdkry6yP1v+t8qAP1wrTtzDZhGyZaMKr13+2VwId9LZItx30NkuZU0EvQl9tEBL0NHSY/Wf9nYZ6DI9CEszY6TkgDbv8EbaJUcn3rhF63OMeNzvvvPPKZg8aQhpV84zheSA0RhP7FfT0zOZ3bBkOQ/Jy/c5HPvKR2Wc/+9kdwy+v3RkLeqbTo4euCcl9zGMeU8JBCQ0kjbsdWp+iEZcBa1koIr9tBz3bEyB9zTXXlN1wgTagxs04MOoBGtbicWwCXnl2QkU27nzqhixC01C9Wgb0ah62eW3WOuUzoy5tD0Ib10jv0Sx62oA//s5nc5Ke7+3H8o6UlCu+q/U0g4dQZl01nX1ahL5aXR/K1/xWBXrKmQkY310ZZdD13YfGgzH97Ng08yZGIpAMwV7rwO8x40XsW60HykRZbBPo8S4Z9tYNetgF9DvUP/oYJqEAvWXXYI+tZz3d7kugg97uy3xtT+ygtzbRLpTxKkFPQ4dBlgGQDppzuDQO+V7Q07MHBGLkswkL91977bXFAAUQNTy59tKXvnR29tlnl9AxjH+3MW8Z92MG7jHGo2laz1tICUvcVHu/IchrGSEO6Bmg9MaiG45UQAcY+rUNGqaCHvJkQMewJjSX0EEghF+u6UmwTEMDvQb1EqIst2476CFrNjgiNJq2B+QBN3jP0TMTKbQvPvnFG09bBPTvcIc7FCDEWKZtIvN4ZEJN9i0PaA0Osmcve49y/fT/DFoxnYa/oYjUtzhRFHfN5P2tZ+46qSGv58Z+LLaBCG0awjmUkDIJc9Y3664gNcWjlwFv1aDnplnoW8+eO36OOWuvNbE0tb22QC9CSYRiv18H6NmvGgUzr5/djx693QQ9w8Y9NN1PJp2ILqD/6T/bKYEOeluk1w56m6XMVYIeb2bYE5/MxuExiMY5gy/XNHLYlp3Bm/U+hGlySDq7beLRwyjDk3D88cfP3vrWt5YZPTp+Z9s1ouYZEwcb6MXQ2FpNaxleNUMKA4adGFmbB7h7uDLG31DoU/4+GqSUwedQXuoD4ZqAPAM99YYf9Myz4/EZNdBeFeRtA+jNM4R5P9bjsbMmAEO4Jun/+7//u8gbQwroYz0McmazHTzst7/97WeHHnroTpulXdJWDa2d16PtJuhRDuuknmAmJKhH1FnhDi8e1z1aIkYpxBBF16lFL6D1NX7apvT40S/l3WGjXgS9OCEz1qMXPYTeoyEeP5cN3VSnPM81tOpSQK559qaCzNTRsFW/va4HKm9a42Y9Pneo//L6PE+10SuC3Riv3lT5tPrrqfJbJn3sZ9fl0cugRxvkl3ZMdAF2QqsOLPOO/d69k0AHvb2T/cqf3EFv5SJdKsOhGXVnaxnknb3mQa3z88yPAZb1dngKohePjpw8uc41vHkYVxhh7M75qU99anb99dfPOJKB7/E6PP7xj5+96EUvKvkIeu7A2PKwddC7pXpkPWtwtAwd7kVfn/nMZ2aXXHJJMZDRlTrN8s3/kzaGzcWyWCZ2eTznnHMKYLiltueJ+RkNuFjhp0Jey2PXakwtw6tlhOT7W+lb9Tsa5Fkuypo2i1wBPNoWMj388MMLzAHVlMnz8oAg0tP+WBcDIOmRR3axPxCA4nPz+1l+v8+f+V7kYZrs2Yu6tn+iH3B9He8gqFHvrKuUQfAz2iD2aVkHsY9z0kFZxt0na3VBr5zvpQci19848UFfGNft5Tx8TvT81bxVGfRqdatV33L9Vx+8dzxTL5Y3Ti6pl3le2FYbm3e9Vf4MerUJpyjHVv81b/ww0iHX13mTbWP6HwEyTogNgekyslzk3lhv40RDqx8aup7LoH3gMTuGb1KviCgghHNsn7jI+/V79k4CHfT2TvYrf3IHvZWLdKkMs7HiIONgpWGnsR6NoKEHOwASIsZsXDb0zRNjkr8JESMcECMUoMAL6CYcPIMD0p/0pCftLMzGmGuF4AwNLC1DvWboxO82bZDJhsiQkbEo6GHQoSc2YPn6179eQmyR/dC5Wrk8eQad6xiN6JdP/idkE6+tO6xR1hhqFw3YmmE2RSdjDK15DapVf1qG6LpAb6i+IxvkypmH7KyJoYR3To87ukSn/LIuj7QAIaD04Ac/uOiZ8E1DFm27MUxt1aBnfsjK+pwBURgCTJE5nkigStizf9DDp16yR05I9Jnu8mu0QC08kbQ8P/drUQe5TmbPkh4nyhlDSLnP8FLaTiyvz42gEmVvnrVw0bGGdq3uR9jzKBTSCaj8vVuw12pfuw161p9YFzro/V8taoF0DfScVGBS1zX8jBdEHNB39XV6S5l8G3tzB72NVc30gnXQmy6zdd5RA4C4k5hrNChDy5sXy8lmGgCCYZrR+CAfZsoJ2wTyMNJYBwTkcaQCZ3ph/GB0EV72+te/fnbf+963dPoaQnEAmWfoz5uRHSPXfP8UqBiT/7Jp1g16GPYcjn7ppZcW499dBzFm5nkMhjyF3ONuftQNPEuAHucnom9DNSPoaWhG4PPvqfrYdtDL78eMODulErKJoQToIX885UI7njvaIPK37aEXZtC5n3ZnqCNhnrWNSFr1uDahxD3zwFfjOb6TgGcoJvWG65SP31gno2dEaNQjF8E1lsG1oda//F56MeKzskdHIMsQFusv5RTi+F7PNX9H0HNXYZ5rm4s7euZnZG9gLn8LlIb0OAR7UQ67AXut8q8b9HKddXyMdaCD3nKgZwgs/Q59Er9E/rBO7+ijj+6g1+ps9+n1Dnr7VHG1YnfQ2yxlZkMrDlzRm0ep86Dmm8Q8HGgJ29Rjh/ERtx33jK4f//jHxfjEsGFzCDZhYft2OnXuARbPOOOM2atf/erSyTM7z4x9bcZ6yODvoHeLlhb16LFG8i1veUvxsqIrQ9/mGYTR0I1GT/aA8P+jHvWocnQGdQL4x4DXyOYzegSzLheZ2d1W0IthjlHXhEIDb3i+aDtcQ84AEqCHvGlbABxtD+C7053uVD6BDNex0UY9JH3ImzuvZ1sV6AGqlIu1OpSdXz3DlBHjUEORTzcR8agFyxE3VfE7PWXRkxjrC9+ThnqHfOIOmbYxZZPrZgx5E/jURQyBsyzxO97X3UBtH7WJFD16th/LWwPORUahGuzFtYjkuW7Y20TQy968DnrDoDdv4sH6SxrDzYn0AfSYmKIdnHjiiR30Fmm8++CeDnr7QElji9hBb6ykdiddNnxboOegVoMHS0weeOgMvXC2XUDD6MJoBOgw3MgTyGPbfrx8/I/BhpHG2XlPf/rTd9bmxRlkDbN5kjqYQG+egVGD8nkGIAYcerzyyitn7373u8sgCywMPUM5ZwNUj27WEWB3zDHHzH7zN39zZxdH0mg46pmY5xmc6s3TEF1ly5rnkao9Z2r6Me9oG44GPpMseMdpZwCdmx25bs2jE2ijpFH2hkaRJ948flybZUjVWPn5rvmd4/21a/E+6okhmYAqHmWAjl9+eOe4uZMAp9eRfoS/Y4hmDRZq9cy8fI5hlhHaMsBRdo+wsN/zfYVEZBth1P8jmPlsv3ONoQfY82kbjeGfPCOCePZMtkCppVs9kXE30uhh9L2iXseMGa3nRhlO6e+zXnMoeWsJQEteTgo4bgrDcUIh9r3z2kKtf8rj85j+YKwsF0lXayf21S1ZtZ4Xx3PD+7ERgD1++TnuuONKX7bXcmi9S78+XQId9KbLbGPv6KC3WapZBejlPAA0PEB85oGVt8eAxIPAdXbSwtC86qqrytEKeAK5h1k8wjTYhOXud797SYtBIeiNgTyedbCA3hjIQx4tQ8NZVT7Z+fTiiy8ua/MAcs+8q9XgDHr+Hw/U5j6AUb3c5z73KSG5eo41GPIGLPF50WuxSEta1qOXnzkV3Kamn2fQCDPIRIOVv1lTx8QJmx3d7na3K9eQuwDCpjd49PDscWA6MIQBxbMIpaadOaNueGFck2cYYUv+i4JerINAHhMMGHduwGT9IX/KKkgAhRn0qH+x7NnrNQQQsd+Ikw5RH76foGXfFD1/NRlZHte75XXP3C+cCqg+1x090afA62ZW8ViICFe5/bT01gIp8rbsgk7eAbm2tnGoTFPK04KJfL2D3hTpttMuC3rz+r/o0aPfoT0zEYWtgD3A/9gE9lHt0vYU+0kCHfT2k7YaZe2gt1nKXAfo0SkTBkanzsxz/MFAYJYOI5OOHQOOzR/w5hnuSeeO8cIB2q985SvL7n+G9UWDdsys3sEAemMhbwzokRdAgCH5sY99bPbe9763AAAeIL0nzlpHkB4CvbhrIend8IPwwN/4jd/YARThIYZuDgHlWMiv3b/fQC+/Q6zzGtNOpgA1hNoSBs0na+wwwJlYod3R1vDu4UmlreE9B/LQCTAVjy2JHj2eM+SxrXkccrjjWI8ez+BdooeKtu931r8IDNYF3o9+I4OeMhK+9Kq1gMB8/YxHfKgT38sJqAx8Q95sPXi0Mz1jsZx6xfguhs/zf5wMQS7ozc2peL7nHBo6muGqBUpjRifysJ+w7+FT6PYZNdhbtv21yt/Sa/fojdHwcJp1gp7jieMLdd/NWIS9I444ohyzVJtAXu7N+t17LYEOenutgRU+v4PeCoW5gqzWAXqu92HgJ38MEGfjMToBQTpwvmPgYLMPvHlcAygwTjBUTz755Nn555+/c4aXBt8UQ3/bQW/qLPkYjx56w5v3D//wD+XTs4uisW8+Dvw1A4Dqia4FTO4H/LmX4xROPfXUAvBCHp8YqvOMOdKMAfyhprGsoZnzneqhm5p+HujxLsiCdgHksY7lE5/4RPGQc/A812hHggBrLJkRJwwKyHOdG/eRlx6p6NEz9G9VoBcnCWoTD3qOPSaBcM0h4NebxHXen/7DtXgZsnKd8X+9CHlNXfboWe9imKzlEh75HxlSx/kOD0ReY6ps9ZRSXsP+9OzlsE49aD7bMisjvWl6wnm+u4/mttQCpTFDijq03DFck7IqK9Jl2FtkfWcsU6v8HfTGaHDxNLsBevYL1Csmb5gYpo/ik9DyO97xjqVPc/Jm8bfpd26SBDrobZI2lixLB70lBbji2/Psu6FC7k4nSDgLHcEiGloWi3Tf+c53dkItoqHGIIHhz0HMeA/wLhBexo6OHJJOp37mmWeWnTY5qPm8886bPeQhDylGkzPZhv4NiaFlCCwrvmUgY9ln1+6fCnoxD6Ej1gGMRb4n9I+wTb0VPicayOSV17jkMgL0cX0UYEeY4OMe97hiEGv4CRquvSKfmi6HDPaxYNcCrRbLTpb8AAAgAElEQVQIt+6fquNl6yvyQ0dMrqAzNjhi1hu9ED7NJ4DHBAoePoAIbx5tTy+tky+1CZQMZhFuMqhliB6SpXlqqDkRBBQBn25yYpii6S2f8Mn9HsPiZj7WtTwRYR65vgrL5pnfQf3kz5oc4jPdfAqPm+/BPXETGGEvAlOEvtg+/d52IdwJVbFd+h1p6EspC7I1v2Unv3x3+wRhVbgWfIXnCHve02pnU9tRhkHHi6zPDPRxt9NanzMGlKMH1jYRdeffY945p2ndk6/XPOzLyDLfW5OHsl6kL2vdw3iBzaBHj/H/bne7Wxk7bLurfL+e195JoIPe3sl+5U/uoLdykS6VoQMDA0aeUXaAjuE5cWCpgR6G5E033XTAbn2xgHTaP/nJT3Zmvr/97W+XQ9IBOzpzfujETzvttNkznvGMsjZMw4EBpYPegepeNeghY0D9/e9//+zGG2/c8eb5HA1mDSa9C/NAi3rkuXnUj4c97GGzBzzgAcX7oteXTz282WiL/3fQO1DSGPB46JgowUvHjDfGK5ux8D1hmYDeUUcdVdblsd7SMM64rgpd8DPkmR0C3Ph9C/Ri2lhv0DtARLn5jKASIS8CUyyrwOdREFyLAKfEhry5ESBzPRZGfd48Q9prlDP++q6GNsaNOyxr3AQrrtmzj83rDGP7s2wR1IUP0rmJjWGd0bhugURrcOF+1+vpTUV/EaAcWyLwLNNvtcoUJwZboFcD5Xn9Tw1M1FGcZOig19LSLddboGfoph499AXoOYHcun9cKXqqTZBAB71N0MKKytBBb0WCXFE2EfQ09vTmeU1vXvb+1QwnOmR23HSDgGw4YnwCdBoq11133Y6Ryveus3ne8543O/fcc3fCMzScosenJoJ1d/zb7tFD94TRXnbZZcVYzp5cjZoc0jckdww+N/bAEMdj88QnPnF22GGHlbBN9MkzDEPLHqQh8FD3LX204GOqd2MIeBZtjq36OuZ5hGuyJpZ1j8ibzVjIV9i5853vXGAPbx+grSe1tunNmOfFd53nURCSchqBTa9X3JXXDUVcExdBj78BV3cDdf0v78REAu9L/8GPz6Z+5AmrPHEQwSDrMU8sRe+0z/Ee3zPmF/Xru9SANx7/EMFIIIoePZ6HfGLdtj3aHgQ97tOjh+wM6YwbxyxTd+0PXG/Ic2vvv5uwNwX04iRiDTzGePSEdb21EWKdJM11ZUjmua20QHxe+3MCYFH9jhlfh+r62Ge2+j/adgzdpJ2zOVvfeXOshPdPug56+0dXzZJ20GuKaFcTOBC5yxsPjxsaOEDFASt+h2ERDQ7CwgC2od0x41bJdNp489yIxQ0VmHlmfdgpp5xS1vI5GOv1mSeg1sCxrHBbYLFs/lPvX2ZmPM46+1w8rhxcT9gfYKABHQ3OmkGUwc/8qAd69Bi02WXzgQ98YPkuem705nXQO7AGtMCLjYw+//nPF8MHbx5GEW0Gwxujnl1tgTy8fQAgYZ3ImrYGKKETdVczRlvtqWVo5vpsmCYAZViwz49eMOtGhFGeRd/gBj+8H+/B/4ZwOlkVITNGKtSgM4ae5bV9rrFTDrG91SYJImDm67mvRDaGqdrnWv/tbwWp+A4a8Bn0BHvy0ADnfkMr+S6eP+jkStSR5Z/SD3EPcnPX0wh7eRObHMY55GWd8vycdgroKUvrWwvshtpDBN4OeuO11+pfqLu0b2wKz9Tj3FVCzzdtLB7/1j3lwCTC/9t2yWz9C6rADnp7W5VrA6uzrQ7CcWYyhm1GQ9CBzZlljXlCMRn03QBC48NNCNgoAoDAgMIoZWdHwskI56RDxyN4/PHHz/7pn/6prClihl5DLIduDXQWKxXwpg8my4BeaJPlT4x+wjWBB0NmWENpvdCI9r44SBsGmPPUW+fGFKzNQ68CZG1r+ph/y/DK+pm62cNUj97UytUyZKbmZ9tCfsD49ddfX9oHYZm2VXRHW+JoBXaoo03RLvmfdXkxZLP1/CnlzxMH6ibmAZwJN3kCx+8j5BHK6REJgmD0NMc1b3GCynaR+7s4IaEcnECiLuZdYgUfIxCyRy960LJHL8pWgKvBX5zc8HqGU9/ZPjj+H8sQ36/WNwhBgDa6oD5EuMztuFU/YnunTsbNZSxr9tbXduO0rK361vJw5f6g9X+E4rx+j/K3+p8snzgx5v2xXbTAtnW9pY+WfFr3t67X5BEnSlr35+stfbvzJn0YYxG/hKEzYWVdnvrMnn4zJdA9epupl4VK1UFvIbGt7KZVg140gAC3733ve6UDNhyLgcfBFoONjVgYDPmeEE923KTz9iBn1vcBAm9605tKh+6ujHG2f54wWgPHVEFuO+hFzwc7NBKyCXTzg1Er6FFvopGrnP20Hli/opeGvPiebf3ZXEdPDM/WCKzJWSMsG8zx/4MR9Hh/II91rUAdXjtDYLlGO8OQZyMOPLQ333zzjLPzaFfATNz8w4mYoXYxpT3VQE9jTF0SPqhhyDP5Ox6p4DVhj/JpPFsWJ6acbDJMMXpV9C4Jk0482Y9ECDWElO8M/VQe3B8nu4TRKK9YjghatXqb63Suv0Pv6DNsS3HNXsxj3sSFcGj/jEzw6nqshoeyT+0jTW8f4XpcJ1304jopGPWX5dgCldb1FtjV5B1hb0gfsT7Mk08HvWm1p9W/AHqEagN6TBLzSz/GWFJri9Oe3lNvkgQ66G2SNpYsSwe9JQW45O2rBD2LQodLZ0xoGL8YEHrfNHwYoAm/4LrGKCFnrAf77ne/Ozv22GNn97znPUtHjsHxp3/6p8VLwX3ROGuBV2vgmCq+1vOm5rfq9Mt69JQvn4TQfvSjHy2Gn3IE9DzLK4a1ZdCLetZ41zsAjJA/ay7Z3t/8kAWGZm29UMvgUo4HG+jxvgDeDTfcUCCPsEyhSHkjT0McbW9484CsCHotoxkZT21POU/L5sSPIZvqz/Vj9hmCp3qlzllfjArwuximab8mROg1yvlHwBM0I3zl0E3SmCd/1zxeEVwiNMwDvVY67vUdhLwIlMKt7zAEIlEfejxj+xTCqC8ebdLaSXdeH+b6bj17PDOCnqAaZRrL2PJotersVNCzjjshkb163aN3oLb3wqMXQY/+jIktbIV+lt6qrYm9za+D3t7Kf6VP76C3UnFOzmzVoGdoHjPhrAPCq+cMvYBGIZnpBPT45W/SAxbuFsiZecTeY4yy1uj+979/8fw42x7zmvfSUw3TlgC3HfRcK4fePvKRjxR94P3xR9DLm0EMgZ6eEwx66oHrLtHrYx/72LKrogZnPOg56+FgAr1ovLbqL2HOX/7ylwuAMbONQY0Hj/+ROe3FtXfsnsr3nDvF2ixBJQJEq/63yjPG8KbtCnjo3zzRMeW13PyNBzKCawzHBETceIX+I+7aqodLD555UO/iTy2U0+sRPuI95sX1OEkRATHmKzREUM6AGT2d+Vosj95EIS+GdE4JU8568n/k46Qc8o+hva26Ubuu15CyeRi89S56DPN7kSZ6LYeePaa+Zd3N+z+CHjrJkNtBbzNAj/V5jEXsJkwdvc997tNBb5EGusH3dNDbYOVMLVoHvakSW236PFAajhfXvfh3nKn2vni/AzOGCp44QsQ06jTe+N/ZZ3YGZHaOwdRjFTiQG8hgXd6tbnWrsnXy/e53v+LN42iFGFaFJFrg1TJMp0pz6kA/Nf9l0i/rzdO44hPdXHLJJcXQxhh3t0HBPG4dHg1Y5eNMOPdSLmBDI5vw23vd615lcx1n/Mkjrt2JcogQmeXf0n825FuGYZZ/Tr9sfZp3/5iyuZkFgEP7uvzyywu4HX744WVzAkKaDMHjk+dhZCNzZIHHL8ozQov697rliTJsAfeQvKKHJIIE9cK6Qt7xnE29QIKB/Y/lERwy7Hg9HiAeN3Gx/xEuzD++WwSPXCdIR732+AbfeUi3ylgvd63fMo1taahezwM95RPLMVSnau1IuQFgelRp9x51Ecs4tp+yT0JHel75zvrgTqnxvSLgef+YtlErU6u/aNXn7NGL4DemL+C94g6quW3l9Yn5HUivPJTbWNnH/nzKPVPS1uQbv2t5RGvvO+/5yJKJYfs6+jUiGe5973vvTF5NKX9Pu7kS6KC3ubqZXLIOepNFttIbWqAXjagIfLVBJA7QrL0D2gz703hgoCRPjCR25HTtzFe/+tXZF77whXIPs/NsAU9IBrsyPuIRj9iZ1ffA4egFmCeQMYPxFIFuKuitAvI0MhlMP/jBD84++clPltlSjDH0xjMAeHVGeo3DCA8azsIbaQzXwrC6/e1vX+AdkHd9ppuw1MLE9JTUdLmNoBfbZH5nw5MI1fziF79Y4JmNCGhvHlOica7e3AERoyt60KIXyTYQjclFQK/WPtSfHhzrAt9Hzzx/myYb+/FcuTgJpafI7fz1CDo54S69lst1Y+bhM/U2xzo9ZFgrFyc74jvX6qhrh8aC3jzYGwN6sT9rAVIur+8M6LnzLfVoGdjLXj3/59nxLD+ebX8QJxeWgb29Bj3K7mRWnBDw7w56B46+rfGaekEd8YgFvHrYEoRuMp607p8y1ve0eyuBDnp7K/+VPr2D3krFOTmzFuhFAysu+B8yIDR+WGdHJ0yIGB0xHbDGF0aZ2yOTJ14IjlVgMxbDOTEAuPepT33q7DGPeczOeXpu3uCLtgz9VXf8mwh6q4I84R1oeMc73lGgznO2eG/0xgDruiW+i39zfw47iwaNgPioRz2qzMBqBAmE0chXvxEgO+jdsoaRnTWvvvrqElJ75JFH7uw+h/fV3RNpO0IdckZ3GO4RXjLo6T2I0BfBJ+q3ph8BJX66hk2Q95l6GzP8CIXk4e6afCd0CHYCW9xlk3fjnV3/Rx7M+Ns+9OTFe3g+slI21FHbgRMUsVMVtJAn9+qxyBMdsa4uAnpRhhnc4vtE6OX7HL7ZAr3adXUQQ6mFvbx5zZgBx/IKPHHyMMOeobAR9NXHIv3cXoOe7WfIq9dBbxrokZo2Sl+HrcCGYUzm3PWudy1nsfaf7ZFAB73t0SWD8M+26HX23au0QM+BN3rz5qnMAY2wMgCPkEvCLLgHgwpDlDQsohYAAQs2/cDDh0ePjpsBkHtf/vKXz84444wCenH2t2Z01oS/7aC3iPHTqqQcuO0B6c7sO9seDbFsANdAj0EZHaBrIBEwedKTnlQ8URjhhu55MHbNOxKN/1z2Fujvx9DN2L70emnAI8MPfehDRQxsqML7016QM5+0EeCctgP0YFyTB9Ck1ypCSQStRUFP/eR8KWMM0zRsm2fmHR0zVAmnbrAS9RxBwToX1wHrweTTiaocauz/yAVPAH0T5aefiW2K+h9/KI8THMiZ+31P4SzXV3WorIXdmK/fRa9PDfa8LrQKEgLoWNAzn/wZy87fMRKDtmofPHWHw+jVi6GzGOz0BXFTnrh8IENubs+tvmwTQG+eV6+D3jTQow3FQ9OxI2iz7LrJ2NJ/tkcCHfS2R5cd9PZYl9Go1LiKAzHFi4ZVCywwOPllIxa3dcdjh8HA9u4YTmzXzyJq13xwhMLHP/7xAnpAH8YU9zz84Q+fveIVr9hZZJ3X81DOlqG/LOhlwymvOWg9f93qbelj7PM1NJH7O9/5zuJddffLbFibp7LVk2BZkElcS0Y6vLuAyPnnn1/CbAAWvUtCXtzBMELDPB3mSYeWvqfOK7Xyb10fK/956Qx3Rj6ca8gkCsaxkCHQ8MnBwYTG0lYworknllFDOXtea3LLEJDBIwKe9SeDgnVBT5DPEXqsMxFcMtTp3bG+5PonoFoPhYoYMud33Ks3kfR65eIOnvF4B0HT98vy8/+8+2Z8hyyb3IdEUIzvNlRXoxzy0RiCrwDIZ4RD0vt88/HTIznipJ6eWPtq4Ja6pYfVdt6q51E30aOKfJ3wAbgzuGawE2hbz8t1xP9zf91aoxcnQtRT7Jta5bD8cRMh7lFu0dPXyivq0rS1/id6eVvvm5+Zx7sWKNeux+9WvUaP99Gj5zl6jFmsU2Zdf6v/HyPjnmYzJNBBbzP0sJJSdI/eSsS4cCbRmHPmcRnQY+Biho2wP0EMo54OGC8Dnx6SzmCHp4djFVhvBOQx0DC7jjELFPzZn/3Zziw7gwYzyvGnBVrLdvzbDHrqHhmqezZhwWMEjKu/saDn+gmMQPTELD11gV822znhhBNmf/zHf1yuuTlD9O5oTEagyN6RXNGngtZ+Aj3LqgcJsGNSBMMYmQLOrKFEllzDiMfgAfTwokdjf8jwndpxxPakboScmqdKnQpUtfaa+5tYptpERja0M0TEHWG9pqFNn4On04PaKTuyU34a8wJOhMxYL1sG9BBAKIeh3Rxz/RQUlEP8VE4ZfiJMa/QbNi3k0k9Tf+hrSeO5pZTP9Y6CsN5XriFH2q+w5yZbY/pZwTvqW5BmjGBNNvkq8wjnEWxqdWKoHrdApQV6cTJD/Uf4a723+vOdDXXXI2q9HNsv5XQHG+ghbycH6OMYpwA9JpEJ33TTsKn9Wk+/eRLooLd5Olm4RB30FhbdSm6MoBdDZuJ6vDEePfMhLbHzGBEYCAxwnpvG/3TSdNDE1mN00El/7GMfKx6kH//4x+UevBLM1l100UWzc845Z+csPtfeMNDmmfWxA/1UoW0z6CEL3k+9ABDs4simOBpA0SjLs+t6UqKxQh2KoIcBzbb+rNl8/vOfPzv99NOLp8mQJb0nPi8bUS1DaptBD/1goHsEBccocDA674yhyMSJoYTWa9apAH+0H/SQ6280mDNQxf+z3GteDHWVvR4ZiIS9mifLOlgz6iPIDBnksW/SsxnfOb+Hu2/al/C/oZ7c57tkz6Rhp5ZpUdDj/nnQG/tjAW4ovC+DtpMmUVf8TT7uUGp9EfSoI4b32m4tg2mVGfnTnvl/EdijHHmdHv+jC8YEPqnT9u++/zJevWVBT31lL9VYr14sO3qkPcd24wTbWHjtoHfLLsLYFIxX2AzYG/SRgB62Q//ZDgl00NsOPZa36KC3t8qMM8QO7It49CLouUD61re+9c/NltNBM3uLIcrsG2vyXJ/HYI+ngh+2i3/JS15SDtQGDJiBpzOPA2fLmxcNzkWlfDCAHgYeBhw6edvb3lYgnNDAaERbJ7IcY5iXngHS6DnAsOFAbzwHf/u3f7vjgULPnvEWPXkRGsbod9tBD5nSTjgv78orryw6QTd4PwzL5LrrnGgncZImG8kZ9CJY1EBPmFAX2cAdMnijV0n9+l00agWReaCnsZ3LRz56qvQQx3zI25BRw76RE/2Jm6nUDOdo1HNdT2WEv2VAz/eJQNPKL8ouy8EjZ+zvLLP/xzblLqNcE/Zc48l3Ecb16MXNZKxPwp4TNWM8e+QncMa+hXcTtukn9OpFT22elBgLRqsAvXlevdZEVGx/Ard6Md8pXr0OerdMXBi+yRIQoxc4ignPXv/ZDgl00NsOPXbQ2wA9OmA68Bo24yxy7f95gywdMKGZno+XQYnrePH4ZFaYYxU+8IEPlFk5QAPgAALOPvvs2Yte9KJiAHjYtvAQDb/WQLusiFsgMQZGli3DvPvHGjxDeXA/RhvGHusk3/e+9xUo01iMhnjWpUa1nhD+j0a9oV54CDki4/d///fLc6JHw7+jURoNoamya+mrZSjl663n5/St+jC1vurtwNPKGlbagsYw3g89BOzA6QHiscwtT1R+v3kTG9nLFd9lyKCORnKEFb01wmqcSLAe0d7pRwwd5HvyiJDg38jB+hjLIgTxCQR7f21tlGWKdVFDXdiJMqjVjeitsf5bxzNAcj/9nZ642C4sp2sHa+8mgMazRaP3z7IKTFyj7sQf4QP56dlD5qQVkt1Qx7oU+xzAGT3FQ+7n1fHodY39h54t7sUrQ34a9I5BNdjLOmi1/1y2Fgjm64Yp17zY1ptczvi/IcLqTtgf8trW6lh8x1Z/1uq/hjz+3tfq32oTFFFmcRKvJp9cvizvoYkq6hF2AhPF2A78feqpp85ue9vbtl65X98nEuigt08UNaaY3aM3RkrrS5NBT4PLwTXOqsYBfsggpsMV5AzdjKUn3AKPnoP4tddeWzwVdNbcx/VDDz109uxnP7vAHrN1GhGeyUd+2cOwLgm1DIeWYb+ucsWBeCqcxDJRfgxF1jrgcQMm8MTy42Ys0SDLRmLNE+MsP2kJ23QTFs5ERPfRoM0GdJ49nyq/lr5ahtFUWbYMoZYh03o/8idkk3bijrWuf3RNE8Y7BrcQ3cpz3vUh0NMA08BtAWtsn1mncfKIuhf7HNIKN8AH1yPoCWP2RRFUvJYNTSeKIiCqtxp8aYRHqIvrEOfJT8NWOQmncUIjG6++o2WJk2x8Z1lrddv2G9uR5cvvVrufNJTHdY3qDSAx5J68lWEuj9e8LhQO1Q/KoFfPZ/q+9iV49Ph1l9jooW71e632vyzoxfpfg72cfy6PQM33pM31f0zb3U+gZ3uu1cnau04FPTZ9Y2KZceXkk0+e3elOdxojwp5mH0igg94+UNLYInbQGyup9aTLoBfDSDSc4kAcB9ps9PN/BDkN05hOmMMg+OEPf1gg77rrriugASRiYLAr4+te97oCHJ4N5kHIGmFjB45lpdYyHPY76CEf3oHNcF772tfubJrDe0fQGzK2MhhwH3rne+oCHttjjz12duGFF5b1N3owNEx5Bj9Rr9HAnqq/lr72G+ixOQ5rWA855JAiV9qPoADo3eUud9k5qkLv15DMahCbv6uBXjS+4o6Vuf3rnbBOqdcIej5PuNPrJfxZDwS4vC43n9uoh8gQTg1oy0Y9s8yuD4vlHgK9PAEh6LUmAjT+vd9dLuP3yoO8MjhEyKOcvs8QOM0DPfUQnxcnZqIR7jig/CkH9cnjJvTuCd0Cn3m4mYvr+ebtxhl3ibU8jjVCJ2H6/PLc2iHqyibX9QzRLbDL13N/Xrs/em1b+dfal++/KOjFd2/1Z63+c90ePevg2InZqaDHBm6s0wP2TjzxxNlxxx3XeuV+fZ9IoIPePlHUmGJ20BsjpfWlyaBnSJMDLk+Os+g10IuDKx44DynG82B+duCs/8LYx/hi7RY7PLLDJqCHYUH6JzzhCbPnPve5JR3/Z49eHIyHDKBVSawFDvsd9DRE3/72txddABQYWB4crf41zIeM5Pg9Rh71gAH4hhtumD3taU+bPeUpT9k5UiF69ITJDHqL6q+lr5Zh1DLkc7ly+lZ9aM345+vvfe97S3jSPe5xjzLp4dmThCGyjpXNV9CVGxnNe74wFd+hBXp5d0jatPfwadiuhr99QTbsMlBZFvsf+xjKRp3kfrf7jx49Q1XNn/6B9HqJ4vtEkCF/4SO/s2X2e++reW9sL6SpGclxPZsQG/PDUyUAm7+Ta7U6H0Gxpls9iK6ty8DsPZYrvmN8niBrO3f9LF49jGjPNsVz7I6k3uP7oC/XAAqGtf6ZMsTNYYR3vuc++g6e8cu//Mul74+7dc6ru/ZV8/qoFpi1QC/Ds3L3ma32ra7d+Myolymhm/sN9GI7bI3XU0EPu4EJY+wKJr3ufve77xyxkCd9Fh1T+n17I4EOensj97U8tYPeWsQ6mGme8dQwcGZV4y3OtNZAzwcAYw74DF4YnO68qBGPcUYawjPpmDEWuXb11VeXXwxZOmvPZrrgggtmj3vc40r6mJcG3xjYWJdUW4bCup5rvll/yz6P92FW9GUve1lZI5nX8JB/XL8Zw5Vqg7YGNQMvRyqgdzbVIawGb1Q0hMk7g0Q2tPL11gz0VHlMlWcLJFvPb91P2xBc8HRfccUVs6OOOqp4tzGO9bJwZtSd73zn8h2ydvdCDdFo9MZntuQnuKln5CNMCOjm7WSAHrMhWQ4Zv7Ff8W+B0Wfq9dC45X2j94d0cSfHGnj7DlE3eh8FzezRyqGQ1kvkY7+msS7oaNBGyBFeDGfOYODxAhkULE9On+tXBL0Ivz5X2dtH1zwrsU3a/6NbysaEguGFePeAMNIDrEBYlrfv6brBCIOx7Hq14lEO5EX5hHeg0oPsBcNWe21db/XfU0FvTPqsM97FNaVGNJhG6G31I4uOB62JnVb/NKY+1mTsfS3Qa020OcGCnp2EwHbg4HTCNokGoj+y/bQm3sbKuafbfQl00Nt9ma/tiR301ibaasarBr24vTvQh9HJD0aABoQHOwN5/LL9Ox32pz/96dk111xTQIPvuZddNl/1qleVw0/dcjuGby0ysK5Swi1DYZXPquXVMmSmPh95Ehr45je/uYRWMkjmnymgx70MwOiUIzMe+tCHzgB3Z6xj6FfNaDjYQC/LGgMF4/p73/te2RyHtsO5eG6Dj4HI37/2a79WbsUrDhxiFAtgwlr2VEWoGaonzoILEKSL0EW79tw5J3Aw+vVejal/sQ5nj14GvVhHuCZcZQ9ghL9YhnmGY3x29ERGeOKZ8dfyCOPRIx3hUMBx8or/BaYMPPF/3z/qYZ5MY1kNm0T/QngGVvsvP4V383HiT7Ainf0vn26mZaRFPrfMCYIIerUwTuQt5FHeGJKrV5HrjBXUb/Iw/Tx5tPrHVv89ZnzxHclrTPpc3g56wxqcAnrURWwGdt5kvGFDKjZkISKFn+7RG9Mbb26aDnqbq5vJJeugN1lkS92watBzdzYGasCMRdEYNwIDAzSGIZ0ys26EnzF48/mZz3ymwB6eJHZaY2aO7ZFf85rXlIOf8eh5MK9GTH751gzhUsKq3NwyFFb9vJxfy5AZ+3wNSvTylre8payVZM3XVNDTM+JzqQ8MvmzCgs5e+MIXzu5zn/sU+MMbxSCs58MyxDIf7KDnDqif+tSnigyPPPLIYrDoXUE/tJ+TTjqpbJwDENJ2hC3qhx6urJsIR8q8NoOvAVsDF8rnge3kZ1vPz9LQatXfFuh5v16yvKFKjDzQW2kbFVp8x/iZv4v3Rg9X9IDl8MZYj72H8kbPHpAiLAuqLRAdC3nmK6zF3Tfd9IM0fO/7xv5LPdu3ksXTSvIAACAASURBVE/2cCpD8ol9Ot/Tb0dPYfS+Ik83mQEQa549YVkPXnwWfwurhHAiR8Me53mlW/1jq/8eA24d9IZHGWUTU9gebBvzxqixoKfnmQgiII9zWukXH/CAB5RJr922C8aOuz3deAl00Bsvq41P2UFvd1W0atDToGNQ1gDUm+fA79oiOmQP5SVcE2OWDpq/MWgBQQCPg7Wj5yf+PWYgXqdEW4bCOp9N3i1DpvV8B1KNOsIrX//615ewSo9VyHnM8+hlAx/QZ00Pa/Puf//7F9DDyKPcGnwafR30fl5byAZP6Ec+8pGyXpJfdyfkGl5XPH6sR0F+eMKZSHHChTR6SLJBPAb0sjcrQw95oGM9i7yBXq1spNWMtlr/E4Ese/QMu7Tu6NHTQ6z3R+CLxqTfzYMXNaBHMtbNaLRG4HPdnGG2EYiFNMsbwxtbRqx9aQTtVqgt98RQUf52M6S47qv27Aikvl98zyFYJy/7D+qC/QP5UT+Ru5CGHJiEcF1frPExfNM6S3go5Sd/rjNBxEQGxruynRfe2OofW/33mPGlg97mgB79HxNeTIpRbx784AeX+tJBr2UJbP71Dnqbr6PRJeygN1pUK0mYB/wYCpWNJo2MaCjVCuEsPx45Oli8NtyLIWTIEhCHpwcjlYGS7eIxZjFS6aDxJnEPi6kf9ahHlUE9rveozRRq5KxEMCMzaRkKI7NZONkYY3Fe5hq/hpHhycODysYetV1So+dDmHDdXA6fA/Tx6rLlNX+zoQ6hm27kgA5jKFttMM7fZcOrJbiWfKZeb8HLVIOi5lkRTnhX5Pdv//ZvBeAIz2SSBKMZGfIs9MQupvy4KyHXMJAj2OjZi+Xn/rwmLMtT4z8as9FIFywFipi+9m72HXGSIpapZrRT9ghP1js35lBeengEYZ8lLAogvqNAKQAJLIKSoYluBiP0Rhk5aWG4rBtGCWfcoyeLtDzDz1rdzeHLGVTyGtXowbT80bNoe4lnjtpOBSXSZ8+e/+uBFLBr9SPqTx3grRf+DZ2jXiJLII18o8fP+mAYI/no2VPufNKPUBYiPQRrx6maPKe211Z/U2vfy4CebRBZUXd4p9jHtdpnfufa5M28PjLLpzWRkNPn/rj2f22MtJ63+stW+WgPtl8+maAE8ohs4P8HPvCBs9vd7nal3TkZEeXRen5rfOnXd08CHfR2T9Zrf1IHvbWL+IAHTAW9FuSZOV4cw8iAOTpdgY88MP4Z2AA6DAC8eYRu4r1gEOegUzrhxzzmMSUszbAwQTEOrtnw2k0J7nfQQ1YaZBhnb3zjG0vYJoOjnpk8MMY6gx7cQCB6jjBQMMrw2gL8J5xwwuyiiy4qs6tx44HoMapBXMvwaul6Ksjl/FqGYr4+1XCoGU7IB4jB88HmRKzNY5dN2g86wmvCD0YOHm82tqFdYOSgAw+XJm+AL07eRMOxBnq5/DGMT12hb55DuwU8eY4wQ7nyJEwECeFqLOhpuAp61jX7AcrgMzX4M+hxnefGzVLUc5zMEsKi1zJ6o4Ss+D6e8cY1dwAVqsnH899imGcGq7H9l/AY0yvP6MHkus+I71ILlzStear/WrsTzATVnEZwjPL2+A/qLrKgnB6p4nfmw/1u+mIYZ4Zs/qdfARZvdatbHbART81712q/rf573R49nq8n043M4hrGDno/O6BLziCaQY++kagUJxfPPPPM2RFHHFHqyZjxpTWe9Ot7J4EOensn+5U/uYPeykU6N8NVg54dMes1AD3WU0TQ43kMaAAdAz2HoQMCl112WemgCdtkVpNdBe9whzvMHvvYx5bwH37crlvjs2Yw5RnxdUuzZSis+/ktkBnzfAwNZHrjjTeW0Er0g8z5zu3fcz68t7OkGfRcg4nHloEX2HjqU586+63f+q0CBhgvDLqGscUZ+9pz4nfb6tHzHZEl8qNtYKxwnAJ1Gs8232M407aYDCG0lrbCNf7HSMYDCPyQjxsjxTVP8ZgMnpkNyewxMuRQeBMW0CkGt0a9wG+9iMCQQc8+QsM81uHs0RPOyF+4s0z2JREUBJ4YXkwZ9TTl+hVBLwJSBCDLpKfPslAO+iTaiGUhjWvXyDuvR/Odh7x6uf+K9X0e6PH86Jm0/BH0uD96FdVVlMm8iQpBL08AxXtq8MekH+9NXeWXPoD/af8ezxDhUMjzLETrjx4ZvdWMEa7V8/2zfvcD6DkxQPumvHE36Q5600CPuoXdwRIQog1Yo0fEQxyvxtb3MWNnT7N7Euigt3uyXvuTOuitXcQHPGAq6LVCQxisYugmgzlGK/cBfAxiGP9AhWuOgL73ve99xYB1DQYDOBD4iEc8oniBOujV68WyoIdRZYjaBz/4wdmb3vSmsohdDw0epPijDjVmax49YIP7gBKMPAwy1lkec8wx5XtD8Qy9EvRq4F7zLExpIS35TL0+1XBslTXnZ0gb7YhzDD/3uc+VkE0mTPCO0kZoP6zJo32gO/TFDnOAH/dh7HzlK18pXnHaHvIV9tzx1nJlL1fefMf1UQKeMIEeaavk7Wx53Bo+G/8CSwSSDHo1Y51yO6FgHoaAe7SCz7JvEvKih0cvX9RHrSzWQb1TGuHc5/oyZEEZADzLZ+gq8Es5DXmMXrSY55BXL4OeG6f4jrXQTr16NdiLHtkIr35fq/8CIemzl0xw1Os0pGfrhQDnmajoQc+eUR78bz7u7qmXC6izXpFGMHcjJ9qF39fqz9T22upvaiC8bOim72Skg0DNZwe9aaBHvQDymDRmech973vfcnC6dWSMh7bVZ/freyOBDnp7I/e1PLWD3lrEOphpHsg1iOJMd571nmccOxDimTMEzYEL4wdoI4b+W9/6VllfxP+EbHKsAlDAwG14H54Ktkd2JtvZ8e7R+z91Zv3Nm5GvVQLuR57I/nWve13RBca9A2MGA8FBYxswEAaECQCAX3ZAw6v3kIc8ZPbMZz5zZ3dV60M2kGoei3V78Fqgl2VWCw+LaWqG8bwWnfVFm0G2HJPwz//8zwXo7nrXuxa4A+CAPbwghCMBeMjeDSvwgAPVGDu0PzYloD2RHj3pgdPrJSDE8sW1M3pdo174m3xcIxi9sdnoz/oUxHKYYd5IJcNY/N88rTu5fsTw4ajbGvz5/vPakF4WJyX4xNvNJ9e4lzZBGzKsUM9j7KcEHtuVfaptjevZe0da+jxBOoJalEl+twh+QlsES/9Whtzvs+Oki7AmoFpGdTAEexEUrROuuaPueAyHckIG9iGCtekjaFMOdWq9N/JA+eZ1mLnttdr7VNBrpc9gXktPmRx3absR9IY8lUN9ijJqvaf353Q5NDJfz+VvRdDU3jfXvykWz9B72afQJun7vvnNbxbQO/3000v/OQR6U57d0+6tBDro7a38V/r0DnorFWczs6mg1xpAGLAYrDBIneXWYME4wiN08803FwjAWCW/z372s7MvfOEL5T4MU3fivN/97lfWikXDwo0gIiTUDNXmi68oQR7IpoLWssVYFvQ0HtHJi170ohIuqHFpCFUsI7pxUxw+9dhq6AId6JEB13MSL7zwwtm5555bAME1N3oG4qDPc+aFro2RVat+tmb4W89YN+jx/nhEL7nkkmKwsMaENgOII1c8escdd1wBOgxmQ2s1jA877LDi6QO6uZ8JFYCQ7yi74XAZtnxvjXT1kNd1cZ/emQgREbzUqaGObrARDXXlaDkEn5Zh3gI9DWO9fdZvgSHqL4c6RhnYjnkv6rIbiAhdhmgKK0KR689yyKsgEiGbshoqK2gpOz/JJ4JWrX5HYI+Gvmm9nuGY750AoFz0z66jFsq9J8om5lODPdMa4hphj++Y/HHTLf4nD2GPtPQREdjjGlPzFvSQjxMZhufO21Ck1T+0wK3V3+eJh2VBj/e1nrb6Jq+ruzHp9wL0bJNxUmlMWW1DMa3t0XemXnGOHqDHJ5PFHJqeJ0zGPq+n2xwJdNDbHF0sXZIOekuLcFIGqwY9BiUM1XgQOgViMDfs77rrrisDPd4KDNgPf/jDZcMJvBasNWLg5trDH/7wEo4Wjc8Oegeqd1nQwyBmELziiivKsQroDmMFPeqxyAOrgOexGXr5SIfXybAroASds4sn6yS8pgEoRERjKBtKB5tHD5l+9KMfLWGbZ511VjG80QNtw7WTRx99dDHQ9YxoxCBfwI/JESZM0CFh0axZoT3phYqwVzNczc8w27hrpF7baMzbPjOskAbvPOUmrzhxEAFPyIueK/OveRSy1ymWRcPYMDjvHwI9jUflYHr/p8xAMmGwvAf9lRve2DfpjRH2+IzrCGPe0QgX9CKc5QmsDHq5vQuBgmHMK8O0wBABnXrkDpkxzN57lXXsA4TtOAHn82vpYvvWe0h9JrTbPsT1wIYOW1cEvjwxIegxseR6VcMc53n19iPordOrt9uglycy8kRCy3iZpz/qCJEGTCQAevR7HNN0xhlnlL6v1r+0ntevb44EOuhtji6WLkkHvaVFOCmDVYMegy2dLd4bPAlxgbnbbOO9Y/AnpIJY+ksvvbQYt+4myL0PetCDZs95znN2dn505jfOoNeMi1YoySThjEjcmuEdkcVSSZYFPfUD5F188cXFMEeG8YDlWECMQq67EUX02jIIk5+GFgfcsxj+ggsuKAAC+LnRgN6e7DE62ECP943GC6D9j//4j2Vy47TTTiuip11gvNC2mJ1mt0H+RnbZeOF7d7PFu0f+rIfFIAb2uOZmOTXPh+GGtGGgxo1hgBp0iP4Fdcqm/qKXJ+bLe/B+emlq8BF3ycyGX5SNYMFz4/NMY1mEg/+PvTf9tq6ozr738/wHychIPpBh30QlKkFFHfai0gqiKKiI0ogKKtggsddgF0VsMYodotiCior0htj3xm4YdSQmfsiH/A9P3vEr3t9x3vOutWuts9c+Z5/7rjPGGfucvdaqVTVrVtW85jVrlkyQjFZOyGI9I2OWgR/6esghh5RxQRQC7UcOzG04pBgnyJayZKkj0KO9Eej5TkGhQG6IYR0D9ARj6kNkTv3bMemnbTYE2/EuCJSpG3K0jAV7mdWzr8zKKwPqvI5M+VtnkY4FnQHKEkAo8Abo0T/Keogdtm+XTbibyOjpvGiB1OyQG3P/TgM9xy6f6pp/j1kIa22KrB5jkXWHSAacXDi9cJh5JuxUx+GYOvV7dkYCHejtjJx35C0d6O2ImLdeEoECk6ghT3HfR/w7L4Q1j3tkhQRjTLAszhishFQw8RJ+9otf/GLxta99rRyoDSPBL+GDz3nOcxZvf/vby/2RAcIA0aCLhp8NyvVbVZq19sUy88Kx6vtbi3O+3qpfq/3Iks3rr3nNa0ofmCFV2Wo0RTYgyj16aHmXxpYL6+mnn17OzsMo04CLBnHO8tgKdcrtmSqvljwycJ76vnx/Sx+4jlGL3AER3/rWtxYkxSEBi9lmHRcYtCS0WfaD/ARzlIlHm3cwztDVu971rvuEcMqc0G5DcvmOMpgLPNdLwIYTxjbxLkCPYN/+NYw0J3oZAnlxfonAMepTnEci0POeCK58v4lSBHo5oyfP5iykyg/9BXQYUogByb3ICFCB00oAm3Umzgktx5OydEwJeiMgHJpvamOfcgTrPBfbTL0iyOd579UBQxs1wGX2TSxj8p34DgGjjps8D9uuKIfYH/SRDj73OrJOGAqObNVFZKK8TKsv081+b5PjCIxqDM7U8T0V+GVHRet5QY6sHTKmjrLo9vG6wjezDmX5tByJY/U76kXU+THyifqf68P7lR2f6K8Zv9nnzBgmMkgHQgd6rRVwc693oLe5fTO5Zh3oTRbZSg84cTpZ6lneLtDDsMAwjdni4uLHJExYJ0YrCzMhm4Sp/fa3vy1MIMYunnMO1z7nnHNKKKFGRAZ5GnxRAC3DeqqwWkBqrwM92sfRFhyroGGvIYfxFw/e1vhcBrApw6x6ABX25xFqaMp/9Eug53tinxxsQA/5Y8gCynBqvPvd717c7W53Wxx66KFbGfcYTwAsziIEeLR+kLFhl8iYPX08xxijD2H6HCfc61l7sioRvMvgcg2Dn/Eo+Hds+FxMPiK7xPs8G43nIjiKGRa9loGBQCKHNAoInbcMJ+YzskE6rqxzBnvZcEROtMPU/ZTPnEU5sHgeESCI8vlcP/uoZVja3jhvjXGsxfvzHGV/yBbH67RDudcAqn0f5avOoafWN7K6zsOygBmYChxznZ0L0Cn0m3ryLvdomw1YcErfWYbyRrd4lrnG7MwCySH2Z9n4WXW+z3PjGCCjE8VwecNbYxbbDvRu77UW0ENOzKMkovrd735XHDM4GhnPtXWrNZf265sjgQ70NqcvVq5JB3ori3BSARHoucdBo6gG+vLClRdGM/JpHDi5Cvxgj7gHDyzvI2Tz1ltvLSGcTNKAQLy0l112WTksnf8FehgAGiJDhlQHev9nUv9jKF166aWLK6+8sng9ARzIW3YHgBbDvYaYBuXu4esYx4RtAiD5YT+O7JBGoiFn2TCcAtz3OqMn64RsYPJwepx66qkFVMB80w8aygDAnAVVWSkHPxm7lA1IxAgmbJP/f/azn5Xy+J++5j762LFPn7gPlk/Gn2ysafAFT7I/0fiXWWOsGp7IfRns8V6/z8CRNqlPkTGKY19D3/bG/WWRUYwMmXq8bIAgb/qCPXncTxiYDhCMxRhqybv5jWAuA7upjEesWwyBjf0sKI5y4u9YH+dMQYP1QOYCIUNZlT9lxJBNn7FNrgcx/Np6qaPea//ZZxkYWl++p06y1nxvUhj0k7riiEAHZYgtm/qhZ8wtXCNMT52jnJr81s3oCXpj+5fNb/ahDgudFPzv2LctrbkuvifqyDJ9P9AYPcYq+sDcSYIxdOsJT3hCcW7l8TJpoew377oEOtDb9S6YrwId6M0nyzEluSCwKJoRcRWgh2HkGUdx0XfR+uUvf1kmX1gG9gBdf/31JREI4Zr8sIma8DKAHuffAAoNY4keTts2N6OWZbaqh3dMH8R7Wot5vt6qX36/3mO/R+4XXXRRyXzKXiQNQw119SIahzXDRcMGo4wfUltfcMEFizPPPLOACcC7bIkA72AAetEQrukChokhzdddd125hbBN5BXPqYMB59xJ5WtZsf819P2OPvEcRIAje/sYQ2TjpE8YZ4wt92nmugr6MJzch6Z+ULZhj5ShEyYarhr5AkHaqp7I9Jk0RcZC8GFbLC+PcwGJbSXsD2AAYIihm4Z2CVKyIygzfIBZ2kJ5yJ9+QO5/8Rd/sQXonCcpi3JjmRnYtYDeduYH5+waaBEYC4Spa2RqkbfjzrGdw0Uj4y4zSz0N5TTRTA5TjKxmnPvt/xqjwrspD92A2TNBC6Gz9AF9QT/I6kV58w7u4zoOCfoIHeBnCNTvBNCL7ZzK6NkX1DOC487o3T5SxjB6OBnJ+s0+PXSK430IYe8/e1sCHejt7f7bp/Yd6K23M4eMg8zaaBjpafT/IeDgQsRC7aHnLNIAP5giFmRAG0CPvznziyQRhA0SvslzMA8YoSeeeOLiZS97WXmVXlvT+tfev06JtYDUTgPN3NYWMMz3xz0NGMu33Xbb4vzzzy+GEf1UM94yWyToi0al78Ego58BdW9729vKgbWABJOHCCANDWsZQi2GtgV8W7ox9fmp8h56f2wXxh0gjzMMMUpgjgyRRG4Yr4BwQEiN0Yv9k4Gf49ZkG6QbZ/yRqABHC8weesB9fsY601/U77//+78L6LHfot5Ho5Tvs17QVg1Yk38INhj3Ag4NOfcIysjUdEAw4l4ugCzywcEgQI1AV8CYwaznlmlUUy66qxwpk5BAv4vyzazjsr5Wbi19nHo9ztuCsVhGnu/NahnlYCinIN49cbQVufJpplYddrJ6kV2LOhGZvAgAvT/rD/Ux7B/Qhs7zbsMxBXsRCNE2M/5i2Bu+KQCv6U/svxjNMmac1uRb083o4GjNb/m9tE/nh3rMPTsF9HJ9aqxovKflyMjtVzaOx6nyaQE9ykV/0AdsCT4f97jHle0DrbVk6tjr9++sBDrQ21l5r/VtHeitVbz7ecR4WwRzGdhtB+gxGbNIM7F6mDMLN8brT37yk2K0Ehr1q1/9anH11VeX77gPA5SQi7POOmvx/Oc/fytTn/s2cuKObLytQ3IHGtDT+DU88/LLLy9Jb2AtTOW/zOjheYGei2402igDVoVQmYsvvnjxV3/1V4VV4hnuE+jV2LyxhlSs31Sglts29fmpQC8bJhlII0+SBlxxxRWF5T788MMLmEOGyIr3acCi/4ZY2o4aCHdMe49ASqONoy4YayTfYbzd//73L/1P3TJjSP2oD0CPa7LrGmyReas5kexngVn8X10yJE8j3n1kfvqO+C7l6FmC6J3hoZQr49cKYdMBIXCRXUJ2zGHISZCX2btNAHr2tYBeoG3f1/Qvgk7u5x7BHtcAVTKBnqsn0NIZZGhoNPSjbkegV2O4MuCznjiJ+MVBiFOAeUQwb/hm3HdJH/EDi8N19NgQ41rynZ0Aeq5LkdW0P7JjsAO9fbcatOQzBuihC8xrzFlErHAe773vfe/9zmhdh73Qy1yfBDrQW59sd7zkDvTWK/KdYPQwUM3e6J4t0+sD6sgciMHw/e9/vzAZAD4mZ+4lEQsHd59xxhlbxochfzXv4bq9dAca0NM7j0GL5/P1r3/94uabby5nhQEEYhKGrInRYNOAzgyH51udcsopBbB7RldkYGpsnv1Y8wAvGxFTgdpuAz3BbAQJn/70p4tBcvzxxxewJSuKwYtDhLBNjF33V9WAbpZDHOexr+hjyr/jHe9YmMMf/ehHZZxxlINjNpZvSB3JDWT9ItgTaAjCfJesikZv7HPZs/jJfQJRwzp5t1lB3csYAQzvNEkKnwBRAUgElBn0ZFkxX+lMEkzIKAE2ItBs6WnNEcAz62L0si5ER0wExhFoWEfHpM482SRkyXxNqK8JWBjH/E3/IivBdNyzmGUTmdV8LY5zjXsBJ3XFUAdcoqPUQ/2nbmamNAqBdvA9YwgGELBHHXUw1cbLEBCea74fYvVaQKYzev93qQE0BugReQCTx+9//ud/Lh7wgAcsDjvssA701mtarr30DvTWLuKde0EHeuuV9bqBHkwExhGGkuFi7uEhVIw075yfx4JGIhYSUJCgxT1JfP/e9753ccwxx5TQMvfMaMDVwMc6JTbXwr/dOrYYpNb1GrDR2OA8Q8I2kT3AG92IQM+yo5Hms9Gw9x3cB2DnGufycVAtfWhon1lTa2xey4Aekt9eBHoR7OHYYD8q5+PB5gG+ASyOIwCZSVM0uqcCvdg/smR85/lweL4ZsxjJ6EH8wVimThje9BGgSDZYx4t9IMiLIXEyTYaeCRAczyZ+0Ykga6/B6367mKSC9/G/oYbMEUQLyAhGAOnRALbJfYIR7AAKkDGflON+P/eiZSZP8Dp2TO8U0FOvIjDNoXdxzx33KXf7Cfl4diJ73tBD92JSFiArJlVC9vaR7YxMVg71HRrnPiNooy8JvePdd7jDHUqf8GOWTfvfCAH6Dh2l7ne+853LuuE9uwH01JHM6nWg93+2QigFw7F/WvJpAT10Gp0lhBugh22BvXHEEUd0oDd2wtrQ+zrQ29CO2U61OtDbjtTGP1Pz/LvI8+mej/i3z9RAhQYcRpEhP6Yg53+ecd8LrABeV/YFYVBdc801BegxKXMfn2ya/shHPlIWdxNJaFzuBqPXApZTGajxPXX7nS0g17peA3oYc/QXYbOwp/SX4WnI2vDAzAjUFuasGwA7kny8733vK0wU/exzkQkaWtDz91MX/hbwa11v9c8UeUfAY7k87z4nrl977bUl4yyZ4TBOCVnDYMVY4TgF2Anuc99OHgNZ/rX2xTA5/pbVoyxC32BNeLehj54fR1mMQerj2ZiOZwGajI66alidSVXiPMI92WHD/+4bM4wSXTSkkPdZhnoJEKYd1JfQSgCqbUL/cFwYtvdnf/Zn5brHTVCu+824x31g1MH5RtBnpmDbVoseyM6QrD853HzdEQi18Z6/y0A8AyEBIDqhTLwn19+QVxlX5GvSLMd9DhWtycBxbugp5TEWcITQt0SBGFruMTx8r/OId6qrZN/0DMple9uigyKOzyiPXNc8Hy3rzxqrN2Y+i86YnIAsh6MOrT+1iIvW3FZbb9axR28KsGutv/k68iESgiMWcBSgP4T/cmh6bf3a6fE4pg/6PXUJdKB3AGlGB3rr7cx1AT0WcyZYjS8WNCZdDUKukwWLe9gY/cc//nHxhS98oaSTN0SLiZlkFB/84AeLEFjQZQN3i9FrLTR7Dei5H4p2kSzlS1/6UgF67gfje1kX/hb4Dxl6kRGgbIzws88+e3HaaacVgzsae/Qh/Rn38mT5HuhATwMMMEP6749//ONljxxsnowomWcByRynQN84PgydzIZ5NNCGgEfsB/fsUa6GOced0DcYSBiXACAAH2wfBrcZQCk/juloiEZQJpjKDqPM5nI96h91MlRbB1QM7WP+gLVBz6gfe0Bl7agLhh2/6B514B5C/6KBLANF+VznecMGAYXWR9AxBugNjY+9BvQi4JExXWaYo1eCfWTs/5G5c7+kc0vN4OZanBd4N32M3sHKANxMqEECHxwP/DinUAeeQX8B/x6FkUN+a2MnskR5fZwL6Nl22zm0yquHOjU60NtXUi1gFoEeeoMTDYaXCKE4nofG63qtr176KhLoQG8V6W3Ysx3orbdD5gZ6hlFRa1Obs8h6xhYAgoWeRZiMmxhWTLyEDX72s58taf1Z3DAmYfzYm/eGN7xh64DtGCbWGb39dWMKw8TThlECql/xileU7IvR0DZ8E1lHw9031zzSGOY8Z1gXyV0AKehDDNus7dnJC27LsMoSyKE8Lcaudb01+qbIu8boIVf3Hn3qU59afO973yvn5uF1xngFWMFsE27E/jzDn+2LFqOX669RrREdQ28jkOJv3gcDi+cURwAAIABJREFUZtZLPgFNgjb7ZgjoCYgEpobO6SyQKYp9zHsNz3YuiYxerD/lyzIhI+oF46mRD0ijPORI5AAhpyayESRHhofvBJU6NwC4fhcB9JBetIDBXgZ6hrnGtmfgQfsNnxRUybL5nM6dOIeMZfUAe4B7nISMEdYOvqOPTfQVWT2+px7ohU6SZWM2X8sMVms+ajF6NXC7jNXrQG/5DDwG6KEXjH3257H/n7XouOOO2yebbgd6rZVu8653oLd5fbLtGnWgt23RjXpwHUDPBZ5FlkWfRZbFWaPAsCgSP3CsAvuOODvvqquuKskgWNzcOA/Ie/KTn7xP1kH3ynSgtzrQowTk+c1vfnPx6le/uvST51VptGmY18J2agymCStgUQAor3nNa4pBrtES9+bVErFoDMXPZcAySmFTgd4QS4BMkQ3Mwzve8Y4yHk4++eRyvAjA2DTxGCey4oITQXhsfw7djNfoqyhv2VfuEfjZn+gB3xn2xl5LWHcdNvGZCPQykKE+zAeRNYtALxtYEfwbAWA4oMAwMj18h76icziH+NVwNhU/8gUw/+53vytAD4aHOjAPKUOfEYTwjBkl45mArUn1QAN66ENkYXP78/EMylOwHcFdBDnbZfVwipikC6fUgx70oOKMgNUF7PNe1wfege4RvoseE4K7jNGrAfl1Ar04vw2BvQ705gN6MHoAPZwDRx99dNGT2vEirTHer2+GBDrQ24x+mKUWHejNIsbBQrJhHI3IuMDnkCsLrBk2fGc4FQYTCzEGg+cx4SUHBH73u98thi37Lb74xS8uYDQIrYjhhIRtksSDfUF6ig8moJeB1KoMVFYEDTPY1EsuuaQsfhjN7ssCGJj10cOVM3jI/0ePPgsqGTf5MeOqQE9jL4Z1tUJfx+xpqQGfoQHQkmeLsRu6nsdVzYjkO50fhCx/+ctfXpx++ukl4ymABfAHWCZEDUNVo4/nZEb9tH2ZNYyhm2ZV1MBEljE5hn8bykm/8zdJWugXQksjC+fzuT+jrGXxBHsx9DfKzn6VSfM9GYTGUF/qCyDmU311DxksHAAQeVAWXn3mFgEs3wMEAX2GKbvvkbI8j01DsMUcxP6N7WoxQNlZ1XpP1v+Wfg7pXdSLuA87j5Ncft4TluujvNQ1no86IyM7BejFOnnUCN8RhcA4IXER/cV4oS0xfJP3wOYa1isTXpOb38Wxm8fx1Pkp3l+b5/xuaF6zbxw/ectC3nNYWy/yd44JZTXFwsjAN8ux5nxtrRfLrrfq1hov1Jc5Ad3AUcXRNdgjJ510Uhn7/WfvSqADvb3bd/vVvAO99Xbm3EDP8jAImGABekyoTMgafXhW8b7++Mc/LolY2Fdz5ZVXll8AHV53JmgWdbI1csg2Xll+MOA60PuTTowx9JZpkHtf3vWudy0+85nPLMisZ9ZB90OawtywQY3v2gJNH9PnGC4wUhdccEHxntJ/XhMYZOBRW7RbhnJuW4vRaxmyLeDXej4DLv8f6idkAVtGwiH64ulPf3qRE44QZMZ1PNA4RzT2xgA9DXyN7JphrdEYwyH5W+NR3RDsMx415Hw2g7zYTvqCtmSQF0Gc8omGbmQao3HMvRrx1pm5BBDHL+UC3riGDnLNeQjd1WEBeOZ+dB25UiZ1ZL4CqAAaeJ6fHJq4zLC07esEejWjfdn4jvIb0sEIcLIhX1sf4vuyYR/1rGb0uydTpwJl2Zc12WYARD8yNnyekH/6mT2t1BWDXmcB9zCX8R0/9LeRBcscMesGerHN/l2bU/kuAz3lp1w60Nv33L08FiLQwzFAyC/jm9BN7IwWMF2v9dVLX0UCHeitIr0Ne7YDvfV2yNxAzw34lIth5X6v6KlnsWXC5YBmEk9gaADybrrppgIAMbYwxlikMYDNysniFs/QOxhCN9fN6LEQ4vG+8MILy55JQDfGbdyrJENrBsWaRlpP+g4dgGlhIWV/HowUnneNLAFeTMShsZfLPtCBHrJmXyr6f+KJJxZdB4QA/gAeJGGB4eOH72PYomAuyiyHiCK/IaM6Ar2c+ELDk3cyFinXDKw1kGdigwwmYNDQsRyu2erXIaZDECiz5xxgsgquUwfnClk9AALP8D+yZc+O7zB5CPMV+o+e8l1mS6NRXhsDOwH0snxrgCXWLTKlQytJHHs5q+bY8i07ZtisvW8I6A3JNuuJ+0XpT/qJPaO33XZbcQYyz+AcoQ06A7nHPXzuz+RdslqxjjvF6K0C9Hg2snod6LWBHuOa8U7oJmsd88ATn/jEwuz1n70rgQ709m7f7VfzDvTW25lzAz0WYBYiw8wiYPBYBD4BeeyxIOwGcEe2R8AfCVg8doF9SRjAGLos4BhpevSzZ1MptUI55pZmfl/r/6nvXzfQo7/I6viCF7ygJAUhxEkZa5AYyldjKmIImG2jTPaW4TVlfx4/7tfMR2PkvWEHG9DDKL388suLfM4888ziGGE8wEIgW8YArJMZTGt74IaAnkZh1CHlHQ3uDB5jedQPoIcOMJY98kCg5f45QWc0limXdi3bk+e7MnNjnaPO+XcMOVVXBXzUB8Me444fmT2TQHEf9cERgb7z6fEJ3A8YMPmLTqsoj91m9FqMWx4/9nOsd2RUBcU6X/J6ACu/rP0RkFOWQK/G2lLOqkCP+vFOHEf8TV+RwOi3v/1t2ctN4i9BPDrKdR1PRJYwvtAJ6jcUhrgTjN5YsJcZvShDZNmB3jSg9+tf/7qsb+gKyXz6z96VQAd6e7fvOtDb4b7LC7ub1fk+7t0Y2luTQ7VYXA3Xoiy94yxKGoWUTaw8RhbJOvj7xhtvLACPOHqMQ9glUiCzR4/yPDCacjQyIyPkwrnD4ttiBYaA5qrAb2oo4dT20xdf+cpXyvl5LIAYvZldsw1x/1dmXPzfMDj6lrBN9kJ44Leb33PIYOy7GGomUJnapnh/NuZyWVMZknx/q/z8vihDHBc///nPy7EWRx11VPmlfBKHqO8YI4AUgIus1JA8MsiK/ejfMmLR4M5Gp6DN8GlYOb8TZNmHmV2gfeoA/V4DeTXgMNZBI4CwPdYnZnL0mtlBkSVgmbkImVMnWTxAAWCAawK8WL+hvVPek/XBIyoii5rbu6yteVzxfmRqGKz9oJzH7CFUHtTV3xhSS5m0nbIY/7HutAc5Aorty+gYqM0DNcdBdjYILIfmTb8fkj/jgTohB/STsHPWEsLE0TvPgPRMReYj2kz4Js4s2lLLIjp1fOe+XKYvtXk1z3e1+SmGFmegl5nJXP+Wo7DF2E6dL1vjpbUejp0Hxq4J9DO6YNZNHAI4r57xjGd0oDdWiBt6Xwd6G9ox26lWZ/S2I7Xxz8wN9PQyygJl4x5DiwWWDHhMuCRi+da3vlUybpL+mIUKRoPfl770pVtME4u0bFBO1+3iN/ciMUaKUxeuqXVcN9CjfMD0ZZddVvZS0j9DwCsCCduBgRh/DK0iyQ5ZPAEqhu8J9g9moIcM0V+MD2T9sY99rISevfjFL17c8573LM4PxgFy9HgD2fHYLzXdzIxrNCIjMBIcZYPd+ylHR49GswAh9iH3y6jJkBju6J44PrMOrwL0asBAYBLZvQhWNPJ91gRRggCBlKA9Gqstw3Uq0LMPh+YBAajlxjMTI/tm+yLDW2PRIsC3DwX7AgiAMM4199CilwBj6kL5ggn6kjkbOS0DKNEBl8GN7Y+s7DK9zvKnzrTDPZWOI7I1k9Douc99bokAkYnUAQAohJkmXM894x3o3R7COuWn5RhrjZep6+WUutXuzUAPpzLfkdn4Dne4w6rF9+d3UQId6O2i8Od+dQd6c0t03/LmBnrRaxy9zrJ5eFMxHgkX5IdFGTbvc5/73FZ6dDZNY3SQIITwP4wQFhCAnuXUDID1Sqpe+tSFa5OAHn2FbN/ylrcsrr/++hK2lvfYRIPORT4alNngM9SPA9Kf/exnF6OM7wQVMZFONAJzOf5vSN52+7bFuLUMl/zeqR7/2vMa5zDYr3vd6woTgYeZtgJKCHvlHo4dIdQM+Rmy1vLQ2zdxfCwDefk+x69Aj/rw4/cZTEWjXkCAAW1kAGN92U+L0Rh6tjaO4t5B64W+AQZkQ2GCaAvfY/Qzp8TIhey4aBmu2wF6y8CeewPd12gIquDMZCfWi/8zwM9AusYkWQ59xt+GsZoAKGff9WxMk1sY1qpjT/3g3YK4Ze2MzoZaHw/Nq7aXeiMbfulD9OyKK64o68kJJ5xQZMI1ygHYU2/28wFg+aWc2twwdXznenZG7/+OGu/e1Fo/tzvv+5xOMhg9tob85je/KZfQkbvc5S6rFt+f30UJdKC3i8Kf+9Ud6M0t0fUCPb29LpiG6LCw8suii7cV1oIFGq86oYPs0dPDyqZp/n7Pe95TzknCCHHB1kObF4hVAcF2pdxaqFrXW+/NhscydqRVVryuYcY+ybe+9a0lVBYDKC/AQ0DP+/IeEcrFcw6bd/zxx5fEF+oERlDMuHkwAj0dK7AKX/3qVxcf+MAHFs95znMWj3nMY7aOVEDfuQ6jh4xiSvsW0KsZ9bI/kcmJTE/ucxk9s39ynT4UPNmH/q9xyz28C6PbEEazYfoO9XcI2I/VYZ8X2Gaw47zD94Bl7ke/zfiLXnKNNgJiTBqVU66vC+gJgnJ7qadhhY4b2qKDJDvm8p7N2nwTZc3fEczD3iEDmVr2vuH8cQ8c8uLX4yuYv2XTeE6GTR2xfsrf99X0MgLCoXkn60tsr+uF0SMY8USGcEQJe1txUhiWS73Y94oc3YcZwWnWzzi/LdPJDvT2ZQRb46W1HtYcOGPnhNp9GeixRw+7gxBfdKT/7F0JdKC3d/tuv5p3oLfezoyGQ96Tp8Gndz+ydbWF0RCoHJbDc3rbAXbsQSItNh41Fm7O0LvuuuuK153zwjAgyI518cUXLw499NDCaLh/jPe6mGi4DhlN65Xc7aVPBZhTF7J1AL3YjwC8V73qVaVPSGQw9BPrbZ38jHoDSMEwfOMb31gyqvK/P4L9GLpZM/Dm7NcWMM5e/Za8W9dbOmcIMnJ505veVFiG888/v4QRYYjieUZOjBOPGYkG6RSgpxw1sh03EfjF8rzPcc8nYbeyYFyPQD2OQ5/B+OYZwYPydZ7JhmAGIUPyywZ/vC+CPcEHn8wnABSuA2jIqEn9ATGAAOvmmXsmjoplt8Z37o8MxDLAqQG7CKyZ62yPc14NlFvOkDyHgFMEyMpUBwzXZDTRRbO/CpbRRwCx0RWCOBlc93Q6vmPdos7F+TrqaK3vs3wFkMqZuhmeRz0++clPlr4977zzCqijDUYp4GBEJwgnp265r5TH0Pdj6jfUL7a5Nt6WrV8ypugzv4ZG62SZukcvtyHPZ6uGcrbmv90GeiSBY0547GMfu7jrXe/aqm6/vsES6EBvgztnatU60JsqsWn35wVTsOYCEvevjAF6vN0F3nA9v2ORxoDl4GJi5e91r3uVxesTn/hEOTwdQ4LFGG87YVXvfve7t1K6s1hjrFGHDvSm9XFtcbdfv/nNbxZAzf94OmtANAO7miFkeRjRgBb6jjAq2D0NGVkJw8ay0RONodjHq7R2TqBXK6tVfq47+g4Q5gxJWM+nPe1pJTyZcgjl5DqsEsYIRrWhe0Pvyd875gQLGoQRcIwFeia0cL8TdYrl0baoG+7hikAv1s9n4xyhDsS5IgLbob4XZFiHqEvoomc+UmfBNXMKQIb2AKh4Blkwr/B93Nfne1cFehnU5PZQB+sa9zVTHwGqjjY+87l+Y4FeBn61OYGycEDA2sF+Uh9COQF99Cnv5peEJszjsmsALJMFyUJmAB8ZvppMxo73zGBmoMfeb/a9PvWpTy1HLlBv1wzqCVvJkSWekxjlMCfQq+lt1PEM/IYcgMhNvehAb/pKkBk9IljQIRK99T160+W5SU90oLdJvbFiXTrQW1GAjcc12t0T4sKpl5nHpzB67qHQW46x6qLGogWYgK3jYPQ73elOxfv64Q9/uKTI5of9eSRiIdX8K17ximKQ8cNzlNWB3v+urBD2LX30qU99qhhGGMS1nwju1Y2akSjQwyh81KMetfjHf/zHchtGtQZ13p8Xy8mG4VjDryWMFhCbwujNAfRkMJD75z//+cXf//3fLw477LCi87B7GKAY0YBBZCDQs525DkNALztbhoBeLdTKvgSkU76sCI6YGsjnHsEK90agR70FeBEk5v7NRjDPxTloyBD2vigfE8CYYZM6Idc///M/L4AOMCPjGEFeBCCWNwfQs6xaGwTH1MfxwVhkHvXcSmSTmSzLnAvoWR59btISgDHv9TsTtgiOiQAweRPPC/gEJDobIsM3VN+x4z0DPd4bGT3086Mf/egWqwdgpb8FyIwx1hHAanQWRD2ag9GrzUsd6C0mZ6luze+t6+ggeonDgj16AD3mVM4svfOd79x6vF/fYAl0oLfBnTO1ah3oTZXYtPtl7vQa8rTfaQxNAXpmjTMZA0ZLDB3je4x/AB6GBMcpXHvttQuyppltEEbjmc985uLUU08tRibPA/TMuhlBwVgDYZpUxt/dMgRzScsM1tpbW4b9+Jrefifvj6D+kksuKclwMH4E6bGOEfhHwzsa1jF0k9BD9sgQjojBjyEbgV6NzYsGdtSVmuE9tb1zAb2xjFqrfrQfw5kkLBgcfMIwsC+VccF1xgXApJaxcpk+KDvBJHXRuBwL9LjfzKnUx3PzqI9JLXIbZf74nmfod5+zLgKVzPJ7PY+LoXZqnA9dN+U+gI5QTRhmIgSou6Gb3MPzyBogEMdwrkdrfOf7p4a+UTf0wDBN5kvZJg+Bj86WXJ+5gZ6gHQebWXiZd+ljwrsBe/yYjIXsuoJlZOGxB3wyL7Ae2Mfur476o/zGzuO1OSoCPeryr//6r4v3v//9i1NOOWVx5JFHljWEfuFZz9hDF3guAsfO6K2ehbM1/+Xx0vq/VV7rOv2Orgr02MeJDhNJwR69mqOrVWa/vhkS6EBvM/phllp0oDeLGAcLiUDPxBp69DUw/D4aHNHQj4XzLMYIhgEGAgZXNN4xAEy3j4HLOWIAPUI5zbZJ7Dwgj9AbjGIm41rGzWjQTgVQq0o1GtXLyppar7zwTPEuj2kT9WHho09hkQjbJNwJA8l3xbZF4ycCRN8VQTf3UuYZZ5yxeOELX1iMbPSAH/d2CfSGDNSphnarzS2gl5+fwvDx7DLghTxzOwHUHCdy0UUXFUMUPWe8wIRGg9/QvWX977sjyx3DD2M/DoG/DBz4n3rI4lB/6uIZc7k+3q+BH7NsOl8I9GPopiA+h/Tl/qjJ13KVbwwzlwGlvswj7MlBDwHP7M0y0Ql18ly9qMMt/cv92dIvMz/KatE+z6YDTPFLPdALQFGNWc/OliijXJ/cny1DugawZXGZpwHCsF/2O44552+eZTyTNAi2lP/drweYpu0CKefwKGsdETXgVxvXylodt63uxxR88kmSI+rwghe8oDhS+Ju6YPCjowA9WPOoz1Gv4vuX9fGU+b3G6OV5NLdbx4Y67tmQRsdwf25Da04capvtn/L8qve29HPV8nVgMwfA6LEnHR3gwHT2kE/pv1Xr0p+fVwId6M0rz10trQO99Yq/BfTGsnnW0sWXhVUvdQR6lEf4jHvuOMD061//+uLb3/522aOEtw3D4R/+4R8WD3nIQ8qkzAItmxeNxd0CemNBnsbslB5cN9CjLgI99kq+9rWvLYyH2fdiX0Ugo7FjYg7/z6AQsM7eM0AM/exCerACvWzMIudLL720ZJrlkyMUMDwxRDBKMPgx/NF3HS5jjE7Hgv0RdS+GTFqf3M9x/FIfgB59rYHu/s1s9HJdwMJnTL6zLqCnXPiMhnCMSqC+hBYyvzAPkeTpL//yL0u7eM7jA2SclNfcQA8ZxDEi++SRGcgYcAfoMFlRDexGZ9u6gR71pV7MxdQfkEz90EvqjTMHfeUe9zYiawAVP4JpQ2R1RMQD6ZVzi5Gs6b76XAN66it7vjlEnf2vj3vc47aiGACpRJMAXgGxUZ870PvfpWdeTlnHxt67bqBn+HMN6BEy33/2rgQ60Nu7fbdfzTvQW29ntoAeoGDKAqgHF4MAYwvjQEOHhZnvARgk6uB7wmx+8pOfLH74wx8Wo4z9e7zzQx/60OIJT3hCAXqyedk43Q2gNwXkbSLQoy8NCUPmr3/964uB6UH2Gl7RAFNHBImG5do+PdUyARzX8IAHPKAYhO6NiRk3Y7+p3dnTnx0H2x0FLcYllzsXo6fMskGLoUlYK6CDPagY+QBivmd8EC4nC66cI0uj997+8X/vye+rAUD7KzMMAnsMfJk5njfTYmQOlZuZFjHq+TWM17IEOjF0M/a54XzWexlDapk155Pv9dPz6NBBZH3IIYeUuQigx7tqbF5tvLZCJVv6Fdvl+KAOzHGGw/JZy/ipnHaa0aPOZk8FFPE/wMijFgR7OIi45hEVJmmhLYI9w3/p51obW8x+TR8i0OP96qAhx+r8+973vrJ2cYg6oM7oAs6pZL8pLGQGktw/JYoiA5Vl89QmM3q7webVxtsUeY5ZEyLQw+74xS9+UcJ3n/KUp5S90f1n70qgA72923cd6O1w37WAnsZmXgiWGTgYR1w3eUoEeh5cyrEJ/Nxyyy0lMQvGLhkgf//735fnYDsACyaCYJE0ZCfu5xi7t2MusdaM42VlT1241s3oGX6p7JEzRrEHIue2ZEAhIxHZGvsGXcLYg43Fu2/YLWUerEAvGjPI6Wc/+1lJwHLOOecsjj322DJOcGbIgGOA6ixxj94yoGf5GSjH/9XZCAIjAIx9jrEM0POQe9n0/KzjX+OaccozEejJuPHsUEjpKkAvzl2yfJ6tZpgeTiLC9JArPyY98dy8CDqjHGzvqkCPMmPIs3uU+R7nCol3nB9riUYEt+ti9IbmLuSETjI38wlQor7I0YycAD1+o+MHUA27J9jDgeHeU4FezdGT+2EZ8FefDQOPQI93cZ16Eily5ZVXLl70ohctHvawhxWgh54QfkobZCAjoO5Ab66Vclw5eX2cul623uLYg9ED6BG6CdAnK2sHei3pbfb1DvQ2u38m1a4zepPE1bw5eyujIcE1GbxsRI0Fei7iel1j2Bh/k/WKxZhJFgP3+uuvX3z/+98vTB6///7v/14AHklCCOE0fExGQIMxGgtzLw7LhJiBXpZnrksGbq0O2imgh3F2+eWXL66++upiFGnQthiKaFD7N4upIVOPfOQjS8ZUz7DC0OaaBn3sPw3cmoHtd9nQbskvX2+1J9/f8uaPYZximZEhhL2DZfja175WspISTkg/AJIYd/zAMtBm/pd5zewq92XmdUjPavKusXzW2T20AiZDpn2n7xHQIQ+eoQ18On9wvfaeGMpoOK9zhLKvsQvKXXbL+cn/Dds0CQxlA0KQOaGH6Djvwdj3EO0MPmljHr8ZfG3HMJUdA/QAMA0dNUR3mY77vsgQRx2M/V4DUFPra/8I4JEhwAj5wTYDkGgDoI93E6pNkhbqB2gF7OPs8Ywy93sy58MIGurZYvJq4zy2m3bxv4DS8SKrTF2pG0lZ7n3ve5fkG85B7IflPlhe9Dv+5PEdoxm4rzXfL1uLcv/Ee4eeQ06CTz7n3qPn+u/n1Pky91OOiBjqZ5+bqp9T53/Zf4Aeyd5g9NBXnGwPf/jDpxbX798gCXSgt0GdsWpVOtBbVYL7Pr9uoBdDyZjkTRnuIkfiDxYTztDDs3bDDTcsbrrppgLyuIdQK9i+d77zncXg1WDk7+j970Bve3qhhxPD673vfe/i1ltvLYaw7EtNP2pv4j6TStDPlIuRR/IDUlebal2gEBMoCPAOFqBn4gQM/Ze85CXFgXHBBRcUfYY9M4FITMYhyBsComOAXnS6RJlHZ0U2tDwgnf4VoAtEojMgslQR6Mk8+SnbGw1K6zUX0HPPqYlAACKEHPJuAAn67RmA1ANwgKyXyUG5rAr0KIdxIQgWMFMudYhAujbOlJVOlSjHCPgFqVMN65rjQhBl2BuZCtELgJEAD8AHsOMenHdEatgenodFhd3zeB3AIt8Dbl0TMkitAe1lIIxr9o8gSFYZueJ8+MIXvlDq/sQnPrFkWUSOOBiZ/6hjPk+vA73Vju/ZNKCXGT2SvwH0nvSkJ5UcADvpJN7eit2fGpJAB3oHkG50oDdvZ64b6DFxsviziBuqo8HINYwGvK0cVoqHDXbjiiuuKAYPhgSG70knnbQ44YQTthgNnotATwagZRjMK7nbSzsQGD0MYwA1e+l+/etfF0NYBifqh979ITlyr4wrz2Nkse+MvZUCBnVARtaFNQKPWH5eePc6o2fbMHg5JP2Vr3zl4qyzzlocffTRRXYAEj7Rf8AIn7Ipsg3R+PTvKMds8EejX6CgvLP+ZnljBAvyZF8sTwCgl1wWLabUj4xbfC72sbqQw3kjczHEnGZGz7rI6NhOjDmACL/MN4aRuy8u72kcYhZWBXq0O4JKEk6555hrLaCnrLjXiIsI9uL4qLG6tivrzdCYjmOe/qV+JDYh5O2+971vYZx5D3J0Tx46jKMO9s+kPZRPaCTHL6BHMFFc54c6Z7CX9TnX2/pmveA+3sn3OpfiOYqcz/qlL31pccQRRxSwhx6wxlBnwCosY+z7gxHoRX2qselT1tFNA3qG6xq6+dOf/nQr6+YDH/jADvSmdO6G3duB3oZ1yCrV6UBvFent/+y6gZ4HErOY4/1lEdVw5DvSneNJhdXgSAVCB7/61a+WVMfcR2KWV73qVYtHP/rRJeW8hkMN6O2GN+5AAHoYRBhmJGJhD45pxu2ruPBnI0hjPxpiMlIYf2984xsX97jHPbbOrtKgcz+NGnmwAD30BXkjB3T9qquuKmCP0GUYB4xOrjNuZEtkqJDZEOAZC/R0ikTAtwxYs1eWH+qT99gKNmLIrgd+EwpnsgvDOmWJBSCCCMay41lWL4LIsaGbgjw/0UNkiBEzOyJ2AAAgAElEQVTP3IEDg/1iAmjKxbgXeAlE42fUT/5eFeiZXZg6Ui8MTuRK+6kP14f25gmKnHMEM1E+cwK9Wmgk9SbygiNBmCcAbwBnxjqfyBjwx35c9lfzyTV0m3qTdAsmjR/0AiYNPclgb7tAzz4yqkDmlHchV5jGd7zjHUWfcbAQSUId6Ae+Qx860PvTMTEHGtBDH2RxcSwD9Oh7QnmZg3fDhpjXojt4S+tA7wDq+w705u3MuYGeHjxD8wBmeoLNuCnrQ0vYEI1hgAEGu3fNNdcUoMe+PIwzMkEStvmIRzyiTMgx9E/vdgZb80po39Jqnv5li0NmoMaGQvrW7JXPz7f2ULQ84YY4/eAHPyhAD2MtPuOelFq7NdT91Dinf/llX84b3vCGUibsnoaqxnxkUYaAXiv0bJ19HQGu72nJvwbE4ney2YA5jp1ApwHDGMiAKq5j+GL8Y0gD8jwPjDrUWJoaUKsxdX7XClGkL2QRAZ4a4TJuPh8BnrIC4GE429+GSsVQQ/s9hmEDcAQ5Xlf3lhmbEdwJfKwL7aAeyBXAhxEvKOEa7/GAdIFvBnb5/yz/PL5rc4FzIWXRRuZB5EvfU577MWmLIZxDc4r1tB7ugfQdkUGJ/dyaJ8aOI+pP/8L8w5KaxAaQRGgmOguzh5xh8cmcjK7TZsNnAXoAPhO8eGC9Ic2Rtczzwph2RP1EHp7zZ+ZV9iLjVDz++OMXj3rUo4pu4OgyGU7s06mMXpZjbd6MOlULV605Gob6xz2IOkvmBiqOvTFyr9VR3R4aV635PY+vVj1a151PiVRg/7/n6HF+6f3ud7/9mjC3PMeOs37fdAl0oDddZhv7RAd683bNOoBeNDo0VjFgBHoaeBgA//Vf/1UYPQwDJt1//ud/Xnz6058uXjcWaCZkDOGnP/3pJbywA73/t48CtBa2FtATdJMEB083RpqGRkywUTNgIpsX6wFQoe844P7CCy8sxqwsn8yNhonvOlCBnqBD+aDzgAtC9s4999zFkUceWZLV8INjQ0PdQ7M9p1BZjwF6QyAvAo7MmGSwKNAza2FkYiOjJJDjecasZ+7J0tBe9UhQ4hEbMSMm41qQI+vovr4hHef7yBbqtIhtoR6AVQAJTB6hm7LJyMO9espD+Q4Z6NsBetQnMla03zFCeRGs8t68X7A29pQR19wby2c8YH1dQI+xzWHTMHb8mKGXZEImaMFxh567X0/9heHjGkwaz7lfEXk4B9TCOL3Wmu+oT3ZE8A63D6BnhExzbiVhpDA5rD+MR35wuHSg9yeNO9CAHmMNXYDZBegRUYRdgX1BKHJtrM1rcfXS1iWBDvTWJdldKLcDvXmFPjfQiyCBBROgFzP26UnnE4OB8Ik73elOZXFmY/Rtt91WFmG93XiNCW07++yzy+Qc2SBBw0563Q40Rs9Qlo985CMlUQFeeftQwzkzKhpdWRNl9iiT/Tenn356ATH0s2F8cR/WwcDoKSNlyFggYyFJb9785jcvzjvvvLKH0WyEGKUYwB6Yzf882wJ4vieCOfuRZ/1+GcNgGZHRA7jFsEqN6OhAAGyZ+ESgx7zCc+6JcT8ZbTE00QQzMnnuVYtAUqA8NOuZIEQ2LyetYR7hGgCIMEPDkvnO8Ngok3UAPeRDG3m3wE55qRcR7AkKl81rkdmTGUOH4llw8fkhgJTn/5aeUTfqjgOOM08Z556b5yHpyBXAZBZZnHk6LAB6OA/ufOc7lxBO5GLyHmUh2K0xe2NWvwj0KJPyBZLoGHX48Ic/XBwAGvjoCfXC0RVDZw92Rs/xt4xVX9Ynm8boZaD3q1/9qtgVz3zmMxf3uc999gvd3EnbYoxu93uGJdCB3gGkHR3ozduZcwM9JkYMG8NwYCZkc1xA9d5jJAD02MOF8cCZYmTdBOy5kR6DgnPG8LyyEMsE+Zn3es0rnf1LO9CAHv1PP7z97W8v+yEx0CLQi6F30eipGYQCPQ9Qpt9IeGCqfco9WIFeBCyEiH3wgx9cfOMb3yjJaggZog88TFoAwicg2f4Yo9t5f1cM6aoZLUPfyegRGhaZtsgE+rdAz6MYqLO6Eo9XYEyrI84TOn4M3WyFoEUWGXkIJCmXuub5DJABsAZkATyQvSyg++XWCfQEoMyDMFz8IAf3XUbGhO+sf9w3GPs9tj/W29DYzJTXnDHxu6lAz/vpa1gwwB6fACTmdWRM3QGcMGYwqAAqwmf55FcHEg6+v/3bv92a62V/1ZEhZq81DjLQ8wgCnuMaffHZz362RI8cc8wxi8c97nFF7oA92pHDBbO84jzYCsVf5lgRrEcHS+3vZe1dd+jmgQ70DN3sQK81qjb/egd6m99Ho2vYgd5oUY26MS9UhktpOMRz9PKembjgZc8nC6qAjudY1Nyvp7EPW4cBwLlGgAOyuV133XUFGLLYAvy4TjZIQtwAffHcJT2+O+l1WxXojeqUJTflLGZzlMf+lLe97W0ljOWv//qvt46xkGUwoYG6onEu2FMv1BmMD4wm9lY++MEPLgY4ZURPvUdjRMPfcrNhu2ob53y+5uGP5efr+X8AB6AOlprxwGHy6DTf0bcYpYS/GdZmmLPlZP1TfpnJiwajDCz9FYFgNjR9JmbNdN8Y9YmhgLFM5gjqLdDjUweB8wn1s33qkXW3XjKHOfTUekV9U9cok+99n04l5Mz8EhlSMz76XuQf0+nXnBetuSWfuxYZQf42CQkOFIALQIdP6uDcat9GVk+ZDL1fGcZ+VyaOM+sSdce/hxi+1liJ+ypJ3MQvrAhOCkA08uQTdo95nWzK/DDHcI6dEQTO8STA4F5YNvqqJs/I/As8hgBRbXwIqtFR/gaE4tT62Mc+Vv5+3vOeVxwBzFke7j7EbDrX+f7dBnrOzZG1b/Xhdq5Hh8SU53kurlkZRLfGV+6H7ept7K8Yusk5evT7ENCb0tZ+7+5KoAO93ZX/rG/vQG9Wce7nAW8BvQj2lhm4Aj0mdsO4NBZ9DjaPSRaDgAWLg9I/97nPFS/wPe95z7KRH4/885///K3saGaoc2EbMgrnldKfSjvQgB7GD4kVXvva1xbjE0PHPtOAjwwE8s6yj2F5/I3BhsF36aWXFg+/XmdkZ+jtwQL0smFKu9H7888/vxypcM455xSQRKIKDX/3kXkGmCwOZdUMI/tkCKjEMZKN5tozEejxzsyiWwfLikAPg92EBxrYsd6yOQKG6DRohWL7XsoQFGn4aUwKQJGpGUO5F6aGcEENVsCWTiPL3Q7QqzGolGf96EPCoQkdpY8B9AAhAI3ALM5VtMPkO7VoBdsXQbryF+xGY1iZxiMcsk5OmSutG+Wa0IKxTiIt9pjyPeDJxCYPfehDC5MJEATscU/sA+aHO97xjgUQ15xYtrMVUpqdAf4voNbJQP3od0AnrB76ytE9RJVQR9jfeCREfm8HetPO1XOsDgG0ZRlm6cN1Az22izAuO9CbMgts5r0d6G1mv2yrVh3obUtsgw9NZfSmAj1frPc8TvgYvBhCd7/73Yun+9vf/nZJN48RRrw8AIOFmfA/99ZgVMjkdUZvui5E0MDT9CchhGTcJBMebBKLq55YDDCMO8OqDCmL+2e8VycBxtNd7nKXEg7K++L+PIHDwQT0omGNbAkZI/ENx4YQNobxz6/Mt2eTyX7EXs7jVUZH8J01IgPDzPy1gJ7MEuNXQEkdIrumEU19GccCf9k1dEa9EwAZckl91YUM9DL7FIGee38EDfxPndRPDHl018QvMEvot/uFMfZtU82gVI5TGQfbGtlNgAxtA+TQfpxVsno1BsoQ18zSxHsji6783Z+IPG1flBlt4vtlDjpBuaxnNtAF79QfBw77enk/svTMRd7BLzIgEoMkF/xPiCeOO56z3/n8m7/5mxIyTjnqTKzjkG7XZr8aMIiMHnqnvpHdmSgG6sc4BOhRjw706uvKHKxe1ifH59BKtm6gR+gxc9Zpp51WHM6t8T59xe1P7JQEOtDbKUnvwHs60JtXyFOBnsa8xms2JKydjJ6hVWYRxPiKoZu8n5Aqzma6+eabi5eVv9m7wdl6GGcPe9jDiodYb2wHetvXgQj0WHTppy9/+cuL97znPSX7nHLWIKe/MI5MeqFxHPcCxcyHlI9BS/9dfPHF+xzqbHrzGKKnQSlTMTW0Z/uS2N6T2VDJ42dZaBHXGAcf/ehHF7fccsvida97XXFymMBERgOwzRiRGVsG9CJIGmOkZA/6GKBHnXG0AFDQBcMReZ8skufnCfRkgelPQ7hph7okOLH/1SeBkk4I55kMLiOzIugTiPJusj3CogEckCeMDWCD97nnUHZ5FaCXZS7QBMwAfGgv4EF5kBDG8ER1J5chq1cLx0NOlOW4zAxtnH8jWLWtjO9VgR4yRSeoJ2zItddeW9rKO8zSSmQAP7T95JNPLpEC6AaZDpnf6TNkRTtwbDzoQQ8q//N8XlumsHotoGd0Cbrxox/9qByeDoN+0kknbbGQAj11M88UcYwfLKGb9olgb8rsGVm9zNpmx0Mud91Az9DNDvSm9Ohm3tuB3mb2y7Zq1YHetsQ2+NBUoFcLN3IRiC+JQC8aexgDLqDs76A8jAAMBTIRknETQwDDkv1inKdHVkLrqSEVDdz43jHG7ioSzOULUIbKzMBllXfz7Cp79GqMAAbXlVdeWc4vBOgRusSPyXB4n/tneB75Y/BrNNOXpnfnXsK0+A5G9rnPfe5WsgxD9AxHM5zQzxiKtpP9uWp/jAF+OjswILkfAAyDR7isBjAGr+PCfWMy2svkMbRHLD+jc2QZEFW/eC9ARZaMOmIMY+CToY4fywPIUKYAEENdRk9w5pEo/B/DgAU08b4I9LJxGeeqCPRiRkX0iUgBmTMiBtBp5hKMe97PO6LDIs9bU/QvzweCBNtKWQAc5AnIi0DLvqixehG8GubK2KH+JLuhTPrD8aoBzj3IwwPrKScCWmTAGOVXIzo6f6xLZv6tq3Xxf+ZpHEWAJuYE2Xszx1Jf9ulyDioyYW4npJb5Hp1HXnxyFIsZfwnn9wgKj+QRxOf5r+UYoh2R0aM+Mo7s4YSRpD6cqYeOAEx9Zw3oZaCT18/a+jA0x+S1I4KaoXUsfz91j16WVysrZqz7GJA3NL8I9vL7WkBv7vXccRmPV2A8kX0Vp1v/2bsS6EBv7/bdfjXvQG/ezlw30KO2gr5sxAH0WADwuDPxEtKGd5iFXw8x6ec51BYDwjAyvf+ChymG2arSO5CAngY5RysQvgmDmg1VFmaNyhrQ03CXqQEE8syJJ564ePKTn7xPSCLPW/7BBPQEMug/eg6TR7gaus2PQJq/YwKjGtDLHu4c+lRj6BwnhuQuGwMY0hHoxaMeYlZLQ0A9GJ3+B+QZbiojzLsBGuqaxqIssGDPcMO8L03D0ed0NA0BPerA3GHGRkADDgzCJwV6vEPwmcdzll/L0Bx63j2A1JP+RT6A5TE/GsWy6MqasmDQzMTKvCkDJvjW0RLnddtEeciDa9RPAA+wQR6CNK4PAT3LtV8oh8QmMNTME4BZxj96wXvNcnrKKacUQxr9B2DxiVzoC+rENZx66IPOAt7hmiHQQxbqDJ8ZKNTm5wj0Yv15L1Ekf/zjHxcPechDSh2QCfKQ+a4Bl2WMXgd69T186nQG6tlRlcdHa/yNGU/xHqMkBHrsT2dcsEePOaL/7F0JdKC3d/uuA7019926gZ4LtMkA4iKJJ9U9d/zNHr2vf/3rBeiRyQ2DhjA3DACNAsM+I1DoQG+cksiaRWMZo+rd73734t/+7d+KR5v+iYYlBtsyRs8kCma043/eQ5IRADp9qOF4sAM9xgB6fckllyxOPfXUxXHHHVd0nT7wGAMYEn7cE5k98BmItK5T1ipAD+DOGDXhRxx/fsc7BHoa1QIxWQtZP+6NRp+6SLsw2muMnmXl5wR/JgiR7XIflvu9DjnkkJIUyGgCIwycm2qgyBHVMjRr1+lL3gHbZqZNdX/cSL1dRibnYQx59EYMK8xONEM989wYmRjaavIf5MP4JjyeX0GTIDw+57yd1wu+Z+744he/WMY5bfYQdK7Jjh1xxBGLxzzmMUUuf/jDHwq441f9py3skwOUUz/arBPDecv2RaAX2Up1Pa8HEejZJkH0t771rVJ/tg/83d/9XWEVGYMmDnPfYyyzA71hLR5i9Bz3Gei1krG0xt/Y8eR9OiRNJEToJn3Nma84KfrP3pVAB3p7t+860Ftz360b6MW9N+7RskmAOyZXJn/YPY5XIASIYxUIv8JIeN/73lc2y8vwRU+8BkAHeuOUpAb0kDuJQegLgB4/hrWxaGNwCfRkVGPoZkzWYrgnXvwzzjijeMk9N0uD/2Bm9Gg7Z0SSWZZMsve///23jiTAOGZ8IDvDi2qhY1OTF6wK9Dzk24Qb1Ekg4SHYAj10xVDOCBZkEr0WAZuGt6x/TIRBuYK86JzIQESghw5jtPnM//zP/xQvPSCGrJsxKsAQcN8RR5BgmvdMNUR5N6AM9hBw6f7LCFqWzVcyacoImTJGKZNxx3422sG8at8IdnTQ8Kx7qWPUA3/HfZ/Ou2TDpL441HS8ca+ASiO9Jivezb67z3zmM1t1pM6RzaPeZDwlPBIgSEIW6kEYJ/cyb7Cvl6MW+HXvn33p3CGbF+WnXg4Bc9vsnlD6R8CPnL73ve8tyLxIu9kLTlQDctUxmUMNoyxq8uiM3nBWTnU69l9ra8PcQI95Vn3D4YCtAQt+5plnjmbcx622/a6dlkAHejst8TW+r4duzivcDPT0Iht6pcHgZwyZijXRkxe9yWaWM4wpho6ZoY/wIyZ7MrIJ8m688cZi3LDP6/3vf38xQjCY+PF4BRf/qaFWq0qvtpAvW4xaC9nU+tQ86svKqNXNBZey8Ga/5S1vKYsfRg7hZRqH1J1+int+ZHTco8V1ft2nx/MY13jvCYViYRWwUG5MaW8fxr6cYihNlV3t/qw/2SO9zEOdjb7a/4YsKjfO7iLUjf15sAjIDiAtaMLoWAb0WslUxoRyLpObobiwUrQ995eOG66ZHVJAABihfh6n4XXHvSAj6p9sr+XGc+1qzF98NrIz7iXled4HW0Q9kDFAD4BBfdAvZOQe3ywL6oPO8omxn0PLWvpJG0kEc9e73rU4Tgi1pG+Ro2zG0Hzh9869lAUAIszMZDjqkXVzHA7Vq6W/tJ9jbJh70T2OQ2D8IkfHdZxzaswecmafHmw1jgrnBMNnmb8JiXzKU55SGDvaYzIZwiajnhAF4FEUOin8jG20HnHdqYUt82xcu8z26jr3H//xHwXosWeWhDB3u9vdCpg2BL01xvN83NKPDPLj/WP26OX+dI8e5dR0ulWfMfphnR1vy+aPVnkZ7LXW76lAr/V+dZNxRdgmes84ZT85+t9/9q4EOtDbu323X8070Ju3M3cT6GHgmhSAdOg//OEPF//yL/9SvGxMwqQ7Jgtn9MqaFbIDvdv1oLWwtYDeT3/608V73/veYkgC0gTSMXmHIV58Gu5muRhO/hoOxf4zjsTAyHYPF/fL2sg8HCxAL4IZjpxAJq94xSuKMS1rimyRB0au4LDWty0g1wKCrdmDvpT94F7ZothX9J9ghHsMjRPUGx6lPiwDejyvTskCWUfqIYjM4ZvxfwEk75f1MfsjwMJjQwzDGwJ6tNE9irJ52XhuGc7MaTipyPIJYABACC6tcywjl6dTBKYLkEhZOMPQC9oJYI3OFmW1XaBHO5EZERSEMRI5AfNGFAX9YQhxBlauG8oL9vTzn/982X/HNR0E1JU5m3nl8Y9//OLwww8vLB73A8Y9s9G+BmjhIAI80n7ne9sZgcFYsLcM6OFgJHwPNhhGE4DuPj3ZvGXOnw709p1RWuuRa5Zy2y2gh/5xtMYPfvCDBUevPO95zytjrP/sXQl0oLd3+64DvTX33VSgl2Pso7dPo02jvsboOdFjlLHgYwzxQxgFoZv8EkrEfj28u5dddllZ9PUEdkbv/+2jEa2FtQX0SC/+wQ9+sCx2GDhknTNEk2cpPwK9rI5ej6weRuJTn/rUAh7RF0FCDjE7WICeOo+sYPIAHy984QuL8csYkEHC4OY7QRSfrayCrT16QyzH0LQSGQ/6JzNGAhG9+9wjoONTZte/4/0CQsdyZGN8D+33RwDH5zKgJxjkPsoB5OlEAuQRHk65gullQI93KwPKaoVuxigFZAE4oT8BDNSZ/913qSyi7GtAj/YQ1ogxSvkYoNQf0GO4Zma3tgv0PO+OT1iOm266qSQnedrTnlYcbcjU/q05lrgGKwZDh+HMuWQymO63lBUlsyb78Pied3iuoOwr76K/2M9He7geE+fwfueMvO6oS7X+ikDPtsjowS7+8pe/LI5FwDnhmxHoZRbLOdH3d6A3HehFsLfbQA97g7FKKH2ce9ZsdvXi1yCBDvTWINTdKrIzevNKfhWgFw2XaLSNBXoYByyq1AFj4Tvf+c7iN7/5TVngyQL5rGc9a3H22Wdv7fuh3IN9j97coZuf+tSnFu9617vKuXd3utOdCqsXkzpgtMbQzZr2RVYPQ4uyAHrunYr6IHjIIM97WozJvNp/O5sUf5Z572vvHnN/NCrJuPnoRz+6eJABJIwBk4aYeZI+rrE/GrqxHjm0MNdnO0BPIBbDsPnbekWDn/6SgZQJNNw3JrKgzAjYbJ/OIXVOY8s6UFbekxflw31e5xMQAbhibyjsF/vkPLsOhxHvGQJ6yioyka3Q6wz0YLR45i53uUthrBg/OLNsTwu4G3b6+9//vow79hbSDuTsWaTILDMi2wV69othlgBk9tvx/pe//OVlb11k9bJ+0adEYwDcqAOgiXa7XxMA6dgmNBLnHY4O9ukBZCnPMwepA21kby96wPgwIsB5vwX2tgP0CF0F6PFuwks70KvPshn0jpkPl83XNSflqvN/y/HJmGJOgcGlz9mjCYMM0Mv7g+dea3p565VAB3rrle+Olt6B3vzi1uiKBpV/x2saK0MTvN5ODSlD1li0+U5DjO9ZwDFyYZD4H8OCSRdDAaAHo/fSl750QVpuDAc9/hokuwUMctuzhzlet45Teqzm4Y/Pt4BejcHzeQ1ZPdx8T8ZNwmPvd7/7FW86QM+Mcy6KJlnh0wQJsk5mXhTsYbw98pGP3DpDzzPODDeL/bYdRm9Z+6bIeejeVvktYFe77t4wDErO0HvJS15SmANkxxjgF/0mRE/GPAK9WKb14xOZtuqbgUWuX02fZGc1rg21RWbWr2bwqwsCvZjIIgI9gaIAODoWItAzLDAzehHcaXwqL2SCEYfMMdjZdwrQQ05mcnR+yuzMdvRHAExZ9COMFsCMeY268LdHDFB+DejZh7SFMgglJJTy0EMPLVkgGXPuyXM8CTB5h33I8y0gaRuHDGrewxyMngLyXv/615c6GFVhQh3L4X/AIeAaYAZDQt1dPwyHow9JPgTQo0/QEaI4+HQvMOXwfkK/yZRK2SZzMhpA54P1t/3qyDLHBvIRtKp7hNYCztmrzN/HHHNM2acHcxr3lNreFpBo6VCWe6zvmD16uXz3nFGu8/ayOrTWl6nALM8frfbv9PXaPIXMYMwZq+yXvuc971nWq9aZfjtd9/6+aRLoQG+avDb67g705u+e3QJ6GA/s0WNBhckD3DHxksUNY+Oiiy4qaY8xIswEuVeA3nZAHj3bWohXAXpRc2RfAHpf/epXy54cNqWbEp4FUiPCkDuBO3XUsIrhehhmLKDsxTnttNMKmBfkREMtGmsR7Pl9BsvL/p97NLSA03aAHrKi/ewH4biQCy64oABrZMMYqAG96D3PQG8syKsBi1WBXnw+AgyNaMCUuhGZN//2Gf+X9c2hm4I5dU/nRAR27uuyTshFcEjbMdxgj9Bp3oesPSNtKtO5zDHA+3k3gOGb3/xmAUaGQbNP1XflOSHqmvfAjLFPmbF4r3vdax+Qxz2GlUaHie3nMzNaQ/o8BPQog7n2K1/5yuLyyy9fPPvZzy5zMPKL7KryENT7ibOOfb/oNPXFeeFzhIIeeeSRhe3khygOHEOGeAIU0R8iC7iXvmTu591mSY3ZS5WB61cLhNWAHk5FHAO/+93vCjPJ/kSSgPEes5vGclvvaM1HHei1JDTv9RrQY11irAr02JvJOXod6M0r+50urQO9nZb4Gt/Xgd78wt0NoGfIGoYAEy+TLgemk7mNhZff5zznOYXRY/FnEo5JCKKhs5NAIEtfoFL7fjvG5LqBnl5/jC+85QA9jFOAHtn23KMnCDEjXjZ29NhnoMf+ShKxcFg6/eYevYMV6KEXMtmcEcnxCueff37ZE+nexwj0IhBC5jJG6tcUkLduoGedrDOgDJ3KDJwyiOGameGTNYT94sfrORmLZfAZHRA8E8uXAXN/ngDQeWS7bF6NwRBgMYfBZhGqyXtgyAEtEYjmOQFAwRjik3mQhFSAGxwBgFLkEY87iZEWzoFxbK4K9CiTutCP11xzTTnXlONXAJ3oq3LnnYJ1M7VSNxx1P/7xj8vzylgHEQCYbLzMNbQLWQH2BHE8TzIY2k14MzIkGQ3vikAvOooE2Tm0uLZKZp3if2RNQhaAHoz7Yx/72AV7CdFHy14V3C1bnzqjN789E0vMfQd4F+iR9I2sm0cdddTihBNO2Dq3cb016qWvSwId6K1LsrtQbgd68wt9u0DPhVDDzIV9TOgmxi0GAgs+nlyMg1tuuaUkYmGhZ0J+8IMfXECDZ0jtFaC3XTYPOa4b6NHXpsAnEQFAD+OMMDFClgB6/GDUecZVZtqisWnyDTMtwkicfPLJi6OPPrr0m0bewQr0NIgxWgmRxaB80YteVMCAB0vXgF6NOaNfZD/GzgJzh27GeqmrkW3TgWP4p15yQ30j+yRooC3oGL+EbjqPCOSWhW6a6VN5mDWUeYUwZCIGrIOAbDsOmAxqszGJfsPE4aCCRaQdhITBJsZxnd9tMhT6iWdxdDEGCW9ER5kBhB0AACAASURBVGL2WwGzoBb55fJWBXrWlfcSZfHKV76y7Jm78MILt8IZZRUFevQ/bClzAU4jdJy5Ax1A5iajcf8d87rn6XEUBUCWelOO2UYBXIR9Ek4py6iTI7J6ykBHQdwXmsdIBHreh74yZxFGyi+JOZi73G6QQ1XHjruh+zqjt6oEpz2fgZ5RKoB7mGeiLEg8BNOcMxpPe1O/e7cl0IHebvfAjO/vQG9GYYY9N5YqgzNmj17N08nC6yIpe6SRbwgOZRvOw+TKHjy8qRjCbNLHC48BhPcXo8B9HBoELupjQv3mldb+pWVGb9lCPqYuU4Feq8xsCMqw0RcYOIRnYeDIPvCZk69E770Gewy9w9j2l1AoQr3wivNdDM3TaN3N0M1WaGbretb51v/uU0N33/nOdxYnBmGtGPHotVkNeW88ay0yeUNefwFS1IGp9c8MFf/L0DBuZVIEX7Uxr37wabp8DSoZOvXF57Me2ZYM9CKYiIydIBFdjXsB1W/KAeS5H0ynVD4uodV/QwAvsnS8i/1lJJDiE4BJ/5KUyPZbTu4f+lzQAUBiLiQBC3MgzwpS3S8mIPJ/k51Yfh7vLX0YCuHke8YviVlg9S655JISThn1wzWCuuDUoR1msITRg50z1J49dwA3QlIJlaN93MMZdsiP/wGLADs+YTQJe+V/7othdeqkezvVHeYX9GHZeFC3jUTgXcicPeIwjIxTwvhI4kObBNUC4FXZvSF5D+lH7s/IXEZGleeV9bI1obW+LHt2aL1vrUG7eZ32RieTTgmAHoweTk4S8LDdoJV4aTfb0d/dlkAHem0Z7Zk7OtCbt6tMrjAX0NNgZcGUPWICNRTGhUqgx+IPs4Qnm1T/hC55ODqZCY899tittOgd6P0p295YLaixFzIlGDYcSM+eSNgHDDC87/E4hcjWZOPcPVIYhBhMfGKIPulJTypGLoaSQFgdkLnx+/g5Bri3DNeWXFrPt663gEG+jkFJ25E5QA9Dl4ykhCzH8+ZqQE8jcyeBHvU3YYXHC9gvXBsCetTf8Eh0ITN6goLI6OXvKENjVfalBfR8p4BVYw1ADdADNHmPzFCUZ6s/xwA95iUTSLnvGIcJwCjv+6kZ2tSVsUMSFsYPoAdWz/lO2QpWcx8t04+WPteu+x2fgE/mZcItmYsBZYJrmVY+6W9ALvvcaAchkQAoEznB8gO6meuZa2gjz8Gq8CzAmLYD6uhDrhNhgFwoizZGsK7TyP6mrvydGb3cPoGebaB86gmzyHzID+OTfYSuQ+qWzo7WHDMFaLWAXwd6q0j79giZDPRkcYki4kiQpz/96YtHPOIRHeitJupdf7oDvV3vgvkq0IHefLKkpLmBHoutWeIio+dCrfEagZ6eXfbocWgvG/TxuJEJ69xzzy2Lt/tYNj0ZS164p4aJtTyumYFpaUPNw282TfbHvOc97ynGGR50MkFidEagJ8Obw3tdPNGfCPRIQsFZWWTsIwxLkHCwAj0TscBuAPQIg8NglskR7An0IlNU69uWfrUM+wxssj7xfAR6EZjXgJ7vs1zaa0gqbTMcSuAWgV4O59RY1ykUk7pkUBidDrKiyCsDPfSRH8MN3e+mbOcAerwTVhx2wIgGwAxp21sMG3WHuUM/SPdO2Kdsnm2JEQyOQxk9/vc6bWq9L+vUkL74PX158803F0ccSYQAzhHouYeS+9lPB1giKoPnSMwE+GM+EegxrxMmDmPGD6wKrB06R+gqjj+BHlEBgD9AtE4l2odOyerRf7aZz7yetYAecuT9OLvoQ+p93HHHFUeV7GAHerdrzYHA6KFnrEusfezPY6sIuQBwcvafvS2BDvT2dv/tU/sO9ObtzLmBnmeBeb6XC3M0rFg4Y+gmiyv7QfDuXnfddcVYYNHleAX2M8kQUHY8R28MAzSvtPYvTUbKKy1DvFWfnQB6yB6vJovdpZdeupX84bDDDivZAmPopvtsWORjOG8M24qhm+y9IYU6QI/vO9C7PeMmBgXnFWJEsh8Eubi/0dDDuJesZYCrR1MN+xbQk30UoGpIy2bk531/DMmMjF68TpkR6KlTcUwYjse16ExYBvS4N+4bozxDN0kAQt19t0zQnECPskjPDxii/vQjQIH9XlletfHNdwAgABLPyOYp88isxpBpgTD3RbAT5dkC/suu+37CKz/+8Y+XkEaSpHiUimw/esy8zJyN8UwdeRaWDACL/hO6SbQATDbHrwCCeZ57yIAIcENWsHc4nmD/cBjxjAl+0CvDieN2ANsue7Os/ZnRo64xdJN3Ecb3wAc+cCtjcAd6Bw7QMwkZax/789DPc845pzgf+s/elkAHenu7/zrQm7H/hkKvXLQzc5P36uXnM1BkwWZx9nwjFmH+zmEvGl4YRYT4Ae4IpfjkJz9Zwinw4pIIgINM8Qrz436XvkdvvEIMMXr0I1kC3/SmNxWDC+85xg2GMQANmXvWoWAPuWPQyaBgNKEv9B8GkslXCLnFUMOAykBPXRAg+zkE2luhTeMlUb+zBcwzY6XRVxtHNa83MqLN7F3icHqyyAKoTUJkGG1kKGo1tR55H0n+f6heQ46IHOqWn6d+jjdD5yjL+uRPwVkMSxW0CexkBiND6D0yv7zDfXiRvYuA0jnEcvlffRfomVzIMjxrLAPHIeCX+yIzoIwHxgd7jAF7/DD/HXHEEWWvXguIoxvUn3BHxhAA0fnTtkYd1YEmw8W7BXroUI2hXTZGWkCQMgFeH/vYx0rY8ZlnnlnaRQime6epC+1kzuCoFpxIRAcQocHeN6M8aCv77kh2gmHNMxjchIcyHjxqxwgOztMjpNPELjzPNdsr26w+DjkjYvuRjw4WQ3ppC/uVYfYw/MkwChilPq496v5YBnhovLXmszHzkWMlOkx1MGTHY+77liNxma4cCIyeQA8Gl20ijLmXv/zlZb2aGn2z6trTn59XAh3ozSvPXS2tM3qriX8TgZ57JDCGr7rqqgJAmIBJ603Ij5viO9Cbd48eC92HPvShYkgdfvjhJbU4Rhyec2QuU7cM6GE0eWCy+2sIhWHhxDsvSNCAP9iAnkYwbPXVV19d9oNg5KLL7mtkRNecIXGk7xbQw5gUhGvsUhcBZt4bxz0ALrNf+ncEyBGgRXBs+WYWNSxQMKyBKwiMYE2wh3GODgM2kDGgSRaM++cGejo7iEjAeCT0GVabUGjqMsawp72cPwc4hdGzjjUQpuMMGUT5DOlHC8i1rhuKS/1wxjG2cQYxttFfw2wFUDfddFORw3nnnVdAH1k4I9ADRDHXcLwI/YNDD5BM2wW4gmfCOwljjUCPdgvw+Ixs2xiwnoEeesL6A5sKs4jesr+Sg9Pph6i32VlZc+y0gNUYfYhl1BwFHeiNt4FkeXVk88k6BZOMTrPOkVEWh0LPujlerpt4Zwd6m9gr26xTB3rbFNz//9imAT0TGRD2hHf3u9/97uLWW28tBgCJQgijwaCg3hhR/HRGb7wOZENBBhbwxgH1ZNXDuGFPEaFSGFaR0TOZAvKX0aMMGRs+MZTwimP8YazBWhECqiFoOJ4haGPZPD31NcAzXgLL7xzjQY8GXWZMWh5+91B95zvfWdxwww2LZzzjGYt73OMexcg1bMwwtFjWkAGe+3PdjJ6GtUau9Yr1iCyCxrehlLInpqnXSNXwWgb0uFd2R7CmjGS0IlvI3xhrOisADzB66wR6hroyljAeYb0ACgA2xkLLsPd59qrxHA4SWb4cFqsmR7AnUyngzKGpLSDXus67MIxhvJijCTsmLJux7bzMPbKpZE4m1PMJT3hCCceH0YvhljB6MNqMAfYjso+P+7iHMcEv5QHAkAUywRhnvnJ/dg3oxbmitsYpuwz0dGoBTll/WGM4TxQwyvu5ro52oPe/+02meT6ca16eq5wM9KgvzC3OBWwNrr/kJS/ZOj+2NR7mqlcvZ34JdKA3v0x3rcQO9FYT/aYBPRZtQAKMBx5VwAJhTBgIhABiMLDYMkEDCmUTDN9pGVKrSav9dA6VaQGHVomt0JqpC+syoAegxjDDgOJgZ8KtMFABejJ6gjr0hrJy6CYGGAsnCXQIe8LI5rB0DGzKMflFjdGL+4qG+nHd/dvqL6/HkMHYh2OAHu2E2SD9PkcrkNFPEIDuy+aNAbQ7DfQcZ5E9EfxZ3wjcuU9WTyZOVs/kFoIz9yYqw8zoeZ/7eQ0r570R6GWwx3WzbqKH7mUTCFLHuUI3BR2coQcYArwwlgA0OqaW9Svjw9BB9rHBBgreuZaPC8hgj3sFw9zr/KiejDVch+5DZsiftiFHxjesHO9kXkaOAiD6Bz2/9tprC0BjLudZgR51pY0kJMKxRFnMMyShob7ICxYNkMf3jBOAs3NRdBQpdxnFKUBPfVQ/aYcHphvyyz5jz0BcNmcvA5WxTnGsLNOHMfNRZ/Raq+ifrmegxxhhncK5gHMG1h2gx6fOzPGl9zs3SQId6G1Sb6xYlw70VhPg3EAvl+eCbRhEXJzjvXGPHiFBeIFJWMGizqILeOA8NvascC9GTyxzk4DeKgt37s0W0Mv3Z+BXC/WJzyh3Fjz2Q5L8Bs81TB6MHp72eBaajIyLoOd4yehhJJlAgb08GG8AdJIu0Iee8yXQk3Gw/wQNmw70lOEQ4MvX/V8G9ctf/nIJST7rrLNKIgrkiJxlvjJ7MyQPnos/ub9bhmdLf7I+tRjDDPIEUQIxwwtjmCF19Dr10XBVF9QR7xPI8H+UfwRwEexloKeMqat73JSDWWWH+s/vh5hc+5FswZ6BB0BhTAFcWnvm3AOH8Qn44RkB75iZHmBiHQihlj2vgYwx5al3fjK+AV6wlTBdvIvMm+4HRIf5YZwj5xtvvHFx2223lf9hAmUfZa0BwjjvAMMAKY+VoAz6hnmD9wF+kSEyYU2gHpbl3GFkx7L5VweVwJB7Y7Ig6k/57Asn6yfypy+YCwmxdg/rUJ+0xlvLUdW6nse3zo7oBHEfLTKvyaQlnzF64ThtzR9jy9rufS1519bTmH8AHcUpiXMB5wz7QNl3CtBzP/UyeW233v259UugA731y3jH3tCB3mqi3jSgx0IHwAPcMQED+jAUWHAvuuii4gEWZHSgt3/fTwV6GtgYB5/4xCdKghCMKYwqErLc//73Lwab56BFRk8DPCZjwWjCKKMPYWRhUMjOR/+xt0bm6mAFevQP8vr0pz9dklqcffbZxcjFgFPO7oOLxtRuAb2aoRS/y/OHQC+GE8qWRZAX9U6AFvc/CeIig6gxy/1xnx71Ua6ZzbPMmIwFXVbGGShbl+0CPeqLgUgYmECP0EYATQaVNfBFvdALwAb7+mREx87y7uejHQCk6EAZw+bZnxng+T/95h5qjGLu552Mb+oKUDNjJscrkICFiAyeN0umzj7up1/Yp8oZg9QZZxDsCrLiGuUyLnAesRcQ9pB5hF/KpP9i6GYLKGWg53wWjwDhb0I3AXg4vJjL/u7v/m5xn/vcp3lcQwt4tOrXut6B3r4joSXvFtCjryPQY73DocyxHu6n7kBv7OyzWfd1oLdZ/bFSbTrQW0l8gwceR6+XnnT3f8T9MXmiXYXRoyUs8BgILLQABg8xZUJ+3eteVxZeDSS91Zu2R2/ZwtAKxZlqWLc8qi1GT4Mb4/TKK68syW84mBg5P/ShDy2ZN93HYliW+6ssO+7Rw5gjNTzGEUYbIWucE0e7MeT0Mtt3Gml7ndGzH1p79rgPGf3TP/1TkStnQwIC+EGO6Ln7+MYYGJlhm5vRm6qPEZg5LuP84Zl8ziHohMl9IjshyI2GueAv6qPyjnNTBnuUFUM3I9DL8rMc57EhQ3KonwWcJDaCUYPtItEIn/RNTvCQ5wOeZ+4D6D3oQQ8qzygX7411ys/rQMlAeAzIqzkWMuDj3TBzMF6EUQK0AGSed0f/Gj7KPPD973+/tAegxrwRQ7dlewntfvCDH1zmCPZiUzb3RacQ8iBBBhEdyBUQGwGe/dgCShnouecYneDXZDMCPYAl7CXOGEBAi5FtAY9W/VrXO9CbF+jhMADooXMwemxXeNrTnlbmi9qYGTuOVrPK+tNzSKADvTmkuCFldKC3WkdsEqNHS1iwAQmkJmcCJhMWHmEW+Te84Q377JPoQG//vt8uo4fBA6NHqBVGqedbCfQ01umfCPQ0bD00GQOM/Tv0IQYhnnpSk+sdZaGUCfSTfjxYgB7txGi95JJLCtsJ0DNBiCDwQAF6ca+heiKrJ9AT3Mr6qdGCtejUca6KZdWAnsDIT4EeYcTMI+7xyyDPd0dWbyrQE2DhoKKfGUs4O3gvep5ZvZrjh7kPNomxB9jR6TYG6AkMlZuhwmMN1DGMHvLjfDzawt47wtyop+PZ8FfaT+ZkDo5nLseJEffmUlfu5egJzuMDOLonm/rjFEKeRgMwTu573/sWucpWegyJAKgFlDLQE+AZNs31GLpJ3dgfTsZPgHcHen9ac2pjI8tnNeuk/XQLWNccVdGJTV8TomvoJsneTjrppK0tBrWIhXat+h2bIIEO9DahF2aqQwd6qwly3UCPhZeFWk82xl9MHc91Fgc8a9yH8UC2M/boceAum/nxCrOPg9BN93jxnKE7cZ9Xi4EYa/CsJtU/PR3fF8GMd6xan+0sdLFtPO/+OoDe9ddfX4xSvPQYXyRK4Ccu4II+vufvmFwDAwxGlpBb+pywNYwlnretcwK97OGeq98sp8WIZllGcFGrCzLAmH3b295WQDDHhWAoy26Y1U/w22pPBMlx35HPtQwvWbIhPaox9LFONUYpXs/yM0GITF7M4qo+Wef4bvd0xbPaZD/jcwJGgaS6y7wBUGgBPQGmxqBlD/VDlq/tIfwS5on3AoZ4ryCnJT8YJMIjGTc8E+vS0ofcH1PnhzwvZUaP+jBX43wj4gKHEBkpDdc0BJn/MaIBhAA92D0dGFxzHSAckxBVwkABxfQp2Tx5D7LjXtpPWYTtu0cvhqVGhxH1XzanOgfLNhuyKdDjedpH+Ci6yh5l2D3a+YhHPKKIZ7syHZoPlo2XMf3tGI5h9ch3TKjwKvqS5WA9WnVe5bqOi6H5uVW2Y4m6MlbpfzK9EmrNnmn257Hmqc8tx0Hrff367kmgA73dk/3sb+5AbzWRrhvosaBGoOfeHSZQ3p2BHhMsQI+sm3jabrnllgL6nvjEJy7OPffc/cJ1YgjgmFCLVYHVVGlnQ2kKcBjzrqlGR21hF+hdccUV5awrwjYxigljwYgTVEdGQUATk7FQDiweqao5h4q+Z18L5/EBYEwScLADPUJa3/rWt5YwNIEeMkE+Ow30ouFaM9TmBnoecL0M6EU2Lxp0gh5ZK/eNeo9Oh1pSFkADYEugh/7WnAQCRPW7ZbzWgDTvN+ssY4b9rrCJYwxv6sS8hzMAAMRPThCzbF5YxXCvAdA8f8nME+qGgczPAx7wgHIMgnO6CZ4AghwTgbNOJo05gjnDEG6YMphLsvsK6mABucesm+7RAzBzFEMM3bQfx4K9ZUBPOTOHedg9e/M87oHwUgHAmLl5zD25v6Y6rpS5zjcAsHsgPX+y1q8Z0McxNKbeGfC2xsnYMlv3zQ303GoA0EOnzznnnKLPHmnSgV6rRzb3egd6m9s3k2vWgd5kke3zwLqBHouNmeB88RCjx30sdDB57HHBkAN4APrYsM8k7D6xCPA2ndGLi8WmAj2MKRg9sm5y5h37xgiTYtFDvnrhI9tCX2Sgx8KJBx9WAkMPD/yznvWsYujxK6sx1x69qYbR1NEypb8EKLUxpQ5QHklqAHoYuOxPgi1AjhHoqdNj6qvxuh1GL5ZfA1hzAz2ZXZmvzOhFgBXBmM4GdYhrGejRFtnl2BbuBWThvEC33aNXc/qopzwzhtXLQM/QZoAa/QxYwXFCH8sitQxv9qnBKgH0bE9kxGOftAzRqY6gDAAy0DO7JgCOEG3mbOYI526BMkwJzh4YPeZvk94IQsyaTFgr44DMpHwHiCOMLoJBGT1AoXv0mGfUCeqc5xO+G3L8eS/XI6Mn0GPeYv6i7+gD6sMPDKtZUMeMyzH3zA300Bv6yL2QLf1YxTGgbu0UyEOecwM99A09xt6AuX3hC19Ysqs6p+bxs9OO4jE61O+pS6ADvQNIMzrQW60z1w30zMjmQs/7lgE9rjPx4mFjQf7iF79Ysm4SUvHiF7+4hNNEr+ymM3oZKEwBDmN6dqohN8ToCfTIkodRikFM2CWsHoYD/Yjx4EKrIe1+KZ7nlxAtFky8/TCzGGbPf/7zi3HN79zJWPYa0MPQRb8BejAEmwT0aobU3EBPFt+kFzJ70YEQwZ4Gu0Y91/S2mzwjjhOBUQRp/I3ukr4fvUZPdRjVxtgUVi8DPfcgssfO0EbCEwFC/OR9gTVDHP0AyJD11nET99rtJtDj3dQN8EN4KUwlhrGOCcG5zD5sGHMCAAQgxXhlPvEXoAeYIukJgJiQb5gV7jPjJjKi/SREYU7COBfoxRDnMWCvxehRf9hY5i5Cqnkf9UHnSE5VOwtxzDw9dM+6gJ7ZSMfoW3b2jG2PAG/qGjS2/Np9cwM9HDLoHECPcOsLLrigOCd1HnSgt0pv7e6zHejtrvxnfXsHequJc6eBXk5nzkLH4oohQPgPf7PH66abbir/f/7zn19w5tizn/3sxcUXX7yngd7YfVdTenTqIpsNCxZODDAMM2TN+V8Yw9SVPTGAEUKmZPSoWzSETXOOZxwDzP15GLokZCGDJ+foYWhjtPL+aITIQmmAucBmJiH/r4zm9rAOJegY0yeR0RuqF+VjUAD0YAgI3SRjYWT0KKcWdrXMWIwsxXYNt9i36pUhpTWQUqtPK6skz2ggonvoBLoTEyREOcYkPsrUEEiey2GNAi2+F4TxHQ4GgB6snjpfa1PcwxP/HstaGJoKWIPRIuMmoZskKzF0Ocot6wmAkHFD+CJnt3mOnNlKa/o59xgQXNfqiZ6xX47wbOYM5giSqACAlCs6gAFNyCZGNKCM+jM/8Elf8IvOA94AejB6gD7bHoGtawbhnZzdhxPJ8+xyOKzJWZRTlk1kVdGPzOjxHQCd431oG/X7xje+UcbjiSeeuMVMjpkPxtyzKtBzfMpwM56QicdszM3oRcfG1LVnjDxa96z6Tpl65YUOA+pJ+oYDCKAHc8x70PUO9Fo9srnXO9Db3L6ZXLMO9CaLbJ8HNg3oMbmy2LO4UjcYPcIJSXn85je/eSupx14J3ZRx8nNuo2zqwrcM6H3hC19Y3HzzzVtAz0xzGDwyeoIBDDFDqqgDe0NYNNlfhCEGAKQfMQIBehhKGCECxrGhm0OAb68CPdoNGL700ksXD3/4w4sxv0lAL4O9mAxkDAieCvQ8703nQQR5fiebpzPA8EGMdIyz/OM5e+4Voxz0F4bGDKcCxNwm2cQprF58P+XxrMwU4AWwAPMlCFwG9LgGA/ad73xncdRRR5W9a/FA76E+mHteGQIIgAgYLxJXMJ5hP2DiZLroD/qHuYAkWgBW/qavmCP48SgG5o+73/3uJZsln/QPYwOQlWXK/wI93i8znBke6rdsv95UoAfTSJQD8jj66KO3olFWW3X/9HQHetMkOXW9y6VnoMc6hdOCoxXQW0I3Wfdqzo6h76a1oN+9UxLoQG+nJL0D7+lAbzUhbxrQk/GAWcJA+PrXv7644YYbFscdd1zJVKh3dy8BvRheOLdBNnXhawE9ZG2GQBY89ukB1mBXNeZcLE2+gkGNlx8Wj3Auko2wgOIpJZseoZssohh7GGIHIqMnMy1QWGbAAYTf+973lix+j3rUowrbg0x4FmM4hje3AK0G71yMnu8T6FCuxvSYMNmpQI/3AGR4xxDYi0BPQx7QxHMR6ClzyuG6wIr/eQ52TKBnwpbcpgg0+Xsqq2c/4vAgHAx2nOyqZJT0WJJlQI/5j2fZ50r2P4AUOhFZz6EZf865ZQjo8T17DwFxsI+wce4/NFGJegwYJKkJ7WF+MBELzzGfAL5hPJkjYP7pC9hugC79hfzpJ+d8wihxOjHPqO9cz6BwGas3FejBNNJWnsMpE48MWW3lvf3pDvSmSXHqetcCeqxV6ChgHuadtYpQa35q75pzjE1reb97qgQ60JsqsQ2+vwO91Tpnt4EetTd0EwOARRomCI82BjFZN2GZjjzyyMXb3/72Yhzws1eAXi1UdbUe2/fpqQtfDehhLBFqRegm8o6hmxhXGGMYc/SPxpf7nHgOgxqAhwGG8c3iyd/sbXnMYx5TkugYukntD3agh6H8rne9q+x/5NgQjF73nW0K0HNcMs4Mk8PYbenbVKBHeYKYzKJlRs99W9QN/cOZEPfiqdvqqGBuCOgJkmvGoIAvgs+x4ZvUA2BDOBjy4KBtjEgzqi4DeryPEEcAD+MORikyejF0rjaPzGWIUo59LdDmf1g85mdALG1iD677bp2b3X/J+GcvH21BHnzvHj2ALw4kWDpCamE+Kd+DyhkT/C84pK3eS2ilyVxqjCwyH2L1akBPZthw3xi6Sd04SgJnDGN17vD7DvSmrYat+adVWmb00GUYZBzLZIg+66yzSl/H+W/ZeG29r1/fPQl0oLd7sp/9zR3orSbSdQM9wEE8XqFmiGSgRyjFt7/97QIeSMQC+Dj22GNL6KYggXJczP2sld3ao7Ca9JY/7f6zdS4UrYUvtz/fjzwxJJH1Zz/72bKvBtaDPiPcDKAHs4fBw3cyVxjZGG8eXgyw42+MJYAeBiGMLOnJybrJj8kYcr9pPMUw16GQzdyeMeGEU/p4rKFcu08gEI3xzBhRX4wLQjdhCGD1ItCjL2T0lumN78/lt/5vySLrh/9Hhi+W0XpfS/8iGONdtD+HT0bHTmR6TFQSAYkGmuGbMoUyeugxP36f659ZRe+1b1vjjffSZt5HQimMSI4XYRwZutiaDwB6HNLNfjQYPcYdDhVT57fqMFaHx+qC49NQbQAsOszYhvEiFFPQLMhmPoEp8bw9hFQaVQAAIABJREFU5gv6lvmGEE0cR7SN6AEy/AJqAVwAPRPqUD/Kpv2MG8AgYBLGjx/WFq7H9jLHeDQDz6Aj8Yd+icwv191DyP3UAWDKGkTbmANhJgGmnCsagWJLfmOurwr0dEjEJERxj16uQ2s9bOlWdnbk+1vJUlbVzVz+GBnHe+g/2X76nTBgssLiWGY+ZouIziralueHVes/tb79/u1LoAO97ctu457sQG+1LtltoMf7mbwxYjyGASOCBCwABdJ4Ez//lKc8ZfHqV7+6eHg1PDYZ6OkFX/dC0VqYW4Y29cPYkdHDswnQw1jCGMMIIxkLhg79Q3n0F8Yo/cOvQJE+pBw9+jxP5kDCbrl/O1k3hwCfWr/XgB6GKozeZZddtnjkIx9ZErLE40eQEfJtMcE7BfSUcwR8cwK9yOLxt4egR7DH+3TsGB6oYes+vFgn949q0EVGLwK92sxZA3qZ1Vs248owUk9S9MNoEd7IPr3IPlpGzdCn3gA9xhWOAMCGrLuG7tRxv51VwnfI5DL3kmAGw5h5g2MRYP9xVMR6GU4Jo4cB7VzBJ23hB7BHyCZAj/kF0EcEByAuAj3GBmMGloWwTfoC45w68T3vjuBLwMl39IFstO2PSY4oi/EmM8wz/A3Q45c+o39+8IMfFNDHPFbbZ7kd2S7r/ynldaA3RVq3RwJ5bixzDXMxNgYM9fHHH18S7sQ1pQWMp729372TEuhAbyelveZ3daC3moA3EeixkAP0OE8Ko4I9EmTdPO+884ohuBeAXo3N02Bdrcf2fXqqwVfzwLrH7uqrry6GGUYYCxzGFX8L9vjfhRKPveGaGkvuJeIdGEwsmBi5z3zmM7cAItcOREZPpjPKF0MyA30MTQxaDqcnCQVAD4NVL7JALwPYIYdBixEYs68ualRLn1oe+5ZjY9l8I9DT+aMR67iRzZc1Mnw4jyfKQacFetRZRg+gEfsq16cG9Cg/ZgVtjV8zhcJwA3Z4J2GHMFMZeNQYar4jKQlHE7C/DxAE4NGpwvtb/TTXXENd6FOPwYChwzgm7BIWjvnBYxBotwCLOZzogB//+MdFtwVvtIO/kQl7oQB5hKcCqgCRzCmerUgbDAtlDuIXsMiv58QJBJWj2Wt5tuYEiqCQ+jLemLfcC2i6ffoORpXrzImEqB5zzDFl/ZmT1WmN35audaDXktD+66XzBo4UkibB2KLXnNX7+Mc/fp+Q5Vz6nH0/reb97qkS6EBvqsQ2+P4O9FbrnE0EemzeJ3SThZ+wTTxuz33ucxdnnHHGnsi6OcTmzWV8TTHMW4weRhVGDoseGU6RO0wcemFoFFn1ZPQwlFgo2cfCLwadmRMjG4XBBVAn7POlL31pCbHCoIqJEigrht3u5dDNsUCP+9Dvq666anHYYYcVxtP9RshcI+RgAXrIQ2PVxCzxf+cn7otnccbQzCGgJziJQE8nhozhWKAXmcehGde2GBbKJ4YkfUpWSdhEgEJ85xBjwFiCVWJ8kZSFcUR5AJGxrN4c843AiHmC8UudCNMGdLFHTyeFh9frCMJ45ogJHHUCQcc7/SizClgkIRFzDgASMGtEAPX3+ATuYx5CHrzLxFAe1WA9+d+jKHi+xow7zyBH93oK9JjTWHf4H/DJdRg9HFYcNYMezGnsd6A3zX5ZNXST5+OaR8Iw7AvCjLEv2DftT62f5+z7aS3vd0+VQAd6UyW2wfd3oLda5+wE0CO8xpToNeARQzdZsPHYAjjwhrNHD+82QA9vGwuwYMEwnE3ao9cK9WgxHlN7s+XZbwE9rhtyee2115Ysp4RuYmDhdQeg8cvfngWG8QOIw+jC8x03uJs8QaMdg/Dcc88tQBGWz0QJGn0toJcX3dyebMhNld+qHtuafGvgwfcIgGH0YPMwHvnOw+iH9o4N6U1Ln+Zm9HLbWoZP63ouDyNesJsTrcSMhzynQZ+NP4Ei1y2LZ9FjAAUy8Z4snwgy1Wv7zr4Z0jHbIiOJbjN3MVYADYwFE88MGZM6iSgD58sf/vCHMr44rJu6x1BD7m0Zvln+LUY23m9deL/hbny6DxGwZdixsnYPFEfi8Dzhq8wRvNdkLMwvAjRALMlqAHiALORj6Cfv5Vl+YNSYgwC6hly6N5B3ms1XwGdfcS99H6MIKE/W13bJALO/GIBKu3gfcxaglXFKPef+WRXoUR8Bq3Mvc6xrY07e01qfWu2rjbXWM/F6az5YVlZk+Ifua7XX+qOv6Bag/sYbbyxj9GUve1lh0Jc5SFap/xQ59XtXl0AHeqvLcGNK6EBvta7YNKDHRMriKtAjdh6AceaZZxZjCUPAhbsDvXYI11igh8y/8pWvlF+87e7Rw5gCqGNkuhfHzJomiIhAL6a0x/AgxOvss88u4BEjNQI8/o7JdWqM3oEG9NBZ5PbRj360GK8keKDdGKoxMcnYJCcHGtBDBhquEVjRTveKqRPond75GriW9ROYYLyj21OAnsyf4CAbkvG9EehZRwAMLBiMHPu8cKowLizH8VkzwCkP9gywB0g8/PDDy3hh/DFeNeyXOXtWAXqxDcgZHfU4C+qBLhtaab+ZmZcMvoA860od+WUOYT4HRMEIAqBIsgLLTVsF5hr1sneEvvKueE4fbTO5ivXRCSgDS72cZ5x7ItAzoY9MD2ATZpH64ZyCkSWhDuOUENqWY23qarwq0NOpgFw8LN2zSmt12atAbwzIs1+XAUudR8gLhzI6SlZvZHfhhReWpEkd6E3V4s28vwO9zeyXbdWqA71tiW3rod0GelTE0D88xBhhGegxOZO5kfTHLFQu2B3orQ70kL+Z5/DCX3PNNWXfDT/u0cPAMnsq+mJyBY2LCPT0lGtcY6CddtpppUy9qRHsHShAb2gcZePD0NfLL7+8GBXs+xHoeYi3e7ziyD5YGD0NdMFeDt3MyVdkkrL8NQwFIEYCEP4nYKzJOTN62cAcCpsUyOTZmO+JTGCsANSY4yJrtQzoUZZACbB36KGHFrBoBIT7YNcJ9DSI+ZR1lo0TfCNP6sQv8wQ/zCPsbfP8TNlBgB7OI5K4AH6Z0+kTADEMi8l4IsgHcHGPfUkZnqFIXSxbZjyyerKDOgeNAHCe4n3MfzoFYHZgYQF61JHsmwB1knRQ3wz0V1t9Vz9HT6ZUZtIjilp6lR1oY9uxG4zeWJA3BPTi+HCtMgEZyZK+8Y1vFEfmRRddVMD9MtauM3pjNWX37+tAb/f7YLYadKC3mig3HegxEcPukdDj9NNPLwtyB3p/6vOWh7nF6FESRgK/hG3iiQfgUS5GKQBNw86EITBShlTJQmmY8ZzhaRiGeMFJWW2YFdcPdqCHzD/wgQ8URuNJT3pSFehpvNrTBxPQ02DLoZvojSF26r1hhfFeZRZZHa4jUxKATAF61sX3TQV6PE8GzV/96lcl+Y4HoDteWgY57zUNPA4WjjTAGOV5xiAGq2XU5oJVGT0YyMiw6gBibuB9Ot4iMOP7G264oWQy5Acwbugk1wBthoUTugmgArSSiCWG7dJ/PEdSFMAd91CWkQW8O0cByOzxfQy99V6BnsBURs9kMTl0kz1cgL9TTz21ZAhtzbdTV+NVGT3HgwlsmGfj/t6x2XvH1nungd4UkDcW6LkHFH0jLJftISQFetWrXlXWvg70xmrDZt/Xgd5m98+k2nWgN0lczZv1TGs4GboU9zxEo77mSY8vESzwXW0C5TvKw4jhXs+MwhuMgcQm6VtvvXVxyimnlPDNGP4nGxT3ea0amtIUULohtz+/v7XQTn3f3PfrEcag42iFj3/848Vzzy9yBegZCqSn3HOn9IpnRs+EExiiGHSvfe1ri4GtURKZgMzoTQlFrOlTNHLGyGqqh3aZUV17X00/aOPnPve5YqQC9KizxwbYHxq5UR4t8FcbY1PHQ0ufpxq6U+Xr/KOBJ1ukEQcQ8BqfZlmUDY19oDEf9RR9xHtPvWLSDp/L7cvzYASR8d7I6MXvYVgISyQpCWGjJN/xrESN5mV95DWMUo6d4X+OXEBfBGEe9E3dYj1q+tDqP2RF2dZR4CWbxrwAmPA8wwyqaRMhmMzZgCSed35Glz0SQUaPJCf0IYweQC4yLrSL+UcWk3Jlvw0Z5f18F0Gf85Ttj/MTdRd8ut9QVhh5wuZRD0AdP4Rt8jzH+5gAZsy8MvaeqUAv95/7FWX0aJ+RLkPrbaxba3xmBrPFaObrU+fjLLepQC+PyVye4d4erfDzn/98wbmQHPVB6GZrz3dLXmP7vd+3fgl0oLd+Ge/YGzrQm1fUuw30WKTwqgL0WGSZkEnTjXFDViwPDY77uzrQ274OtICehoOhTzHbYQ3o6S0FkOMJx7B+xzveUfZXsv8Fo+xgB3oYC54TCVNg8gR6Ufki25h8JIM8Ddzc8y1g1zJUdhvoRbBCXQRaEQBG8OV+uxpoi/epq4YjM2e4vy/KsGZI+26N2HhP/M7vo7FrxklCAJnXHv7whxcwJggdGrmZ6TPUjEQhZKDEMKXtsm0C3Sin7QA9gTWJlgRp6KFMGfXyAHP7ik8dgjyDg45MlYz3yObZVzxPyCb789R5HH3xDEX7E3AM883/ADCTrni8grJ2fsoghvraL3wK1gR3Alnki2OKOYsxiGOK+zn0Hgb12GOP3XLGbH+23f/JDvSWS3MdQE8Wl5Bcjv/40Y9+VMYlCd860JtTu3e3rA70dlf+s769A71ZxbnlEd5JRo/F2rORWMAj0GNBxuPG4dLPeMYzymIvUKjt0WsZuvNKa/89cnuN0WMhxdgZYvTc8yHz5sIrq6vBqr5grLl3DyYDw/HSSy8t6clhJDTQDN88UBg9jcnc/0MMyk033VQMYowLjVfDzTBEWkBvKJtmS//3AtCLYC/PQ9TfkEyNfL6TLY7j2/vUWWWK8wGZ8z/6ugzoRRCTQVTsc9k5AY9lCjRgrGCkcHgQekgf5/KGQEqMoPDsSvaLURbjZxnYq/X3MlaPsqgrgJI5mWRKsGc4fNwPZwi39Y0Al3GNY45QVTOoRkYPoE2ZJGDh0/MBAVkyk1EuHusiwxjHBWNAJ4msuHs4abdGe3SS+J1Aj3LVHdpLPXg/jCNzIswk4bIcAaEuzLmGdKC3fqCXWT7GPHYEOg6Q/+Uvf1nO0DvhhBP2O/e05UibUxd6WfNKoAO9eeW5q6V1oDev+HeD0YtAj4WfPWCGbpL1jL0eMB8nn3xyMUI60Juvz4eAnscgYJTKnhqGE0OhMtBjAeU7+giPPn351re+taSHhyU4UBm9KUAP+RAmi16ff/75W2GyHkEiCDAkLRqD/n2gAz3BnsAus3sZ7HEd470G9ARfAkNYIveYYcy3gF4EexGEZgMyAssI9ACVMnKMJ0AEAKN2f3zOd5lQxDPiACSUx1x5yCGHlE/BnntmncdrM0UEZlmPZLQAlNRPgEe9eX9kzihH54TvASjBkpDNUHbf+ZpPnudYEVhJQyxtj3ofwzBl1iiX91uWfckn7eeX8iiDH1lI56LIjnM9Az2Nf8M5AaTIgv3hRx11VKmzsp1v9p2ejKXGOAuoadPBGroZWdvcP/EaukVfsy5hWzAP/+Y3vynzMKze0Lyax+WcOtDLWo8EOtBbj1x3pdQO9OYV+9xAj8XZLI5xAc/GFYu9izPGF6E/hDt5lt7znve8knnT8D9DiSinh26upgOGsiDzj3zkI8VYwmCgv/iMoZYam4a9afwYGhf3vWBkYSy95jWvKenJ+VsdkNHzQOTYAu8R6MRrec9abvnUPSEthiuXP5axG+oRZIJRClNAwgoyvZlAAaDHdcPwIhMRQ/laxsiQvGp1mtr+1TRt+tPZsI1AJoZIqn/5DYYARqYNkMdxH4bJemTAMlAUr1lWZJ4y0xiBP9d4BwYm+g7Q4zvZI+6t9YNsoIxeDJ/WoeIYBbyiP4xd768Zp3l+5x7K4Bn33vIdbXQcukfXowui/sU9lDjh2FMNU0091GedSeg9x0SQkOb/Y+/Nn+yrqvvv+63n96RSiROIMiogIqMgIijiEBQnFBRBZpBRURyoJCalUZPgrCjRUiPOEgdExQlk0AiORAERBwxGDUlp/oGnvnnqtX1encVyn7vPuX1v9739OV3VdbvvOWefvdee1nu911rbI1zMeGnspXF6lAubJ0g2OyZ7iUcqUE+z++oZYOxejNvjHuMDZV4FerxfJpF3+D3AlmMWvve975XzW/fee+8119FpjOjQEZ7ncp/5KEPtuEFmyttzDbvKyd+33pcNBrntNeAZZTB0Pa6BtDjPvd7VB/l755BzFnkjK8YqrDPeQugUAD28TlryaF0f2v/j/YuTwAj0FifbDS95BHrzFfm8gR6bvUBPwFBbzAV6puPGpYKFGKvbNddcMznrrLNGoDffrl4rzUB+YhVI+89GiKJDfxmPE10to6tYjClj7ETlWSbiRS96UWH06GM23AgctzWgh0yQ7S233FLOLCSTLKwMP6avrwE9O0tGtO9QaIHCZVdcaopldGWMil9MShK/N5GICiNyBujJTMdz7WprU/6uC+ipeAs6/Z8+MKsjZQHsUch1ce7qS5VUFXvuk5miPBR8Ex8xT0kg4viITGjs48jmIUfmullydYUU4MnYxQO4a4q0YBHXVBgw1mx+zGCoUW6PPfaY7LbbbmvsI++zz/yU6UQ+JkSBfeGHNYj3U58I9rjmONe9NBr/vG7iHgGi655rlm7nJqLCyMixFhytQKZQZbtMQI+xJkBHLjKb2xrQqzF6GsqcPxHkA+5w2bz55pvLenzBBReUdbi1Hrau912Xx/sWL4ER6C1exhv2hhHozVfU8wZ6Zm5UGagp9lwDBHCvjBFxHrgA3XPPPcWPnkQsbLjG6LFpm/ltZPTWNwYEFlivL7vssjW3sBhbE/+OKb2NiXGjpSyt4lzjOYEeVlSVx22V0UMmjNu777578uEPf3hy9NFHl4PT+THzpkpvF6MXFdtWz281oEd7GUOZteK7WkIW7xfsKVMZpRarV1PqM9Cr9UFkGFmrBJUAK9Y43i+rZxyiwC72r+ux7+QeXR6pO94PninH9yitgL4uA0pkOAQ8urzqru1aLeDzfTVlWuWZupDcguyirOW0kXpQP9xAiSkkoQmumCjZxsZFJZw2ykgSR4mBEDDGukH5AGTnhmDPeEHlZNy2xiTaIBOqIYr2uU5R/wj0uIe68z2u1dSHzLiCP8pdJqCneyyyU+bTwMhWZfT6Aj3kRZ8SP87RCnixwDCfc845awbpaWvqCPRaO87yXB+B3vL0xbprMgK9dYvwXgXMG+ixMUbXTTaj+OMCjRuTAfV8d8MNNxSAR7prfOhPOeWUkpo8WmdHoDefvlfRhGV65zvfWZQrFEaVQpUlNzmVpFrMiq5QZrND6dN1EwVPoGe8Th4PKpmRmYitXHXXTcEvbmGAag5Md1zHRBGyT8q867MF5FrXl11x6VKqBXuODZX4LjfMqOQjW4AEQERw2MXqzQr0BFE8b7/qlkufGPsGENJtMQI9+8X12M84P7yH9sBGsYbqysh9xtTFMQDjw/0ad7gfOch2adDRFbK2VkeZCKABc7htwoDxDt7Ne3Qx5QxB4vKQO/U0uYpAPAJh6sARGIA2jUbIzjrZV1ynPPuWMiLQExQb22ddBXrK3fKQIbKQ6QS0ssc86UlPKuyk7pHLBPQiK+x5pyPQ+/2ojXPI8aVxhPWX/Q4wv++++xaPIfWUEejNR6/Y7FJGoLfZPTDH949Ab47CDOcw5Wx3WtBdMKNVu6YM+J1KjckPuhRPXYhQEthIYfOIY2JBhv0444wzSpwEP7JBWnOXidHLvZHb20rfPN/ebJdGfVCmkD8xkbhuZgCXwX9UPnlO6zmfMc6FMQLQ4/xDDrzHipqBXo7h0DWtC+hlJSbLd2hMyFCgM/T+3AMqiyjAl19+eUkdT5IhlVKV0BiXMoTZa9Vv6PWs1Laeb4+49d2R65P/Z/zpMqyyF639AgeAFr+OdQFfbl9NqZeFiuArAs74t8/rvhljhXBNVFHPZeW4pNq7ojLrOwFcMu6Om8hu+Z0sI9dY21lLPXqgBvJqbfL9vO+HP/xhWasZ1xiJkC1gDlDHOzFmAERMHGMSJ9vlvkKZPEsdzMTpXsQ16qiRiHKts3I2+Yrrh23xf11oc6wegBvQSJ0p12MiYF4Bqfb50PWlNdrz+tUyzDh++JQ1NnMsfYjs40+LwWvN5zzuWvMvj9uh8rJfusZbS5616/ad84IxSgZoPFhI+ka2Tc7pbR2WPsu7x2c2TwIj0Ns82c/9zSPQm69Is1LvxrIooOfGYbICNyqA3te+9rWyIONHjw89QfFsxCPQm1+fq+ip2HzoQx8qrlIoANP6PCpo1EaFKiZXYGOlrGOPPba43prJLyphGfhudaCHnGk/cvrkJz9Z5AwIjtkMY5p5lekuRi8rUi3Fbej1ZQd6eSYgX5karulqZzsEdDF2WAXQtS6WOS+g53yiPF2YH/CAB5T66TpoX6vEW38+swLdtQJQvu6Igqnodh2fc34L9ABiJlzpUphVmr0O4wVIIssmjB5MHL+UxVpNWwFjsHkkYnG9sY3RoMjfJhMxSyn3ITue49NkK3EP8Bp1ioYkjSeuN8pabwPuj27m1JP38hzgib2HIyB22WWX0kdDQUufVXq9QE8PCmWTPSS2daAX9RnnBWMS5hm3TcYsRyvgVlzzLunTh+M9yymBEegtZ7/MVKsR6M0kts6HNhvo6T5BYhAYPVggAB9n6J188snFYuwGPjJ66+97LagoVD//+c8nH//4x8v5QsZKamlXIYvsiG+XMUARyq6bJFJ4/OMfPzn33HOLQpgZvW0N6NF+gchXv/rVkrji9NNPLyyGir0uZtF9cwR6vx9tNeCVZ4HxXxEoZeZI903WEIGWwGgI0Mv3xvpFNoT+8xouzMwTskqy3jkmIqjPzEbfmU67BDYx1tM5ahsFWgI3rgv0WiAvyhIwRHsAd6zVAD/KMfsurKXxdmQbZT2IBqTIUNEPsCp8B5uHQh6TQEXPAcGrwDSykJHBdAx0MXoyfDxvP3CvZ+qRPIb6I8tlBHomYqH+guTYfyPQ+5+1mF6BHkmDAHiEhjAeic/j+IyWEazvHBzvWw4JjEBvOfphLrUYgd5cxLhWyGYDPTZVFlyBHiwQfvSPetSjCqs3Ar359jcKjEoooOMjH/nI5Cc/+cla/BJKj0phjVWI7Bzl1IDewQcfXBKyoFRti0AvKv/KiF5E0cCqDAhGUdaAEZXxqPz7d/wcGb17zwflK5iOjImghk/GKW55Jt4QXJuYxFJbjN4sQI81zHPhAHq6Mxpfp8LZl8WzDhplZMAi+yYw4t5otIkGBOPbcpv9P7JvurwC9Pibw9txsYcJA3QAQGjXgx/84AL+BHCCcOtq2bohepyC90U2zqQwum5mzwDBnvPIda0Po0f9METRRt4jIIWJZG7KLM539f3fbKGWO9R1k7GE/HXbbK0HLeCX2xeNFTVDSx4rG+26md+f25cZPeY9x/zcfvvt5Qw95P2KV7yiZIMdf7aWBEagt4X6cwR68+3MRQO9ro1G102AHpstYOO6664rcR9kx9pvv/3WXNxoMRuabn5jjN7sY4D+FoCxAV5xxRUFWMekBrH06FYWFSkt53wa88cnh6QT7E5CFpMeqIhqjXdMqJB5PbpkWYc8frJiNNTqPtSKO+T+LpAgkEPZ4OgQXDfJSqiCqhKs0hTbmN8/NOazVf+aohT7f6iiOPvInO1JGaLIZsWSTELCJ+NPgM3/gJTcvlrMUCyvFVOUGT6BlufC4S4Is6dLqYCCeswC9PJ8cCzFNVOFnbpFoBdZx6zUR7AX48N4hjYAXHGH4xqgifbAnAAAcVHlHkCJ6w33cY+eA8hRkA6Tpzupa7zyAAhGoGe7POsvu99FbwMZO9e7GKdHyAD1c/2ifxgbnk8422hsP9UCdrkEYyuRHcBUYG2m1db8bF3fbKAX42tr0hs6JzLQo48ZlxiSOQpkp512mlx44YUlVjrOh3bPjXcsuwRGoLfsPTSgfiPQGyCsHrduFtBj48KKy0bOZoZ1+Prrry+ubQRMH3jggYUVwiI3Ar0eHTngFpViNkGAHuADa3wEeypMFGsK9KwM+koUKBVXgB5JdLCaomSoXAnUtdLz7FYFejWrNwoNcU0cmk4ylh122GFtXAsGMtCrgbQR6N17oCsz3bTyNJCJ8j4YNeSqC1/uq3kDPcEU5XpuG3XArTGfaWd/1wwGA6b32tEOGlDinJtWju/1M9Ynul+yRv/gBz8oZxMC6nSDpD38zXe4JmPoMfmTQE/DjP1lRk7qZeZOjzawXIEez1I3szXHxCvxqAjBlO8Q6FkHQB5l4ILqOa68H5DntSHyHnLvUKBnHzhWlPG2CvSGMnq45OJiTA4AYv8xIJ999tmlr0egN2TkLv+9I9Bb/j7qXcMR6PUWVa8bNxrosdHxTi2UbLhYhFEeiGGCzcPyduihh04uvvjiNfaJTX1k9Hp16dSbUBwEZShCn/70p0ucHsqnh6V7ZhV9I/OBgpGtq1Ex1G0MBW/nnXeenHjiiWtALzJ62xrQY7wLrHF7+9znPlcSAey6665rjJ7AQ+t2ZDYz2Js3g7kVGD3bUDsyITLY9AOsjSxJTIoSjRZxAk1zVXPtrLF4eRJyD/Ptv//7v8slGIUY28a1zGivB/BFJj4aVKYxvH2AHjIk4yZH4Bx++OHlnDzjxhibKNZ4aXisg0cmCLL4pN2mved+ExYBsrguW0c/KReTF7WAnmBQt9OY6IiyWceII/R4CsqlDqx9HJI+1JAydEUeCvQ0riGjGJ83Ar3fS762fjnXGAO45HLeI4wexytwvA0eFWMilqEjd/nvH4He8vdR7xqOQK+3qHrduFlAj40eRskzmO66667JZz/72aJAkAb5cY973ORlL3vZmvvPCPR6dWfzpggq2AivvvrqcsQCyg8YAAk6AAAgAElEQVSAGzmbet0Me7oMoWxEoFGzrlIG7jFk3kQZEbzI6AnWqei2wOiZsIb2YllmjB9xxBGTPfbYo/SV8oigQ4W/ppSPQO/eQzy6PjKea+fqRVbPM+SQsaxeLLHF6EVjxxCgp8IOg4XLNP1OdkdZb2MGBQKx72cFfLmuGlm6wF4GetQ5Mnm6W952222FDTvssMMKM8nZp4Al1gvXc56lTdHQYcZL1ggz9CIP4+R4XrDH89FFPwI9yhQMxqyhtIsyYkyirrsaorgG2Pe9xgpSJ9e/5iK6jhuGAj37UEYPuSGLEejVgR7f6r7MWgDQw1sIRg8jMkne8KjwvqH9sY6uHx9dsARGoLdgAW9k8SPQm6+0M0sT3VzyJq+lLNagpoSw2bNhswnXwIBWdjZbNi1YIFz+rrrqqpIJ8tZbby1prl/5yleusUhs+vHAdFmivFAPZShy+1sxDdOULp6Nz/d1mZpvj3aXFt3IVCyxdL7lLW8pFk7Ps1KJoiTj7zyvzMynKq4qu76VMbP99tuX4xWIRcIKLaDzWf/XNcu+5DMDmaHJBlob9zRGo08/tJ7P4yNalzFsfP7zn5/svvvuJdkQY68L6HW1o/X+oUCwT5vjPa35MbS89d6f5Z1jflzD/OR9ZitkbMtu53o4rp0z8fp6wR4xabC7AI4999yzrBmMDVm4Vh+3ZBZlEsdRH1e1LE9BGErzr3/961JXvC9g7fbff/9yhAogj/qzfjDn4w/Py5LRN6wj3IsMPNqA+wVygC3rENf4bCBiLdFdM4553yWwcz+zTvFgd0Eez7BfMS5asm+B7tbzs8wfZMg6qusvcqaufWKaW++reWnENrbaU9vfp43PuAdppOmaW+4xrfLyddlj5MU4I+MmQA8DC2e8YqAYgV5rFVm96yPQW70+66zxCPTm25mbBfR4L4swmywKDxZilGBiP/gl+9mrXvWqtU1/1YBeBC/z7bHZS6sBPUD1m9/85qJkouwYMxmVs5i+Prs2ZcWazRUl5IUvfGFh9oyxVJET5Bl3o/Kp0rLVgJ4MEfJFNsTowZ5yBAU/xkVmRk95DFWkRqD3/95rgqjwa+WnP2BDkHuO4VL5qym3uR9mBXu6IqJ04sZJPBuJeUznb4KQ2Wf5/z5JnVuGjxrAjd8532FGSJgFK8I4PuSQQwrQA/TRFmKeGNfRJU7ZawBDZoBC1n2MfNaPMTsthte1wnIioyfr53yxvRoTY79paNJ4pcuoB7s7F6fJfqOBnu1A5qzD/O+5hdSzBeTyPfn+rQb0lJeuwXijoE/cdNNNZb6fd955JYZ86LyYx3wcy1isBEagt1j5bmjpI9Cbr7g3E+hhDfYgYzZ/3AhvvPHGYn0jzut1r3vdGqNn3BgLuUyZoCFKZFkYvWVj89zwI8NE3+My+6Y3vakAba3aJjvgGa3wWl8jo8f1nJ5et89nPvOZk0c84hFFsZOpi8kTtiWgR1tRMvgl4RBj/elPf3oZ+wBr5KMboWN6VsA263N9V5U+imXfsuZxX4vR4x0R7CFnZM4vPyYaEpDH8ZyNNfMAe5FVw4uBeYdBBCaMutRcT9cjJ8ZTC5zE8mvyNFaXjMgYhjh3E4DKgeiMZdg9Yk4Benk/iefRAVYAhcb7Opaoo+NWMOenQE4wGL0DXE+4V8ZPBV62Lr7D2EBj3ajbEDbPsTStP1oM2ND5ozEC2fGLHAB6jN8aI1Z7f/xuqwM9PVVM9kbGTfQJMkszXi+66KISHzsCvfWsKsv57Aj0lrNfZqrVCPRmElvnQ5sF9FAosGgL9LC8AfS++MUvlsBp4lcuueSSUm/uZWMTZCw70FtGNq8L6KG8vfGNbyxxDMapaF3nGeOeVFB1x1VhyEAPZQrXzYc//OElw5lxPSpq0QK/Lbhuxpgv5hqW5Z/+9KeT4447rrAfZhiM8WXKqqU01ib1CPTuzegpowj2ZIQ0ZKhMc08GWgIL+2K9YI/+8cw5lFJcOAFLnD/H/Jv3T3bdbJWf26fLK3OVevNzzz33FMBHPDUADzdk09XX9hOeZZ1gvQfcauBQ/taJZ6ORyTUrGoj0DIif3JfnjEAvuolzD/3LXmP8IOXEjMND5ZPvb83ZoUAPuVFXwDH1xhhnWERfoKcc42eUeQb6q+S6meVv8h2BHkYJ9AlYPZg8DkvHIGEbR8DXGvGrc30EeqvTV82ajkCvKaJBN+TNwuB1XZ2MGzHAnf/jRlBzLWMz8zyifJ2F1TLY+FFu2Gj5m8OkybzJwswG/IY3vKFY4XBnEujJDgmm1huj17J2txjCKGyt0PG7VozZoM6a0826t9APKF4wenfeeWdJl27mTestEyVg4VmVLO4x0YUKIeCFX+IgHvvYxxYFRaUqslVa8X2PrldZ3ll+rf7OrqVzEtlaMbXxPu0dAgzu4W8yFuKiTAwjTI6sgmBDZXdWRnhbA3pZ9hloZKDt9QgMZAEc69P6M5dfc33LinMuL44h+p85yBqHAo8SakISFfshY5iyIzgVvLLG5ni1WrkadJRPlJ/AjDrjxglbj0GO+hI3lvcGgQVl4qoJoLUOfJflAAjznEOe1c01GvaY3/wanyeTJxh0nulSznpiPB9/Uw+YMWMPWe9Yr/quG0P3ixYQbDFsMv2AbOocY6mHAD3r0QKiuV+GjL0+9+bxZH/Vxo7X8h477T2MIdrAGGW8kSiIg9JJ8HbMMceUZCz0+Qj0+vTWat0zAr3V6q+ptR2B3nw7c7OBHq0BYLBAe7TC1772tXLIKUwTyjCbMxtcZIVGoDf7OIhAD4D97ne/u7i30A8yTNEFKoL+qAhGpSoaBOjLgw46qICZeCzDtgj0oiLD36T6vvzyyyfPeMYzJgcccEBRSDQQIEMzm6rcthSzPApGoPd/7yWSDLRVKONYFODJAk0DausFehko0F8AOjKyAkBY50jzDzBrgYouoBaBnkycBrI+inx0n6y9g/IBeTKQyrRWNmXxPUCFdVyGyk+TisjAIA8PSXdviu2JMcSCvhqbJ6Dg/cjUmEyPcxAQm4Cq77xp9UlrvrYYvRojaiIW3g2oRu4aTFvltYBmzQjRauPsO8/vwXvtnbMCvVxXPUzYd9Ah8FThXF5iSY8//vjJ0UcfvQbqa4bZ9bRtfHZzJTACvc2V/1zfPgK9uYrzD/z8N5rRw2KJYsPP7bffXmL0rrvuusIwveY1rykHp8vojUBvPn3P5igDh2w/8YlPlCQhKD0yeioSvlHWQ+CiUheVZDZrxg+JG3Dp+su//Mu1M8t4bgR6kzKWP/CBDxT5PPWpT11Lr48iivxQUGQ7Z1FE+iqss46koYrlrO+Z9bmsKFPONFZPV2THd04u1AJ2szB6sW3G0KHME68H6GMOcmxBPGqgrzwyoyfAMcOlBpwuZZ7x49zWqBPf7bl4xt55v4p6zQOC7wRyxOgJ5gBqyDte538ZNmXrPNClXO8O3Ty72DxZOrNpMvdkxijT4yD6snmufdP6YhFAD3BK/9FeE7GMQO/3vZDHsR4m9DVjDTf5b37zm8WIwkHpBx988NpB6a2+6jvnxvuWQwIj0FuOfphLLUagNxcxrhWy0YyeFl4WaNgkPklEwCfnM33hC18oB5viU//yl7988qQnPWkN6LG56TY4Mnqzj4MI9FDAcCW84oorCovQBfRk7Hw2urtFxo9+AejBDv7N3/zNWoIG7lEhM05P4C4I7OP6umqum/aSzBKKPHGoKB4e3KuyS/tHoDf7uObJGtCbxuoZ96vBonY8Q6xRC/hlxbPFjsQxT98zd1gXASEYwJiPQ34y0ONZGCDAAiBHxr4LtHgOna76+d3G2xnnqMHI9cH5qRJtfYwzQwF37ebTsU/bTUbjWXwaPqKbHcYoAV8EjLYnAk4BHICZMkj+pWsfzxqb1zKOtPowyqgFHlqGkjy+WJ9lQhmrZkYegd69gZ797jhEZrhEo1MQF43cLrzwwslDHvKQ8uAsRrQh83C8d+MlMAK9jZf5wt44Ar35ijZvLDEWLyrw0TUvbnx5E7Q8NmSsj/l6VABQdnGvIC6FTQy3Ng6UxoWT8/RwtcDFzcyNuvQYl0FZ2Rrb2kjnK70/LC2+X4VmiCKwEfWLQI/+xrXl0ksvLZuhLrIC8ghUeA5FSRc3y4nKHv2BJRVF5NWvfvVkr732KgqWID2yetHlKip/UQZRCattzrm/s9LWUrwWLe8M9PifWFSszIxvXJNNAML4zgdI5/qvN3lASx4tpbY1v1rlL1reLaAVPRaoi7FecSxnBtAy82etLS2Gr0/7mS+siwCf3XbbrTDtvFs36NjGPuOBOc19GBk0uNhPXQwoYxIQ5oHkGmdk9OL6EOUi0xczYrqPRNY07i0m0KB9lGVMHfewR1g+dUAWcR+wfsg1glPXG9czACb7iEp+TMLStT635kKtL1vjvzV/KFPQQnsA5/zyHcC0daj70PfnNtDmWdrdZ1xzT4sxr9WnVbaGHMcUcqO/0SdYZ7///e+XhEHnnnvuWgxoS06td47Xl08CI9Bbvj6ZuUYj0JtZdNUHNxroudGyOJtuG6DHJsaBvAA9FmaAHmzeSSedVBZtlTLjMlT6lxXo1UCebZ9vD85WWmTmSBDy9re/vSiSHiatIheVXr5zM1URFOT5iYJlf1188cXF9RbFlWc9p0rXxJiQxf7MYG6rAT3ag4sy45zxjSuRyg/XdC2TrRiB3rDx3QJ6jlOVQ9kh5JzdkKPSzd8bAfScbySSYD3kf4wBMOSyvVEZ7wP0omsj4yvGvNWAqYYcPgVVkalTDiY04VOwZmxpjDG1vtHAFN/B88wBy1DWGRRQB8+8o03WzRHie+hLjUgAQ1kx3+FaxFo3zTBkO6OMWvJuAYihQI+1VIAPyMMYN42BHPr+rQL0nNcaE2DGicu7+eabi/vmn//5n0+e+9znFvnVDIbDVpnx7mWUwAj0lrFXZqzTCPRmFFzHY5sN9MiKhesmGzJ/f+5znyuJQVic99lnn8mLX/zitcyOuh2tAqO3zEAvgjiUCI5YeMtb3lI2Ri3G0WLvxqi7FiAPhZHPrBxzD2Vy/cwzzyznxUWgxzAcwuptNaCH8ojydtVVVxUm+ylPecramU4yEmYp9Yy9OHVbimZrdWgpgi1rfktRbZXfqt96r/cBehHAcb/u4DVWT3ZlXkAvy6cmb4EP1wB8zB+8I4jbk1kT1LTGg/NYcGMSFNfQGtCLQFJDmvXmmmXqBhmBnBkNHcuug9TTdSR6BOgpouGI9vIjUMzjgXJ4B/sFoM/nM/jleTMAw5LD5vEd97uOAfTyT+yfZQB6yMOD3T3+Ztocac2/1vVVZfSiVwn7D26bP/vZz4r3BLGvp5xyyuTwww9fO7d0vevM+PzySWAEesvXJzPXaAR6M4uu+uBmAz3Okbrvfe87+aM/+qOSeQ6gRypk0nc/6EEPmvz1X//1mqU3ZlxbZkavC+TRAa2Ndr69O700NnXcuQAeZDjFZZZ+iCxpVNCoOwoWII7n4mHTKlw8C1NLXz7nOc+ZnHfeeX8A9JRPjtWrsXpbDejJ2JB0iMPqTz755KKQ8oPcTFCB3EegN3w29AV6gj0Vf4FPNlxsBNDLdXZNFlDFucb8lMkSdE2TEuPIODifozyNLbV3R8YjA0n/j2e7ITszWxo7JjtHWQJp3+laEV0UZdtYU5gHuohnV3JBGusQQE235ygLGUzrErN9mrES74KYZn+aDDeT0QPkewQLYL8Vs9naX1rXtwLQY3/CeIkOwUHpjCni8x72sIeteZUMX1nGJ5ZdAiPQW/YeGlC/EegNEFaPW9nE4uIfN+EYR+GmbFYri86KQnTZQSlpxUwB9Ni8PGLh2muvLZk3AR2UzVl6lONmxwa9zIyeykyX6FsbbY8um+stKH0kf/jgBz9Y5A5rYIpq+y4qfvQVY4DnuM97rZTgD3YWCyrum9Fly5ioGBsVFTMVNuU0FOhl+WZFdbPkT7uYQ7QHmWFpJtMprsl77rlnic1DCZXZEAybLET5thic1uBotX/VGb3c/hqQUXHnWgRB9I1AT0bKT8vJny15Z0NavL9Lqa71QXRt9MBxgUwsM6+3LeDbGg9mJXX8ygjKOv7xH//x2ut1tYwyw4jk2W988j6ZwMwS6g3AM7je8Ul7dFekfEFjPu9TI1qMKRTMUxbrFZ8PfOAD1w5l15DSNeZrfdeafy155uu1/hGcm5wHeQJqOZu2lTim9f78vqH3t8Z763orRm/IeLXuUU+hfMbNL37xi6JD/OhHP5o8+MEPLhk3MSgbPtCq53h99SQwAr3V67POGo9Ab76dOW+gFxmgzA65GccWEIfC4ssmxiLPwkzmTQ45veeeewrThCJs7BIb/Aj05jcGUNxwa/ryl79c4sZkOHiDfRnfhrLGM1rdYwwf9wlUAI8PfehDS0IWLe/0bwZ6lh3jiBwnbORbDeipMGPg+NCHPlRiRw499NAiN9qrAj0CvfmM8ZriaB/whhgfKahZL6sXa94H6LXAdSxPt95ofInXMxDJ728Bjdp1yogxeMgpHjLONUCJZ0IKYAXS8X4TrTjOqa8eBK4lehl4fpzxdsYEGr9qfGVcL2IMFm2xDP6mjrzLOkSXXWU4rb9cE6eNzBZwasnfsl1jMQDx46H0I9D7P38g/ui2yTrKfoa3hJ5BxImfdtppRceo6SDzWWnGUjZbAiPQ2+wemOP7R6A3R2H+/xm+5snoxU1XN6NY47zR4eKHQoBlmI2XRBWk+4fxIE7vjDPOmDzvec8rGzZKTkwWolvQtPJbG+98pTn5gyygufyNrk+rfcge9yBcXN761reW+itjNtCc7Ib/PROL/shKqswDyhob62tf+9rJ/e53v2Jl1e0KZUXAhzxQrmKWvm0B6AGUAXqM++OOO66weWaEFHwor2mKfKt/h46/FujI47f1/9D6zfv+Wnv0WuBdsk/K2vEo2JONjuzbEFZv3kCPOlsX5800meX2t4BgLot5KyDi06MKYj1Qrvk142Z8Z14/GPesC7he6v0QZS3jZ5wv7/e6dTMhl678GqT4HkNgHJOsQ9RNl0fKW2ag5/ij/dSVulPfePTNeoDmqjN6ea+PII+/GV/ENaI7fOc73ymxekcdddTkmGOOKcYJ2r9se/C817xttbwR6G2hnh+B3nw7c96MnooNyjxAz/gja50XWVLxoyCw+XMvQO/Tn/50AXqcp0dmwle96lVrKaeXndHLis1QRXu+vdsuDYUCZYhELJx7x/+AD5QolYzoYoVSRX/xTHbD8W1muQPgveIVryiuM2y+WtMj0NNdjmdrrF6UZ43FaAGNZXPdpJ3MEeT3la98pWSYJX4ElzJZkxHotcdt3ztqQC8CJV3SZVAZb4K7qEQOjdWzfvMGetRTpoyymafxJ7c3M+7ZFdg2WkZm8VWMBWV6UyhDxiq/JmbK881D370Hgx1rOGsMYM8D3aN8mQd6BsBoaeTj3Xwvo2ecnQY/15W4Xvks72TO0d5lB3rIyjho/qbuyFHj2Aj0/lcC0dWaMYTccNH98Y9/XIyXjCWybR5xxBFl3tS8VPquJeN9yy2BEegtd/8Mqt0I9AaJq3lzVgz6xOjVrNvxRSy+bLaepTfNgoYFjoWZjYxfrJgf//jHJ5/61KfKoen77rvv5M1vfnNRaNj0+Ixp+lU8uoDkRlvvVg3omegBZvXd7353kbnHXQi+jMtUwQQM5lhN5W8MGgoZ/U/mzf32228tRTj9Ed03VQwp2+Qs9hmfMfveKgC9FiOmQot8UEYuu+yycr4TMjJezDmIbJRJVMSbk3rKDRl4dCXbsIhaivtYfAtoz3v+tVwRa65xkZWLrm/G9rieCRiQSQZ5fYFeBlYtBiXfP295+f5auV6LMXU5xlgArIsl8uM55CHI8zO2xecYKyY98ZgAD24nHhgmO7rMxjg/ypPZ8wxAXZwxCrIXuB/oHmp8m3WknsbtUXY8fJx3x5+W22ZtWg01JMV+qDHDlEcbaS9y4h72RRi9DOr7rAO1+Rll03IF7fOOvvc4D73fekwzVEwr2zkZwR7AjvPzOCj9+uuvL3vZS17yksnuu+8+gry+HbWi941Ab0U7rlbtEejNtzOXAejB9uiawkZH6vmPfvSj5bDTRzziEWtAj0U8Az0Vk7ihdf09X8nVS1s1oIciZdD/5ZdfPvna175WEuPooqVi52YKMI/Kf1YkTBDBuILR5XgFDquNzIGuYNF9MwJFlSeBXS0pTF9gP1QRW+8Y6QP0eAcyBFy/7W1vK4di46KMzD0gWiXI+CTl3EoG0ar/CPT+n7VYyMiMKdcIrGOSh1UHeoyLOFejMYFrkdmMY0h5CPRkFAV6rMnG2ykvno/MCUCPua5rsoCP78kkydofwV6UtexWZLgo30yfAj5jBrMrXwScPBcTwUTgNAvIs53TDB95PraAHtd12zQLL+uC7WytL9Pe5xjYDKDnO2P9FwH0GC8cq4DbJozeXnvtNTnrrLMmO+644xqj11ojx+urKYER6K1mv1VrPQK9+XbmsgE9NuobbrhhcsUVV0y+8Y1vTHbeeecC9EwCkoGem/4I9GYbF7pUoYThMvuBD3xgLYZGli0qvFia408GtrJwfI/F/uEPf/jkyCOPLMyUTG9fVm8rAr2oVKN0InPOjXzpS1862WWXXdaUYRXWzOqNQO//3mv8tRhF2TpZKz0AGPcyRoIBjRoyQBHAbAWgp+Cigu36rzFFOQkKNDQ4DpGV6wH3RqCnvARAGuE8/9Qydf+W9debwzVCWQu+jAkG7PHL95TBniAIsp7R/Zm2uYZQt7xWOZdmBXmLAHrUBYCnp4WyMdv0KgO9yPg6L7PsW4aofF2WUEMkjC2eEhiJf/7zn5dkV8T4ExriuJltpxyfWnYJjEBv2XtoQP1GoDdAWD1uXUagh8vF1VdfXYAeh6kL9IxXiK6bUamogb15u0K1RLpqjB79rzsU6f4vueSS4u6CgsFPVL5UQqIMjPlRqeKayQPuf//7T+5zn/uUQ8Gx3rvR6yIXY/ZkAn2njIDAUSWxpdjXGMZY30WPhz6KmMoK4xkXo/e9732Tpz3taYX95JrKKvVGZpHVG4He+oCe49VjAlCoBXaMR2O4lLN9sVWAXgZ5EQwhB4CUP869CNQiCBMs+8k12Kjo/mlmTD657iHm/I1SDqjhvQIarsseOk8ElNSNZ3Rxpr/M7CwQ1a08tjMCQ9cRPmuMUmt9z9eHegy0GD0zmBLCQDuNc49nJw6p4zK4bnaxeTX5DwV60QjJOOH8vDvvvLPE+JNk7Nhjj50cffTRxRNoBHpDRs7q3TsCvdXrs84aj0BvsZ3pRp5dYPL3WuTcMGOtXKxZXI0v0OUnbzyADFzY2DABBTzLeW4cscA5OGz8r3/960u8l4qCrn8RDERXId+xaKW+1hM5xiXfsxl1mjZidBVC4cISSpZMLe0xrTmy5xdlS+XNRAqyAHyqqKk8Y0k98cQTJw94wAPWAExm9HxPVDDtz2WL0esD5FozNAI9UoG/5z3vKclqLrroopKUJSovyBtZyGS3ys7XcwxYNkTk9ggslX9+vhZTFudea7zn8Z8Vu3w91y//3wL+mdFz7FFP40yVtwy2DJ+AQ6Xb/wET/CDLHMOY5SPAiUBxWh+25DFUft6v3GpsnolKABmCXepIXXCrdE47z20LbUcmjFEPOOc7DXEq1jGOGnnopi8bY8IUxjhxcx6SrtsoZbM+CSJ9F+/G9VM2UjfP2GaBmKA1Xsuyts2xf/J8aQGR1vo+DehpSPPQeO41c7UyHbr+ZCBaa/PQNWXo/V1ArzYncv1a8925KztPUjGMZxytgMxw23zkIx9Zxkg0Rg5tw3j/8ktgBHrL30e9azgCvd6imunGFtBzc46LdG3z4TqLqzEYXUCPBZoUyCgZZGnkh0yEV155ZXFpY/N/zWtes3agurEYMXGHilkGeK1NdyYBNR7indandutm1GlalVEEVCwA3AC9u+++u2TFiwqbGypKlvExPBut+YJBFDm+B7zQX2SVPOCAA0rSHZVD+s/sdyrQfYAe90QZthT9oRb31pgYqmjVyotADwWWeBKOWsD6DKsni6p1nzbKfg5l9GrAI9YpK1b8r1IcWVafyeXF/qgBvlb/tIBNDYi2xnO87rrj2BTMxdhTFVHbZjv4ZIx6RpzPRmZ6GhDmfmXYd9y05DEU6PneLgVa4Ms4NIbOOa5bpJlImbtRVgJlz9RE7nEuC4Jdq/mMjB33ss7o/kld3Ddc5/nO657TZ4yfoFHQHl1H814QAd80Ji/LaaOAnuur7qnIDhnIWApmW+tTvr7ZQG8amxeNxdZ7KNCzz/lEdiRiQX8A6G233XaTCy64YLLTTjs1D5ofKtfx/uWTwAj0lq9PZq7RCPRmFl2vB1tAj0Jk+/qwejA6KP5dQI8yfve73xU3i+23374oVhx2SuZN/OzZaP/qr/6qMEJY1ltAL2/wvRo955umsXrLCPSMgUHBw0322muvLeyqQC+yu/SXAI22ZKBHWSrHHJpOn7385S+fPPvZzy6AXqCnEu07PFpB+XQxelsJ6ClX5EJsJD9k4ERBEeQ5x2T1hip8NWAWh3sGILIwXWN4WnkCxAy0pv3fAja5fshlSHmRCdHqLzsaQZBAMIM9Xb5M+R/BrAxXrE+UTwZZAr9py01LHkOBHnOanyxH/9cwxT26RtJmDHSedeccj2yY8hDkyQYaSyb40s1SmStPWXzcu11HuJdyLCseyo7cnS8APWUpq8q1CMCVsa66/m8ZXX2wkUCPOvg+PnEjpu2smfxPHwj03D+HblXLCvRqbF6Uh+3sw+gxxk1g40HpHNN02GGHlSRXjuOhshvvXy0JjEBvtfpram1HoLfYzuwD9Iawei2gR2tgeu65557JDjvsUIAcZ+t98IMfLElZ2Khf+cpXlrPYAIOrAPSmsXrLCvRU2Mi8CfHb9jUAACAASURBVLsEsFZJckwIAowXoS1aVLlWi9mBHTzvvPPKhvvb3/52LSGLQE+FTxfNyKYIHGrgvQvQZ/kuG6MXFUmBB3IjHvUzn/nM5KSTTpo84QlPWHOTlWGLrN6QFSADsy6F3zJ9n0Avy68FHGvJeYYAs9x/ub4Cly4ZZFdKD9WWWQDMUEfdv1Wgo1tiBHsyz7oP8l7bqCthDejVQB6ybcXwzhvo5eRJNYaU9iIn3IgxOmBww9CjGydrA/VyPRCQ8ckzykGXS9voIeo5FjcaeQAzlCvQUdmPYC+u+QJM1yL3IvvMdaRrfciGgjyOFg308vvsD+rFPsgP8kZGGEhhPIcad+I7NhvoZWOIhqsam9cH6NXmPfJiXjMWb7311hLy8ctf/nLy/Oc/f/LkJz95BHpDNowVvncEeivceZWF8X+2UHOWsinRPSdauqMbRmT1aESXaxIbFTEguuXkjYfnAHCwPyRewYKJcvLVr361pPpnwSbGi+yNvFNmI1qOKVuA0HIV20iB92E4NrI+tXfZL1rSv/71r0/+7u/+rliT6TcV52hBp5xs3ec+fkmWEH8Ijn/iE59YwLoKIn2lAq3SbR/GfoysXnxn/nsakJg38KsxYNMUqwyMomWeskz3jqHj0ksvLQr2+eefXz5RoL3OO2Zh9VquUF3z1jZNM1pwT25fjKms9VMLyNWAju6PJg2K640KowplXl+MJ7UMjRExztd6xv7QhTDOYZkk6gEwEqhbFs9noDl0vLTWgywf665cBUi81zPoMmin3oIw3YSZ75at23YEVcrX99BOs0MKuijDg86jHDxewbWGugFiWOuN5XWfcZy7v3g9rhnRiyADfw1HegiYXCbWO8q4Nf7zeMr9s15DknsqbWLfY/1EFoI8xtl6jIOrBvRahqSKPrgG8jAQ47ZJrDk/6A2HHnromoGiNbfG66stgRHorXb/3av2I6O3+M6cJ9AjzoMA+65gaN6FJQ6wB/uHUsDmTXzeNddcM8EF47nPfW5ZsNkE2fR0A9JyvKxATyUsWmTXs2kvoucz0OMMote97nWT//iP/5jc9773XQPw2ULu/yglKoRs0plBwEqNK+I//MM/FPBCP6s86wIalTkVkwj8ortclF9Nli2gPw/FLPZDVryHMGCyESp5ZD3FwHHOOedMHv3oR5c547mFvof5YcxTn/GwXqAXwVpN3jXXqq7+qgG/FhAScAnCIrChPgKQmhul9zq+BIgqkzFJiP0msPa9Ag9dB/lfgMO6Rh0iGK8potPGS76/BYRrint0gzNujs+YtMQ+4d7IwvN+xhRrL8yZzB1zWmbJZyKzr2uxcXu2w3voL9viYd+Od+TOd+wNsoT2SXS15DvKELRpRBBQ19hd+9r1w8Q51q/FcLeAXOt6a32vjXfHNqCU9dIspADnWQ5Jj3VcNqAXx0dt/WoBvRojTR+zr7Bn3XzzzZM77rijeACxju666659lsnxni0ggRHobYFOtAkj0Ft8Z84T6LFp4SPvhlVTZNiwWahVCNgMfvKTn5TMmwC+xz/+8SX9PBvhqgG9DPZaisDie/feb8hAj3647LLLCuDAlbZl0TZNvQxBTfmi3y6++OLJYx/72JJhVZmo8PGOqMxFZX4oq7dKQI92MtaRGe3EzfUNb3jDZPfdd5+cffbZ5ZgL08Ubg+TByX3dueYB9BwxfcduZPVa/dECegAJXQgdW9HdV5Al0Mvl8b/sscp/ZPX4zl/aGROOKGMNEwJF3olCbnIRrltmzWNhGtCrMXTT1oCaIUE2zDpgbAGkIRONbD4nA6rC/Sd/8idFvnzPWs06LcijPGPqHH++Q6Anm0edvSfXH0DnO2TzWOuRH+VHsKj7ZwYrMnq2VeYwu8LyrghIbe+yAj3bTntYJ/Fskc2z79azJ2x1oKchjDh/zs0jrp84PXSGM888s3imjD/bhgRGoLeF+nkEeovvzHkCPTYa3QC7GAE2ZjY402ujMPziF7+YfPKTnyxAD8X3hBNOWLP+rhKjF5Xk7Na2+J5sv6EG9D7/+c9PiNUjVicqiNybFWkzEsZECrxVVznajKWVQ2uJ1WNDRqlRiVYJFOjpZibYi25nmVX0ntjKFrBYJkYvAgf7gaQsMNkkIDrkkEOK8heVbDOe9mX15gn0aqOpi1UVoLf6owX0ABSOJbNCGvPFJ4qeTJGfsZ7ILsbk6VkgcxCBXmQII6PneLYestgaLWC+eQeeCUOBXnb1bDF6uT9pT4yZY64hB4+2MRlNZFkja87aDLhinAnqVJ5pN89H5lmAJdDjOeawrqw8mw0DMneWYyZm7rP+jv+YbTPKXaAnU6mrOGxk/PEYHuqnrKLMaoaAIcA63zt0Pcnv11Chmy2ZimkDbq20rRXT2Vrhlw3odTHvXUA8t0/5yRjj5cPfuG3isknoAbHgz3nOc8ovoHn82TYkMAK9LdTPI9BbbGdm1wljJaLV2A07ugzlDcxaspEL9FRscwvY5LCQ8wm44IfzcD772c8Wn3vOFsN9kw1QC78xerpf9VUsFyu9Pyy9lZxio+uT3yd4U3FCQSIJzj/+4z8Wyz4uXVrFa/FHjAHdxaKBQHBCv5DggRTXb3rTmwrDAGuohV8WV6AX2ROVcJW8ZQB6XYpHVz+2GBvd0JxLnmVIxrhTTjmlHDniIdG8A8WQeYAS2DXnMtCZNsZy/TLQaF3PdYjzsGtOtsa8a01cX3zG1P+CPcaerKfMWixf44qxegILASD1j4yy7o62K4Ii/7Z+MGcolcS0wYzxv2wa/SMwjPWpMXK1MWXba0A6rsk8S5u4HzkQ64lsjIsTOAl2NZxEVjTKO5atUh6NONTHeF7dIinTg9BpP8/xHc+5TusWqutxdmfXcCH7qpyy66JJo3wHdY9n/ZlsRdA+dL7W1schQLDFesf5Yp/xHe0C5PGdGU9r7GZr7rTq32fNGPqOafc7hrp0hZarZq3suB/xN3LjWIUf/vCHk5tuuqmsjy984QuLoayv58M82zyWtTkSGIHe5sh9IW8dgd5CxLpW6LyBHhtfi9FDIQDoodDirsbGDcP3la98pcTooaQ85SlPKTFeKmgj0JvvOGDDREkChLFpAvRIhGNqajbq2qYcDQAyHX5njA1KDP17ySWXTA488MDC6vGDIqO7WAR6uthxj2BBBTWDvRZjlK8PtcC3pNxSnPoAvSgvlGcyznIOFO6u++67b1ECZa6YKyrVfaz9LUWqBeRa13P7M0M2C9ibBvRMNiJQUVlGLjWgZ3/z6Zph+Ro5NCQIAr0e+z4aHWSfuA8Wz3ULEMPfjHXXKfpqKNCOBpOa4k7ZAFLBjmOc/3m/sa+CYdseQZTtofw4/vLflCmwQ8ak/ndeqsT7/sgueg+fnsfH3wJgDXTWQ6BnllQVdBNCWQfXmFg+xiNdQON4d+y25ui0/mkBt6HrSQ3o0TbPz6M82Dzb1Fp/WtdbDHHr+fVez0Av90VrfeoCeu5H7lnsVWTbBOztsssuJaEVBuIR6K23B1fn+RHorU5fNWs6Ar2miNZ1w7yBHpUBLHiWXt54WKhZjM28iXUcFgnFFmaJ4GoYIYDe3nvvXazWxnZopRYYROVFIbQ26nUJq8fDy87o0YTI6mGRx/0LF8Ibb7yx9AV9J4sbFZvMBDB2PMzY2BPuR/EFuL/gBS8ollaUGu4TsKjcRfYkxkfZv9H1tcbu2ZasoMf/hypmrS5uKZF9gB7vkAHlE4Xlve997+Sggw4qx1Igf6zWAmfuR3Yo0K33txSpFpBrXa+9f71gbxrQ02XL/qc/pzF61o/7dXuVaXOMChoFfLr9Oebju6LBgXp67AL9gwsnwIS1jDHOvTUgHMdUbXz4XgFfvF/2XEVXNs96CYAyQx7dV+OaOATkIReApOyoxiHbEFmbWGcTcgk4I6uY/5aJdJ5S75jsKXoK2CbK5wcQGtfbVQF6rLm6aDOvNYzqNttag4YA1dZ6sZ531Z5dNNBDbrDqhHpgHCPOmURWp556atm7xp9tRwIj0NtCfT0CvcV25ryBHuVFRi8DHzZxNjTAAICOIxZwgwLoATSuuOKKwizhusn5YmzmWqa10I9Abz5jQjcYWArcZjlPT+syMpdBiG/T1cskDSoskenjHvqNDZhjFlDMUBj53kQ9KqaCtb6s3lZg9GizSjLAAdkAtHHjJFZvt912K4qgRhGTZCC71s9mAL3Yh5kJ62N4mQb0NErwDsYr42Ya0ItACvBgTKggLbtuUl4EU8g8GhVknmQqZZqYM9zH+iXTpzt07qPM6tgWx3xUjrO7NPOI+yI45R7+jxlZlTt1iUxeNHQIJKPrdWw71xl3um4Ksuxf2T4+rWfsX9vJOGUPUGbWnXvNkqlcjeeznjHmj/d6XIKgnLIdA8gmxmQtO9CTmWXvo53IAznB5rm3rReYbTVGj/ZE4wQGFjxEfvrTnxagxxh41rOeNTnyyCPLXM+GvdZ6OV5fXQmMQG91++4Paj4CvcV2Zt5YtByriJoQwe9VJLs2JFkYU0Xn+1S0WKBxGSQmic2b78m8+c53vnPyne98Z3LssceWX5Q6FQSsn1qEu1zE+iiWi5Xo7xmzyEYt+n3rKR+Fg74g1uGNb3xjUR5NCiCbYvnRxUygx/MyIowNFDPGCn3FIewXXnjhZI899ijB87qYoZzFtOg1cKASbD9HMBHb2wJ+82b0WrJ2vGfmJs4D/1aexkniwsmhv2ScZfwI9ngn7aBfWunX83tbDGPrequ9+Xpm9/L17FqV1wfjwCwnP+86FMdiHJ/5fmTmuuGYjWNJV0sBD30h8PK+CLLoB+6RlfF8OJNrxHWya43MrBr35V/r6nqrYcS2mKCK+8xo2cXGUnZk3COQi3PX+S5zl0GXwCvKSKCMXKgb8ga46KpJnax7BH6yrdxrH3iOZNyD+Nv137KZF7o2R0NinFd9x21rv8jXZ1lPZGz1gACsYOBhDfSIIZPorBfo9W33Iu5rsXk1BrhrzFo/2XiTAbFX/epXvypAD08Ixs9pp5022X///cu+MwK9RfTscpY5Ar3l7JeZajUCvZnE1vuheQM9N/OuM4FUJtjUccHQzZMKs4D/8z//8+Taa68tgdXHH398aYdKvwpNdKdqKfq9BTHHG1cJ6KGwsolyFhHJU7CWamGuKUEqjSp7fKo4RgXWZAPnnnvu5PTTTy/srX2v8l2L04tAIfaz4yB+5r9r/8+imK1nKAwBerzHZCAof29961sLgOAA+z/90z8t1wTO3IsyyByYpsxsNtDL/ZTr2gJ6GpaUY42hiAplZDBrSjKASFCUmajIMEWAFo9woD2uaXxSFu+xb2D2+A4XdK6zrsmE2RcRtEalP/8dGanIclIHwaZgPwIpgBLvMG4xj19ZeMvnPmP+smGP90Sgl8+lk7WMQJsyGJvUDe+MmPmT+5znfMo2emyIbuLURzf9WCfqbtm6rXrsRjYGLCPQs49pE2MboGLcIzLwPMNVjy2bBeQxTltAjz6WSWZ8sK9gEL7tttuK+ybxeWR4fshDHrKeZXt8dgUlMAK9Fey0riqPQG+xnTlvoKeiB9Bjg84bmG5HLPCCDIP3cWG76qqrJldeeWVhg84666w1ay/ljEBv/mNBhRWg8e53v3ty/fXXr7neZlZS1kG2QZCnSxJ9KgvAPb/+9a8nRx11VAEuxvsYtyOr5zsE81sd6NXAiMkZvvGNb0z+6Z/+qbCguCLJkJpZsA+rtwxAz1GqwSOO2hbQi67BNQs9MqgBPcdmBoYRWAjEXKOsn6yQrBdjOHswOC4FKyrungmKy3M8B9HrMlICNQGS9c0MpcYQ22F/+rztiSCHdVZlOLbfd8W2WC8BW3SN45pAljGnHGL/AVJyufwPaNFl07msXDXYCNgEea4FMnmU4/uje6kuqsZHRlfQ3F7qOoQVWySjF0GecseQZoIh9kjGzaqzebOCvD5ALxoWPc+SBCy33nprGfOHHnro5KlPfeqaq/D8d8ixxGWVwAj0lrVnZqjXCPRmENqAR+YN9FRM2MBMuhGr4ybHd7qmseGj+LO5A/Q4T4//X/KSl5QFXIUvBu6PrpsDOnnKrfQHII9xcPXVV0/e9a53FeXD2Jn8qBtvjteJzJ4sAP1LnwEgOW7B7JsCFhW+Ia6bEURE9ih/7//Lxujl+SYTg9ED1vNtb3tbcWcmtpE5wNjvYvVqQGiZgB59kGN0W0CPZ2SINQploNgF9GrDXFAgq5ddQ4390kUM+cVD6wXZuQ60SyaLT5IPGUtpZlljVelj3m/bI+MfgassOddl7Bwv2egSDSOWwTiJ8o2MoSA2zlPqZ7uVqcd4CPSMkbP9kW2zf6gL64UZeyMQMxbPRCown1EWuuRRvsxkfIfGQhk/3hmzi8Z+WTZGL66Vsrx6NiDnGA89n9V840tZD8jrA/Rk4R0nGA9x2bzzzjtLVm5A3mMe85g1b5GNl8D4xs2SwAj0NkvyC3jvCPQWINRQZAvoxYWcDdgg/K5NlfvZ3NmMcT/LiqfXdX/Casy9KmJk3bz00kuLckvK5J133rm4GaFMmJ6/y6JbU/wXK7166avkuumByPQDVtK///u/L65FgI0uy7hKi6wAm3BUxOhzlTWukXkT9xqyE1KmLnACPZXYCN5VZDNQ838t8dkin/9fNqBXA87OKwAGh9fDqnLY/MEHH7yW6AM5mlI+AuQWcMrJPfJ8HDo/oqskz+YxEsFMBN/2bb6fuV9bg2IcWWSvBA60Q0Xav2ttETSZ7IJ7dP2TQRLsuX44nqPLmGNeABbdjo2bJMmGZTvGBWG6pMoICnxi/7nWZqAny2f9IhvoPIsMmHOgC+hlV05ZR/sisqrGw1F/mSffGQ02GuE0XMjeIRtj93TTtL9c+20X5WkYcA2hPO5j7cDj4/73v/+ap0iNjctjaQi71zV+4vfZcJGfyfNDWTEuMKh5HAbAWINai1UcOkc38v4M9DJDPK1tjuMaWPc7935DPTg38rvf/e7kZz/72WSvvfaanHjiiZMHP/jBRT9YZTluZJ9tlXeNQG+r9OTvFYn/2ULNWbqmLALoqTjhypQXX5UWgR5MhhZwlJ677rqruK99+9vfLuDg8Y9/fBXo6Q6UF/hlWOxXCeiZjMFjFmCUbrnlluI6i5JWA+oRyKmQsxEbn6Qip6JJvOUFF1xQ4ndQhulnFUCNAgKB7MrZBfQiqI99vqpAT+WaBEXvec97ihJ40UUXFZlF1zZkq2FE2U1TlDYa6EWlPRteaspYTXF2fMk+uWZEcM/f0TWua5vQYCALhMxinBnj0PXK+ulmJ8MWjRiyYI5T7jGBEeXopRCZQOKwWOMAK8ah+a7Yfhla+9U2dgG9zBjluVoDegLCDI4FnDIoKvC6S/LpHI3AUFaKdtA2ZalRDmOfMbmMB4xIGpeoi1k0Ze54juvGSfKpazOf3G8ip9pmuoxAj3qzvhLPyd+6uQJ8PSpi6RSDnhWaFejVQF7NcKSBBLAPGwrQI1kb8fyPfOQjJyeffHKJj+0y/PVsxnjbCkpgBHor2GldVR6B3mI7c95AL5bHApwPEM5Aj83PbIx8YvX82Mc+VtwIcct44hOfuAY24n1drN4I9IaNF5VFFFSUqk984hMl1T8Aw9T0lhgVx8gK6FYj0FOJ5ZMxQHIXkrLss88+ZbOOQI97VPIiQFZBrzFyeVPfCkBP2aIIf+tb35pcfvnlxVpNBk5kINiwL2T1MlDK83kzgJ51tA8z4MsMCeNhGqsnKBH4xPHlOJxmD+R+gV6MZ+MZ48SiCyffy+pF0BcBN23gGb4DLDLG+TV+VQMI/ck7uQYo8pgRFH+U1zjHIviSMVQhjmPe7zLQ5f9Yhv9bJ5XyqGRzvyBPYGu59hNtiElZnKcAlZh8RVkx5wV4xtzJiBr3p6GOe5WlQFD2Grd93qusuC4j2rXOLxvQkxXGwEU7+GEs0DbB8LAVe7nungXodYG8GtBz7DJvAHkYgvE8YRwR//3MZz5zjc2LBpHlktJYm0VIYAR6i5DqJpU5Ar3FCn4RQE9lo+aakoEewA5Fg01PpfWrX/1qidXjQOKTTjppLfmCG6PAoMbqjUBv+HgRRNA3MKmve93riuKNEqcSqNKo4hL/5zsZPTZm+4V+IhsaB7IfccQRBbgQy5SBXlTedI3rAnpRKYwAosuiuyqum8oTpRoZYez4zW9+U87Vw30Z5RejiPNHo4eGlC6gs5lAL/ZP7gdHaY2V5Fpk9fxbo4RAzzKnuW5aB90CdbN0HFNWZPUEnYKW7J6Msh4BlX/TD6x30f3Yd9CnlAcbZUZb5st//ud/rp1VKRi1H51DLaCXZ7uuoyrN0c3ausZnfB/jqysekXGHIcixh4xg6XQ/5BoyxINDEMN12uzxK8Y9enSLaznfaygyxhGlnvYjT84p5H8zVSqXWhtqK980A0CflTLvJ0NdN2kTdUeG1N1xYDIq5vEq/wwFetNAXg3oOYfQE1gP8TYB7DHOTjjhhMmBBx54L6+hZdj/V7k/V6nuI9Bbpd5q1HUEeovtzNpGaFyBlm0VBBUuFStdeGINjVFgU1P5iYtvfh+bOL9s6ihCbIj/9m//VlglFIhTTz117RwsWYxlBnpDFYPF9m6/0nWPQinBasoxC6SwZjM1rkYrv65dEegxDkx9Hd3HVOJxR8QFFwCpGxPP058eFyCDYQxWZG0iSMjy9VrXBt91f5dk1qsoOL5rbnT5nd6r8sOnii8xKJwpCUDGPQm5mDRHRiUClC4glYFeS/HN13PMUWtEtcrPMYW5//zfT938BCx8b2IR3uW4iaxfrGNWzAEalCFoNLmH4y6yi45r2TldSQEvMg260upOiHGE73Q/ZIz7LhR+3o0rJ3OLfvQYEg9Gj2AqMqIq1LYtgrY4ZmU4/cyAyDVcF07kY/u4FyCLDFiLWZd1naM82XfGKPUnXo75qwsibdXw4DpBmbHuGvQEhzBdrPnUy76gbZy7iavrrrvuOtlhhx3WjrSI46c11mrAIY/f1nzP4zXP69q8o0zBK9dl8/hODwflkMtvza9luh4NHsolzk3Hch6D0/pN1j66DlM2ax9rIkCPYxX222+/YgQmxMCfVl8uk+zGuqxfAiPQW78Ml6aEEegttisWCfTYxFBqpm3Oxi54nh71ufvuuyfvfe97Jz//+c9LIg+CrVGcUEpiQpZlZPRWDei5oarsIWdixL70pS+tuaPRpgj+oxKnghYZvaiEch1F7qCDDpr87d/+bXFjkxUxSYNuuMY9xTi9zN5k+XqdWVLb6FcJ6KkUK7Mvf/nLk2uuuaZknz3ggAOKsiuzwb26HcqC+l1cMZYN6OX1RiAWgX3s0whMBJ0xziy6XGYlHDlkoBczPgrIZNMch5EhjIyecwRw5jl0MtgCTs+5o6xYjqz1L3/5y9KPGLZMrU89TR0vq2a74xoXjQhdLGaUV5yH2RjnHOZ+ZKIBxjg75qZjx/lIebqnAu5wz8TrQoDnGqGcuD8CeQ0UJtgASALmPPxc1pVPFHvAHuXvuOOOhUFk7Yh9HA0lXcp+Cwy2wMFQoEf9qH9kKWkLcqUuMJT5LMTF7vCLK935GMfZIoAesmQsYHwk4yb7yROe8ITJMcccU4wMI9BbXB8vc8kj0Fvm3hlYtxHoDRTYwNsXAfR0X6IquPNMA3oqOCzYMna4+pGQ5YYbbpg8+9nPLnF6ns8Wz18bgd7Azq7czmYtS4IygqX961//+uSyyy4rSpXum7JOUZEUmETXTfozMr4qPaTCJrnIwx72sHsBvZhYRFYl9qsATnajpphNY/WWBejRjjzXaoqqcgbQkUqcDLQohy9+8YsLg4IiJevHvRFYLAPQq7UzDrsaIxL71v4S7EVwI8DzM3oPOHZy+RnocZ/sW43V8/2xbyLY451mopRljKDLw9M1SFnXCHoAN8ahsZ7xTs+KMybNYw1k5nhHlElt3Vbhtl41oOf8NQaR+Wo2V8ac64FjCwOcDB91BeghU2LMMOL5Dpm/CPa4phHCOYrsaRsgj/GNm7JrADKLsuRv2Dz2EORofKXjaRmBHvWkn5ynyNQEPciZubxV2DxZ3kUCPecDY+X2228vv4y9Y489tiRjkUFuAfb175RjCcsmgRHoLVuPrKM+I9Bbh/B6PLrZQI/Ngs3ezY9NHwvoRz7ykclnP/vZ4oN/5plnrikAxnhEV78Wq9NDDHO7ZRUZPZVzlBOspbAOb3/72wuzKlCPCrAKshu8So2snsoe5apQotzihgtDGxk9FEBZFhkVLf+5X/0+d9a0/l9VoCfohtH74Ac/WGR33HHHFUCAK5gxTxpIskKtjDaa0WsBvVyfzOLWrPP2oePKpCHRJVBmL4+NDPRkjTQ+ZVYvu+LFMa7rpm7KZoaUHaNt9I8JSnRdFlzxHG1hrUP5F1gR60Y/Mg+MbeMZ3gcgwshljFyXi65yV0bKJrveWtd4VmB03eSdvIO2AeQ4ZoV6wd5hrImu3LQF+QhG3Uv4PrqOxjrzPWXfcccdxQXP8+SQgSCdT97D2qObq8A4jp8uoNdi8eIYaQGEoYwe9aRMGT32MhlLwbHny7bePbdNaQEFaUyIMa28Zt6MHrIznOMHP/hBic/bc889C5tH/Hc0DC2gmWORSyyBEegtcecMrdoI9IZKbNj9LaCnhTVu5ioRNfehuNlTE2ISPIS35lrFQk0mRhV+gRxZN8k8yHUOj8bNic1TRq8L6NVAwDCJrO/uVQN60RpLvxoz9NGPfrS4b9J/AjBkHhW7qFQK8mSboqJnuZQFU7jddttNfvvb397LFVfXtj6sXlbUItDLvZcV42mKMs/OW/mKjJR1iwpqF8uHzBjvxExi9CA+5dWvfvVkjz32KMoUxhGVX5nwrngfWULeX5uDUWYtJbn1fAZ6+f6u8vUCsA3T+sH4uOjC6RioAXvBpP3LPa4fvFdZy2LV2iBAMp7V2EGTEZLCBAAAIABJREFUmAggBWqUz98aOiiT76Lbs1lqqZ/GDt1xPVeUa5QB0DMzLjJVBnm8xzMC4zX7ASOLzwsmqRfp6mWHAarGkuE6KZMnqxjLjclfaiunoEeWHiMFrAwKO+XBGMJy8Q5lA+gD4LHmA46mAbM4nlpjd5aVvbVe5HfSX6539Bcuh/zARtIm2uNaN0t9NvsZDQfu/cjHPcS9IdYxGxpa9Y9xmox79iOSFrH+4bbJuvfkJz95cvTRR68ZR+a9ZrfqOF5fDgmMQG85+mEutRiB3lzE2FnIvIFeVJJYgNm0BW9dQA+rJ4s6m6FKK9a7j3/848Xye8YZZxQFF8UoxjeoPKgk1hb8jd4EVg3o2V+yDiiCKG8c2v2+972vAPCYyj9b8LXs1oBe3ORVfi6++OKSFts+l8k1wY4KeBerl8FMtOjW+noVgV5kSpDbbbfdVlw4sWS/6EUvKuwKVm5+BQnIsQb0bL9grwXUWspy6/lZgZ4LVF/A1wX28kLnGtEF9jRe6J5pFsRoPIisnscDCPCMvfJcSPohZq+MbBl1QX7G+PF3zrpofWPCKcrmNyvZ1AvgNA14xWMRuI+5rTGFNppIhToBrFhfNaZFJT7OZeeZY6o1ZmiLcVaMZcAP5dkn7BHIjfcBMP113RkK9GJ91rv+DwV6jhXWURhb+ocyALS0C9nGmNrF7u7zLz2PQeQbjcH5jUOBnuOCeaNRBSMEII9jFZgHuG0+5jGPWRsz6+3j+UtpLHEjJDACvY2Q8ga9YwR6ixX0ooGeCpCsXq01KAGmn2ZzZ+OH8bniiismN998c3HfJE5Py2h09asBgmmKwWKl+YeMUCsd96Lr06d8lRMUEpQTlD5iIi655JKS0loFUKVHJk/Qx+bsGWPxMOTI6lEP/j/ssMMmL33pS9fcwyhL9qIPq1cDM11sDu9cFqBHXQRJfRVk7pNh5ciRK6+8cnLeeedNnvSkJxXm0SQP0UCS+5v7ItibpnjV2Mcsv0UDPeof+3Pa/OkD9iyLdtTAHmNPZVWGUHYuKpCOed3wdEGkD/iBqUGZF+hyH7+4XjpmnQ+CP9euOKaz4YKYuDjvzNYZv6PfYl2z4SuWKTsvoBR0yKSwFvOdhh+9N7KnhuOsBfIsBybmxz/+cXHX5N0eFC4DRnm0bbfddivrDYAo9pfvy0p9jdHbTKCnwUBDDGOAPQ2W1MRkXcx7TabLBmJqxgb3gTwOXfNbe1BtDHnkD3IkazN6ANm4Scx22mmnFcPv+LNtS2AEeluo/0egt9jOXATQU9nhU8bGZAP5fSgCbPwoAlqxDdj/4he/WCx5lEFSFpQDNr7o5qQi28XqbfRGuYqMXuwv3I2Ip2NDx3WWPsC1CiWMvlIxi4pgBHrGT/lp2QIEFDkOT3/gAx9YLLbIi/5GuezD6tUU/2ms3ioDPWQH8GbO4N78oQ99aPK73/1ucsEFF0z23nvv4r7H/84J5kkefxHoqHh1KefLAvSiUs+YmDaHM9irtS3KQIAjoIzlC6y5x7EYlW/GsO6Wuj3iWstzKPLElKkIo+Azj+g3z+4zviyy4iYi0cih0cV22Kf8b10FojXAIBC0ffFTgEVZMUkM/ysX6m19syzz/5H17AJ+yAsZ3XnnneU8zWzwM6aNNYZU+bh1m8hGV9e4Ay4j0KNOGm88VgMDAL/IlT6BzYvnLE7b1ecJVOetPWSgF41+jqP4zj6MXmyv+4QxyhgcGT8APda6ww8/vDB6uBSPP9u2BEagt4X6fwR6G9uZ2WKfs6lFRUS3vVoNXbzZrNm4tUzn8qOLhgornyz0ZH+86aabCrt0/PHHl4OjzRKnOyjvFuT5OU0x2Gjg1wIaG12floJh0gdcj2688cbiMojiZ/Y9lM1owTXLphZY43+0bPs+FUncDunLvfbaqyjwump6ADj/x/gpn1NOUVGPgECFtgZ0Ypu7XD8XNctqho34rjwfuuYHCjjHjbzlLW8pZ0jB7KHsYCCRjYlGD98hK6JSHsu3bjVFy+dzfVrjNSt2fRifKI88XwRAXe91LBrfpRtZ7s84fqLrnEyf72X8U4aGh8iGZlDJ/wBxFHpACkAvzwfAHqyeiVtYT2McqhlANaBoGDOZB+1ynnCPWQbz2Pd/mTDblfvfueVnLcZOWWnM0RgX53IN5HHd+vI3soSNwfUOGbmuxzHi+CKxBhk2PVA+MpaLmpvTyu1qX3xGBou6Ov50YafPaT/y9ygNjZ1d+1OXkWIz2t/1Tt2S4zyT9XUN5lPgO23+1645fpAdYwbPnh/+8IeTb3/722VOEsZx8MEH34s9n7bfL5PsxrrMVwIj0JuvPDe1tBHobaz45w302ARRPqJbU2xRVJ5QOnRDYxOAzfvMZz5TArHJOLjPPvusJaAYgd78xwUyV/FDUfnpT39asm/ivgmo0M3SDVr3Na26JmKR7dBaH9lWFCjOhHve855XrNwqkQK8zOplRTUzVC2wlwHCqgE9lSj6BbAHw0oWThSe5zznOWVeYenmWpShinKWfVSu5gH0WkB2vUBP8Dotrqkv2GOsaCiIboGCIt5l7B33yjTzt2PcT41cpn83eYhgx+v0DWBQoMffEejF2EpZtpjQwyyYtj+eG8a7WAfjT3ZrFyRGhlJGkGsZGDveuGY9BDTZACOTlTOp8i4UdGKqAHq8j3HK/cY4ytgAjrfffvvC8BsfGMF1a/zMfxX8X9fhVtnWTTmajRWQgqEMueCFAtDzWIpp689WAXp9QJ5gMMvYPQP5MXc4O4+4Tlx+d9ppp5KBG4Mv43wV5NUaQ+P12SUwAr3ZZbd0T45Ab2O7ZN5Aj9ob8F9j3GQI2RQBF6YYR1mAyUOpJT4JK97zn//8teycuveovKkQthidFiMxb2mvEqPn5ouyh0JKfMSnPvWpySc+8YmSAESLtAkstGKroOq2FL+3X5QryhBKMXEWuOHASHnPIli9rQD07Bfki5X7He94x+R73/ve5PWvf32RIUoR38vsKcca2IvjOwM9534NDGZA7f8t16yWop7XmzxfeE8Ee3l+2r8R7AlWau1pgT3HLp8xO6LlC4w0UPm9Bq0Y88a9AJ5pQA8gwLMaR3D1BAxQvolUWOuYewK0KIOYlTKCNkGZrp9RToK/2lqo8YbnKZv1mPfKPOY1PMqdevEcSjmumjB5tEWQo1uorvkAol133bUo7srB5DQ1I8S81+ZaeX2YPJ9z74pAjz2MddOkNxoA6L+8Fjq2Y3n8HedEK55vI2QS39Fi9FyrWvM+Ar3YXsY9z8rmAfRY6wB9JGA566yzitFAMNna7zdaPuP7Nk4CI9DbOFkv/E0j0Fu4iO/1gnkDPRQHNnE2+1pwvQs+GwiLuwoNGz6bJgkoAHtYfU8//fRyaDTXuE+lYHTdHDZG4iZcU/ZMa41iRir0N73pTUVx8cw25a5yKtAzVo/nvZaVGd6H8snB6WefffbaYe0qsbrMyUDILKiAxc8MCmxLVNZWFejVmDKVaizcb3jDG0pc2Ote97qSoACwB0igvSa3UTkX3HQZOXzXLEAvszn5HS2Frw/Qi2Avj3TZOL6PAE9ZRXYhMjAq3ZnZU9G2XrE9urHzHe/yHuqgSyblmeCFOUN80TTXTT0ddHX22BFdN81GrKdDHvOZ4TMTq0lXTPziuXmw6M41PlmX4w/14V7mKGxbdC3NoEOgE411uNmhnNMO1mjKi+AQufEdn1x/6EMfWs7nowzaoqKfwc+wFW72u2uGhlxaBKH+7TEa7GFk2rR9eEIIdGtAr1bTVQZ6zrc+PRDXHZ9z70CGrGeMp1tuuaUYEPAC4WgF2TyeGYFeH0lvzXtGoLeF+nUEehvbmVkx6xOjV1Pm/I4Nj4VZ63C+N1qzUVJ0PULB4Nl/+Zd/mXCmHmfpnHDCCSUrm+5+uMS42I+MXnuctJRuFWrZBIAeqdBJyoIbrXGWJoVA5pQpk6dSyf8yI9Fyy98ommziWPNf9rKXlSycKreCQF3mZEeia90QoFcDNvm7lmLXBY7a0q7fkRmwDHS6mAy/N6b1uuuuK261HFUBYEZZRo70GT/xHDbbUGNjYi1lhOI4yfUb2u7c3gwW4lEE2ShQA3i1/otunRl8qEDmemSZOK6i8ukzri2CkCgfx4+umtTZw789AyzGrzLuATgR8DjeVXK5p2YsoU91HbWdALJYZ9lAgH+MCTPmCeARM2/yvDHUHmeQs+Dq7qrBwMyj3KdMWCcwQJAZkbZxj5lIBcWOL96Dh8COO+5Y1gPdV3lP7qc+a9bQMTnt/mnrQa5LlLsZVj3vEBkjf+ZlbN+0d9fm2rIwetFwEpljjSuu87P0VzTQYGSgfBg83H5x/yU2GdYXd3XGDH3U9Z55r9fzHFtjWfOVwAj05ivPTS1tBHobK/55Az0WbRQxD93tAnooDCYCMdaIlsMoEZd09913T4488sgSp8ePLkEqryPQa4+TqJh4d1ZsVDYEeyip11577eRjH/tYAXS4IkXgRZnG5qGcykyYdTMqAirufEcGPjKpnnPOOaXfeS4yUTEpy1BWL4LBLJVVB3rICtnAHBC/Sr+cf/75k2OOOabMMRQk+oN7dBeLTMI0RXYjgF5+f2YEu/pr2vyO4zE+r3Ka49AcAxFUx3Hh35Fd8rs4nmXGNHjwHp4RbMUMts4NvvNw8JxtVpBj/JrMemTgbJPgScbNMU/ZuvhyzeQsPEd5ACzlJZuph0QEeNGYE2WqO6nMJW6pMC8cgI5ibiyigBaQo1yoA0Yekq7A6D/oQQ9ay+RbA3nZSNRe4dZ/Rx+glw0h7l3Igl/dfjFEwrpHt9dcw5YhZRmA3iJBHvKIhgBjZNkfMBrgAkxCo4MOOqhk20Sm035GoLf+ObAqJYxAb1V6qkc9R6DXQ0hzvGURQM8YDyy8tWB0NxLPYGOx1nWPhCAAPT6x5j31qU+9F+uXldmWK8dGbwRZcehyN5xjF3YW1QJ6MqVuviYX+OUvfzl5z3veU/oARoA26J7GvSh1snq6bGZWT7nLOAFIcDn8i7/4i8LSspmrPEb3TYH8EFZvKwG9CEpkT1GMkBVJcoifhPV+5StfOTnkkENKvwgU6BsPohYobTbQ62JFHLRZ8bUvrbefGZh1gT3Hssyexob4vq53RqDo+yJoVKYxYZCMmyyeir9sN3MFZtxjGmC0BHwCS902uVcvBwGbLoIyfjGGzgyPjA/cRePRDK6prMER6EUPighcu9ZJ5Uj7YA1/8IMflLlLO2UQqTextyadiYo87+BoELJs6jbaBfJWAeixntFvfMZYTPoLUB2zoNYW5mUHeosGeTLTyIFf5gVjlzhPzl3EgICr79Oe9rQSo4c8p7GGG72/b8S+Pb6jLoER6G2hkTECvY3tzEUAPV2FcGnK6cFtna5PKjAyOrijAfRg9lAkzDSowmcyAhXCVlbFjd4IVhXoaYVHoaMPvvCFL0yuuuqqwuip0Kngoth5YLrPRTfOqFyrqKJgohiRYIdflEZ+GSMCvVlYPceB72wB/2nAJ4OCeczEoa6bGehRXw/hpm9gU97//vcXhg9XWEAzwAHlG/bEORcZscjwxTZtBKPXUmy7XCwj4BP8x7pPuz7NwJHj+jR2RLl7jyBH5dT3C5wYrwJLmW36iufpKxk6WB7GPuMd174I9HheVoM5FYEe886D2Pk0SzHvNTmVwIL3szZyjffQLhNdRYZQQ1lX/HQe85RLeSRaIVkWRiDayHuI6UMp5zqunMrCtR257bvvvmWMUjezUuY+j++cxRVwPfN0KKNHW+kv1kDPvKQ/YZ6Mh4xl5vJb82GzGT2ND/Ny18z9afsFeqxjGAlg8nQF3n///Yv3x5577lmMFNN+Nnp/X89YG59dnwRGoLc++S3V0yPQ29juqC3ELsIu9lE5MhFHy1IvW2N2taxg8r9skNkDUR5QWL/73e9OvvOd7xQw8ZSnPGVyv/vdr/zNZkq50c2oxZi1FP9FSzvXb6M38r6KE3IyHgwlhj7gDDeURbMAqqzRb6b/NzZPVzVdOOOGrhWc8rHucwA46dUBlNQPZdX3xJTu1CmyJ5nticDMfm6Nh5bisN7xkMdbl6Lje6I7Id/l/2VHlCv1h2kljpL5wPl6u+yySwEIJoVgfiBPY9kiuxcVzfyu+H7rlxXT/H9rfPW9vyYn2uqv8ybLVxBoGyNLHd8d+931LQI5x1Jk9aJ87AfGPe8y4RRj2muCPQCAAI33ci/XBHiUy3oGw+Vh5c4jmXHXXNpNWcZOm5RK40gElRpN+I45C/CwXbJtfioP20iblIcMMnWEacGNnjUhyp46AXpkK2W3PPaD95B4BSaPesSMptPmWGs8ta73VfyjgairPnl+uOYZn2dbaV9kauO6NHQ92ej9IdcvMnr8neNU83zOoH3a+uq9yN49hDULAwLj7Pvf/34xGDzzmc8srumsbxpTuuTYt7+H9sN4//JJYAR6y9cnM9doBHozi26mB4cCveiWE1+Yy2EBZpFmsc5KVlRyZYJ03WQzJfMW7mmwF2TdIsaD77Eey/rMyuht9MawzEBP5S6yGfQHYBvZf/jDHy6AD+USkOdZhjIc8XiFGJOk8itwUHllc6efYWmx2DKW2Ogp1yQRKoQq8DWgFxmq3J8thneVgJ4KkcBEZR/533HHHZP3vve9k913330tOQvWcRN7ACCiu20fxXbZgJ7rhGMhAr/Y77lt09qa+z8aseK65DoXgZ9umtzHeAVY8aMyzDO60QIC+JvxrUsloCjG5fG/LBDjNr7LMnVv5xrtgmGnj2kHBhL+tkyP2eBe+p7rGk70sqitf5Sl0Y3r1BvmDoaFdYAf6kq5sJPcz98APdcAGX6+472PeMQjyjlosozO4xZQW+/1Puv70LngeucZirQRYCuLyr4U2xn3xT71ifdvNtCL4556uea4NuT+aQG9mqEImfCcgJnkK4y1H/3oR2V8Pfe5z5087nGPK3tFazwMle9MStL40FJIYAR6S9EN86nECPTmI8e+pQwFeio20bWjpiDyHZuWyTysT2YUMtBj4ebAdIAewdmPfOQji1WY51AgtIqPQK9fD0/bKGubJPcD9Njgb7755sm73vWu8iL6UZcxPlV+IltnrJHxSNZQ4Mf7UGyJveQgXDZ1YvcoD6VZRXUIq7fVgF4EG5FRiCw7rnMo22TivOaaa4orLIoR38XEHsZzdbk+1hTS2noQ7+vL0NXme9c60Qdgco9AT6Bfaxf3uTb0BXxxLZPVEtTxGb0YvF6bC8bKCXpk20w65Vlr1FFGj+NjNHKY1MV38i6e8X9jw1wLBV38L5j0U2A1DeApd9qi4g2AgV0hFo9kK7L5vIu6GANqubqq6oJPXQB4AD2zJPcFedPGR5wX01a+luLfF+Tl8WuMYmTzaBdxeQA99qZogOq3Ov/hXZsN9CKD5xxwTchzn9rPAvQc/8wLDCEYrTg7D2bvwAMPnJx66qklnrvPeGj196z9MD63fBIYgd7y9cnMNRqB3syim+nBWYBejdWrAQoWYRSECAxiJXUNQUlAadOCx9EKuG7iokZ8B776/JhVLrqktRicvBFs9MawrIxelxxkJQB7uANeeumlJUgeZUaXQJQ9+xTrti5rWn+1dgsGZQzoQwAd3+Oec/TRR6+BSlk9gbwuZtRzGqu3rQA9ZIeiZbIPZE3bb7zxxtJP++233+SAAw5YS85iv2Rw5PzrYsQ2G+hNA5LWObepSzkeAviyAUpgrSFKMEiZuoc6H2Qo+J55o2GDuURdAUPcK9uqostcwIVZFpt5JWByjQUQui6acEWvhsiCy7IZu8c7ACetH11DSfSDYQ3FGzBDO2CIKY86mFjLOqrgC3xlRlmvcdlkPpv4Bfm0mJm+QK5VTmt978voy6DaLtlZZEo/0E/sbYDZGBfbknfr+mYDvcjgaeAQcNVkPxToRXkiR7JtCvRYs8i0yd7AeDMmdT3AviXv8frqSGAEeqvTV82ajkCvKaK53lBbvKMLkcp6ZBSie0d+Pv7PpstG6HlQtXspS6VVf3w2GFwGsSpjMSU1t+njVSBybE5NgeW7zQZ61kHg0lJU5tq5MxRG/egPNmEUPVijj370o2uMm4CM9jAmdFHTddNYIxVjz0miT/nhOTZwgMmLX/ziokgCXvheJVWwl132tJirwNeUtqwotRS71vWhIszjLStCubyalTwrvXHMyJY6H+kjGJgvfelLk4MPPnjy9Kc/vYBywJ8ZTylPcJTfb32VqYq7yl28P7P4gs9pMpq2Pkx7vmtdinNaVom2dbFGuX0tIBBlr4xjPQFr1oE1yXEdQWiso8cPcJ/MnnOE70hoojGDNnjkAe2n/wSVsY38LTjM7GYez5QRmSYZG8/Eg1FH0cZdnrEFcy+zqMGG/3HdlLniGZRywSXtgdGCydt1113XQCFyaMVY5bHTWh9b11v927Uf1Mq1/1nbPErBfkQmgJEHPOABa3MrGrRs19D1pVX/oetR634NF7Y1A3f/75qPef2K7fVafFbwyLhkjcJFmLHHLxmezz333JLAx7G10fJoyWu8vnkSGIHe5sl+7m8egd7cRTq1wEUCPV6MAuABsi78cfGOwEAFhu9g8zi0m00WoMemKpOkMhSVHBvZAnabsXGoyLl5bWwPD3+bLmJuxO94xzuKiyVKKT+xPwV4ZhmMDAj3Ckz43v5iHGAAeN7znjc59NBD17IOypCYSETlvQb4usDeVgZ6GmCYHxpbBOXXX399cX8ieRHnTyJfj8HQkBIV/tqocG50Kb1d4G89QK8FhGNdcr1sTxwnXYyICqjjpu86kBV1ZR8ZrWntl+02jTwZBhnnrmVcF8TZDhgifgVcgvTojmlCKpmnrvUvup1yD88BWpjPuMjfdNNNa1kk/+zP/mwtro97BYWu47pXe0g4c541grY8/OEPL0ye7vURYA9ZgVpArnW91a99gZ4GTtdC4/J0Z6SdyAOZxX1oGvDpI4dW/fuUMeSeDPSiu+ZQkMd7+wA9gbNum7fcckuJBT3ssMPKnrDddtv9gYF2SJvGe7emBEagt4X6dQR6G9uZ8wZ6WRk0lgUmiE0kb2TRaiqI4DsyMn7rW98qFr899tijuDh5VAOfxh9lhX8EeusfP5HVYwPmoG76gvg6FB+BnooA3wn0TM7guMJya3nUTNCLskjs5Yte9KLiAtXF6qlE2c/RpbMGXLYy0HNuCTZU8pEdCvcNN9xQYvZOPPHEyZOe9KTST/SNB9znuSJb1Box2a3R+yP711VGi9FD6XNcxDJqoNOy/IxzPYI+x4DycczF9yiLrnpbdgSIuZ6yeS2gZ3/lzJWCCce0hi6+529dNiPQi0aPLI8aEKcdumNTX+LuYE9w07znnnsKyDNhFu+DteMZj2bwed7LeALw2B7dSpnHAD3XZxl56tMC8ll2LSDXut4CSq3r1ocxrxutbB5zzD7C8IjcAHyxT1pzqXW9b/1a5fS9noFeTPjUNb8dt7V3tICesaAYPMiwybEKZNvkuRe84AVl3RrZvL69t23dNwK9LdTfI9Db2M5cNNBDiRHsaZGOLdQdTMszCgabAZsrjB4unAA9lAlTkZu0g09+olvaCPTmM360ZKOcEi/5qU99ai32KAI9lUvPAjM2THCg+1lUinW5Iz7jJS95yeTwww+/F6unC2d0zesCehnYbXWgp7ydL8wtz/XCQv75z3++MHtnn312kStzw8O8ZWicL/bRNPeyaTFz8wB6xpFlBqgP0HPtErDy6ZgRJDluIsiNIC+uF5kdE9j5ve+LICzXO6+ngCFj6oxPolzXPUGen4Iy/sc4xvP2l/2UXeJiP2Twx/wl5hn3XuYbLB5u2RhXNMLglsnfvNtMogA+gAzt0/0Umcog8x7uJesrx3swZ6mX2ZONo45t7rMytYBc63oLKLWuW757EHWWzUNGxonTdt1cswGlTztbBob1lDHk2Qz07OtZQJ57cQTL0fhgmeztGBAZl4A8xub2228/ufDCCycPetCDRjZvSAduQ/eOQG8LdfYI9Da3M7NiF11/dBeL7h3ZYpv/N+7ExAG5fO7XaoxSYvYyNlWUEtIus9EedNBBRZkwZbiB/kOBXpZua+OfR2/IKGzEu+ZRXzdnXbOw/H/kIx8p7rQCdw9etk30q/ErxuWxscsmxTGjAs39hxxyyOSEE05YSxXvsQAxA6dsTRfYi0BF67pyaMk8X2/F1LQYitb7cv/k+ZCvZ8W2Nj95hnoxT4jZ+/KXvzwhuQZJDYiFRKaUAyNB/6l8R8Dje1sW+RpDF79r1bemqMueUC+zRlqffH9tfYkyi9fjeZvGikXgF8eKLEU0GsU61IAosuxy1esyOEUAWwOWub0aviKLS73MTOu8sx7UiXWUscC85Qy8W2+9tTB5xthFto5yZOl4FvkLvnWhNimGzB9rM4wW8Xh4WrAm18ZPbS1qAbXW9db61pp/reuCEY0jepd4SDzrnsdimFgqzqO8fuTx0eVa3GrXoq67FhhCIfCrAb1pTN60/vcdyELQDNBjfOI6zPdHHXVU+WWMjj+jBGoSGIHeFhoXI9Db3M6cN9DT1UV3y67WyUqYbAWAgAWas3U4ZwdGD8uxbkHxmIUhjN4I9PqNLzZ1gBgKDm423/zmNwtbpNU+sqrRCs5G7gHPKqHxHD0PnJbBIO6PuAwC8LH00pcR7OWjFiK7IQCMylVU5AWU01q86kBP12fBHmCO+Cvc8wDmRxxxxOQxj3nMWjZOFToB0bT2Z+ZIA0CUZ1YI1wv0NCREQNQF5Ph+mmItkJLlc7zEcRHHi/dHw0xuTwZ8XWMr35ddQGO53Nslt9g+FWbnBM/4nS66d911V3GJw+WdT7Jncp/n6ikDQTDrsgmVKEvWjnbFc/l4zmNQSJpB4hUSkcjcRdlNm28tINe63lq9WkCu67rvdd1jP/JIBYwnsnkAEc/N01U1jqdVA3q2V0NOdiaAAAAgAElEQVRCF9DrA/K65qNrlGw18uQoBX7Z35Hj8ccfP3nUox7V6t7x+jYsgRHobaHOH4He5nbmvIGeSobKe24dShj3eBgtiz6WUjYFNgQyb95+++3FtYOkLLoGxYQdI9BbzJihX2AHAGC/+tWvygHquNkAxnUtU9lRUeJ+wGFk9Yzb06KrMk9fci/9SnwGiqMKlQl3MqAfyuoNVfxWjdGj5yPYk0FFwSdmD0b8aU97Wkl6g6uZfWD8UR45Qxi9qBxbznqBHuVEVi+Xlxm9fD0Cjgymct9GQ4HXZPkyS9PF0LWAntcz8GsBvShbAV2sI/3M+mh/wo4wR2FKAPrMWeOYnUvURdArQJNhEthQT+MmnXv8b/weIE8mz/P3BDqtuVYzFGT5bTTQq42fePg7cmRNMzYZVpNYZcCe7Y/tXjWgJ8CLa4huxXEMtjwP7Me8fliubuMYAom/x3gL28y43XvvvcuxCiS2MTxjMTvaWOoqS2AEeqvce6nuI9Db3M5cBNCL7E/eCFU0BBQoebjGsMmwyeK+iR8/xyyQ1S2n4KfsEegtZszQBzKtsHr0wxVXXFFeZoZMQHlkX9jQTe0vmDBZC0qFLlACdb7j72c961mFeVKRnxer11I+V53Rs+dVqADVyI75hMJPn/3kJz8pjCkxeyjq3Gvq/GkKXAvI1a7nkZjLryny0XXT8RCZolhmBnpd5U/rd+sQ2TwBXowLjSDNNaY1nnL7uwBirkMNcAjwouKNksz/ADqAHfMS10nmGDGayI05Rv9HWTEmBNCR4cSwwnrLd5TBM9F1k/pTLq6aO++8c4mXxmCAPDTiRVDcWolaQK51vVX+kP7JTGpm8zxGQuMBa51JWNyH8nhcNaDnGh0Zuzje+jJ5Xf0iwDMEhPELuGNNAuzxPcmjHv3oR6+du9jq4/H6timBEehtoX4fgd7mdmbeaGOMHhtAjNPz//hMzQJvMpbo6pItgJSrcuImyrsJ2IbRo1wYHzbaGL8lw5ddo2oWxppkc32HKAp9eyqyUH2fWZb7BHqAN1giztRjk6ZvUDBJ6hCtsFjDUR4BEvyNfFUWHEuxbSqSgPiLLrqoKJDGajK+PKhdxT8q5DIyfMbYl6jA91W8+8q7xfj1tXz7vjz+Ws/XAEEEe7rycR9ypA9gxb/+9a8XJf3Zz3725D73uU95BEDAjwp+BB98PwvQ68O4RVkjT9qse2/r3LU+QEDF3DbU1qcWwK/F9FFeZOYi+1djC3M7a2NMpVqgnv+HAUE2sHe6YRrnxNxEcZYhdw5EoMcYYH4C5lhXBdLUxRhDAZsZFzUEGM8JsIPFw31eJkvX6yzHVv+0rvedh133zbp+K3fmi0dhAHCRPW0F5MHm8Wsyqshodu03eT4vU4xejPt0jR4K8nL7svxdDzQAMl7J+IpbOe7FO+ywQzk7D1fg8WeUwDQJjEBvC42PEehtbmcuAuixuckAZUVOy7DWa5QUE7eY3IN4I+JNcO24//3vv3aosGWqdERFbJmAnvWinrMqIps1KmTjUBgBcCT6uPrqq4vy45lZuHLar8ZheL/KRAz6j22hfCznKKPnn3/+5IADDigsonKS2YtMS3a5i/9bdhfYG+qCl+W+bEAvAjL+jsYX5hQAHWAAM44rJwoV7ClnVSF72oNim8HeEKAXlb1pQDTXVdnKpFBOS75DgEILqPaZU13jJQK+aHCosVvWQzCn8UPlOhrPNIbIhMDYATaMo2OumRGX7wEjriu8OyZEolzmkslXIjhDzibpYR5TvnF+gBoUcsYOxrX999+/ZNfk3ZTZBfK6+jfKeUj/9emffE9rfa29372H/nHdwlDFvBEQG5cH6GXf6TLIrAqjZ5tjohTHYzTOtfqgZZhybDMOMVTwi+GWBEGMXRJGPeMZzygGw/FnlMAI9LaRMTACvc3t6HkDPZU3lINanJ5Azw0D5cKgf9kkXDxgkdhsSb+Mddq4E+PFtK4PVcw3gtET6GXmaXN7uv/bUSg9fBsr7Pve977iNgbwZiO3P1SKVDZNzBIV+awYcA99Tl+TOIQMnCiaxuohMwHlPFi9rQj0poE9+gdZ0n8kP4DZQ1nlYHWSG8nayKYbn7VRQM/xIJPQGpVDgEIL6PnuGjitPes8jnWcNp4ioMuMiaBPRViDiEAvek8AxLkuoJQ1F6BHBV1AKDvHM7q3x7qybvI9nxjWmIO82/6nHEDennvuWYxrzPF8rl8E6rW/a305pP9aY6F2fSjQiyBPuZq1NLoR037mDZ/8rDrQo230t/O8xij3kX8L6DGeeBfAGZBHgjU8DDg/D3B3wQUXFLdyflpGnj71Ge/ZuhIYGb0t1Lcj0NvczlwU0GMRV7GILYxAj03Dc6OiW4ybA8oIcSK4npnFUxDQtcG3No+NAnoqiS3XtM3t/T98O3KNjAJWWMACGTiVvYlZaBsAXGbAxCxZqY0gAgYXZQDAB8A766yzCoNAXzNeZHc9TiOzEjF2KsZqKu+WS11LMcwSaY2nluKTy8vjr/X8NEU5XhMo8D7c/pAj/cFc+ta3vlWqQZY7GFSu0Qcqullpj+XW/l4Poyd7q1yz62dLXtOuU1f6t6v+shmxjAjO+D7fU3NVzM9E97com+hW6zO+WwZPwOec4Tpzg/89NzQCPYG6ANHYS+TqXNFF0zg8+lujCVlvZXZRxGEQWV9xqYPFI/EI9/J+5mBkz2tAuQXkWtfXu/7V5nPXOyOr5XEKEeRFrwXd1JVFVz1XgdGz3QI9x2sEe337oWu9cu6ZiItxCUsMwLvjjjtKnB4A77TTTitHdHD/Mrm19m3/eN/GSWAEehsn64W/aQR6Cxfx1BfUrNvRvSNamiNT06VM+TLZLCyi/O0GIdDL7/B77kVpIQ0z7h5sCighsHtxI+7aJFqKeQvo5Y1sPYzQrAkdNnNE2Fcol2afg2F9//vfXzZrYiYFeLqICdKNdfEQ9ewmpJun7qH0M+clnn766fdKsEN5shKZwdVtLcbuxTHX6q+hQG/o/a2+awG7FtCpzdf4jCyNrpnInLhXXDlhZ8l4R0ZOQbugW+U/g5g8z4fG5LXqm+VRm38qproRtmScgWssM5cf2+u1uLZE9izWQ+NFBHARbHs935fLiIYv2seciz9mVZXNY84J0vmk31TgzZopI0g7VPKZR/Q581cwiXs8wG6fffaZ7LjjjuX7mMAlG1Jqcm+N540Eeq13cR2Z6Tni+gabSTs0YHl4vGeH9h1v3NcyNA0pa173RmMCZQ4Beq3+jeM7uiHjns96Q2wejB6yPOWUUyaHHXZYGWM1Wc2rvWM5W0MCI9DbGv1YWjECvc3tzKFAL8aXZIUqt4SNk01zGtBTkeLZGAfDJnHLLbcUxQSwxyflyexp7c7vHIHe+saTjAjKEAqQbpbXXHPN5Ctf+UrpA91oBXomZ2Gjx5JrivKY7EElmPIZQ1h+uU6/YuUFgJgRjnsAe/waDyiwU/nM/9vqlqI1FLgNvb8l/T6KUyyjBZTyda30ggDZHazrHJVB/Css+cEHH1zmlYyFbKznrdUAX2SduuZ+q75ZPusFetMMN16bxkB2sXGxfVEWAicV3KjoujZm2fh8fJeA2fGlkgxIiz/G0sWyo9unrtDMQdi6GIMZ2ShBsiCWecf9uPPyN/OMdwMGZQZba6mgYdqYb4Gv1nxpXY/z03fFd3o9sloCPQ1Suq8y9k3Agjy6wgOm1am1/rTaM+/rtjsy1YsAeq7venfgScB6wx6OgZAjdc4555yy5tAn815X5y23sbzNl8AI9Da/D+ZWgxHozU2UMxU0FOjxEpWSPqweG+c0oKeywEbhxorSgkXwe9/7XgEExumZzdPU4VrDY8NbysnI6LWHSWT16BfcN2H1PvOZzxQrLS6XJsZBITL+h3FhBkCUKC3mAgSUDQ9oNusiAOTII4+cnHrqqSUeRuUrHtFh1rvI4ulSJnM8Ar3/7dcI9lDajdlDoYXFwcJOXyF33PWQNX3D/MKdj2sC/qgU1hTpFrBrKfrLBvRqjF8Ec8ojf5e/rwHBGtDjvmg807VVudF3ESjGMvie+cb8pL+IoaUPI6MncPOYBp4hBo+st7rQyWZFpkWDSssw0bre6v/2ajT9jiFAT+MS4zuvTxqVAL/IbFZvjGUDejXX4Gx4mNaHrf51nAv0NA6yTxBnj1cOsj7uuOPK2XmzsKTrHSPj86spgRHorWa/VWs9Ar3N7cxZgN4QVg/XoBbQi6yeGTtRYPDvJ6EErpu6DBpv4meW3gj01j+eIqvH37j+oSR96Utfmtx0001F8fRIDIGeSiIMoDFFpoWPQI/ydN00myB9fuaZZ5bkLD7LfRFMxsQs01i9lqI11JI89P6W9PsoTrGMWYGUMkduAG7ZUuYuSj/MHrF8HMFAjCTn7fFDPxv3ZV9Z51UEehGARfCljCNb57rWBU5k4aI8IsMXwZ8GrPieGLNnGfaTijL3OP94lr6LY9D7Hef0FX3L/8zBzOiRAAPDDCnuuW+33XYrLB7fo5RrPIvuqi3GpWXgmzZ+W/Nj6PW+QM+EUTLdtJ31yedl89ivIqM5dP631p+h7Vvv/bpwZyY67rnzBHomYbnrrrtK+AXxeST5ufDCC4snAWNx/Bkl0EcCI9DrI6UVuWcEesvVUW4AWQHJ1uj4f02BslVsoFhIvT/H1uX3eLA2CieZHgF7prpmExZg1DJ68s7Wxpyv502uBRSH9pYAZehzy3K/Lpxs4FhoYfU8BF3F0j4TgJnin0+THqjIRrZJlykABwroS1/60sLekiCCfuK6WQJ5B+XrWhhTzMvuyfhNGwP52tDxst5+aQG3XP5678/zyxgl+hP3KgAf84rD6wEAyJc+4zn6LwIVyxIcZTBTWwdawDZerwGsyCzG+Z3vtZw4f2sANdbd+sa1rKu+cV3MgNf/4/siwPTZCCozSxfvz7GtcUwI2E3mwhyMdRMcMl8wmuBRAYPHPfyN0h1/mEeuUc6jrnW01j/5u9hfssTrnTPTns9AL/avgBXZxuRDrknIh/Yb+808AIjMyuZRz2UCeshC75s8puy3HHPbmq+5L5Cr2VkBz6zleA3gtsnejYHhCU94wuSMM84YQd4iJ8IWLHsEeluoU0egt1ydmYGe/0drd/y7ZuWPLWLji+eu5daq4PDJpmSmN/7HjQw3M5RSkgVghY4xYh6eHsscqriPQG/6+DNdNszCb37zm5KBE1YPN0v6FiWRT7NkyiAZpyfjkBVUk0igqKJwUTZHLZx00kkFzPM/P2biFEwK9KIypkKXv6u1bFsHesjEGEk+AdUoZChppNbfa6+9imFFZZ/vBYcRNEagEuXcBcC6RlkERzxbm7++q8beWG4X0MugNDIZEcR2tScCl/hsXvdyO/J7aiA5KtvZkBbBYZRdZgVZWwUygj8Tt2CQAeThnotbJyAmKva0TaDjHJo2P1prvfOV+2I9F7nDTQN6vte4MQCeB9LrxmlSIsY8v7PG5vmuZQF69kGes9lAu16gh2zN7soegbfAf/3XfxWj4N13312unXzyySXbr7HcixwPY9lbRwIj0Ns6fTkmY1myvsxAj+plNmYI0GMj1r2vpmSpeAr0TLLChomCiY//j3/848I2YI0GSAj2TAoyBOhlcWfFdGT07i0hFQEzahKrd8UVVxSA4Hl6yNCYOuRHXwIQPOCZZ/lVIXVM0b+yCQA7xslrX/va4kqIksD9GgpMwmP/q6QKSPqCvW0Z6MWxrkuXB0YTU+OxDCTGud/97lcYIJlV77PvVBizojgL0MssTM0YZD/zWWOWFgX0bG+sY/473mP9IkNn3bKS7b15Pc3KeQSkvstnmRcyVMwn+hA3XEAd6yNxeJwHp/yist2HCW+5Rua+kt3ZKKAX3x/Buuu4buK6hAN+7QfapseJbN56PTCWCeiZDCv2hTJyDpmxNY+xLNcuNcVy3B8ItcDVn30b0AfAg81Dvl2GnCVTgcbqLIkERqC3JB0xj2qMjN48pDi/MmpAz+8M7B4K9Ng8sZzymTeWqDiyAatY8Mn///7v/z657bbbyvPbbbddUVq4puumDKASaDF6I9AbNlbieMAaDiC7+eabJ9ddd12xgCN/M/rFc7foOxRQFE/PzpMZUtmQgWBccI2+fvKTnzw5//zzyzgxPsnkOx67EA+E1hU4MhLTmL1tHejZfucwo8GjNHTnpC8AC7vuums5Y03wTv/LzApGWopiyxVMJbRr/vZh8yL4ya6bUbHtYu3iPbm+EbBFRqvG6NXeFetWA3p5Lc2MXQSVGj5yHek/+saMnWQ4BKiTWETXOuZizbOi5e48FOhttOtmC+ixhnhEBWsR/8timtlXNs8kLMNWyHvfvQxATzbPuem4y6wzNW/NXw0K02TCmEWuuHrjqgnQI5Ea6wmZNsnwi9Fo/BklMEQCI9AbIq0lv3cEesvVQVmJMI5KVk/FJFsJuzYEnvPgdKzPUbHLSqfKU1QuUGCwDgIwYPXYMDxU2zPWciKBeUp0KHDM72bjX/WDYVUcUBZh8ojBuPLKKwvrhjIpGBRgoUDxnXExAgT+B/TFeJE4brgPF13AHufrcT/vNDbP5Cy67MpIRLCn4moMX+6PFtBrXW8ZCoaOvRo7Na2M1v35un0X+yiWr2suckZZ050TZY0fYicBfCRD0tAjCBeo+2lfxjp0Ab0u0JXlH8vqW26uRwRlNUNTZjmifCJjqSwjePPeCMj8Oz+b2xyZPuvsemudI7unwu6cMBstcwowA8NOf8GesE7G+sqEC0SiYWTaGpfHU+7P9a6PQ+dLa244zm07YIN+MPOsCWg8qgc5IbdZXTaXcW13nsbxFcFeNDhMW09aa00cs4w/2DyOUvj+979fsjTjMvzyl7+8GI3m7Skzz3EzlrWcEhiB3nL2y0y1GoHeTGJb2EN5I1eJcwPtCu7uAnpsOmZ2YzONCpFKQlRGaw1j8yAujDgTWD0sryg5bs4RTM1b8VhveboYrrechXV4j4Jj35PKHcXyX//1XyfXX3/9WuIClQLj9mgvfS/YM/Oj7F5mSlQE6NPtt99+ctRRRxXQp4HBpBEm49EqL7j0eYFeV0KFFpBrXd9qQI9+040TACFAh/0g1gZFGcZjp512Km6AcQ7znCyt60RmrWpArwvkIdt5AL0M3KLCOivQ6wJpGejF9a0L6MV7IstCWfRB/InMKc+hUPPpcQD0DfcA7mBfzWro/KOsWUFebU1fFaCH7JGl641HvcT9iH0EuXkEheC3x5K4dsuyAT330mhMi/NhmlFmlrUtJuvC/Ztf4uoxCHJkzrOe9awR5A0ZUOO9axIYgd4WGgz/H3tv9jRNUt33t2+tCMtoWIZZmIUZBoaZgZlhnwWEMAixSiNAiy0hsCRMOLDv/V/5wle+sMPh7cIRDodDtjabAbFYYGMt9qX1i0/x+7z6ziGrs6qr+3m6+80n4onursrMyjrnZOb5nnPy5AB658XMupCrCNJL7gn00tJcrdn5RpQ35I4F1dAelTpDNFWKqhXRUDGAHmUBeu75y8O0eUZLUewtXj0A1ru/hHvX5NUzFAoP6z/7Z/9ssuLmvhwBmQqQe2SsZ1rz9OxKH8EZVnbCzwj5AdxTBz7o0fNoDdOg69lLkDcHsHtArne/J09L5CHLLLGarylf20sjiqF/rXfIPXvQlXrQHYWNvTbQBV687W1vu+MBYWxy3YQt8DTTuWsgqP1vXbfMEqC3Lxy05604BOi1gFlrnqygrc5p++ZJ+VaBnuPESAplnXBmQB1ATw+e+5qzb4K81vEJS+a2Kk/nBvRq/+Qv9PJMT715yBg0Yv5gLYJ+HtuTns4l60gtv3bcn6p8evPSo6fs1UicSr+UCe/tm6MwPBCyybm3HKmAJ49ELA899NAUgo9Xb/wNChxCgQH0DqHamdYZQO+8GNNSotKrl0BPJbJ6Z3wjr+t9MR2/91XMVfxSEbKM+7dYPDhuAa+C3jwP6k4vUk952bewtTjRa28J967Nq0eIJZ499k7+63/9ryevDzxWdszAKag3BNN9ROnVg34aAkyEYIZAQgZffPHFO8YFQzjNlJcZA1uePIFjS3GTrz1g1+P/WqC2FSj2nncI0KNPGnTgAYox45x3NwkLYE8PHp4j9oDBJxRlrlvHc8pSocz5QAOR13juPhq33ncf0Gs9N2m+FuilB4R2UnmuAHYN0JubN1oePUEe7Zt5mHBD/j2/UgDoXGPosuMigfQaz9U5Ar19Y8D1yURQyK8hyRiKkG8AHv8CvtynWGkzJ5vnCvTS0JKGBtfYeq03nzg3zMkrcz9rAaHerNGEbTK/48373Oc+d0c+l6yTo8ygQFJgAL0rkocB9M6Lma2FXeVMZTB/q4TMWf9Ufqoyn2BPBaq16HjWEWd+kX0TJZ+U4ViyTb2vQt8Ko+kp6j3qb60vyFAB6z3v3O+r1LOYE1L7b//tv50OxYV37s0zyYHvTB346EHcCfQA6yhl7plB+UKBRW4ADz/3cz+3e/bZZ6dkEzxDi3xm4ayHqVeltyweryHxVqC3lV9LFK0KKNb8bnme9tVPsJKgDV6o1BniiScJMI4HlvGY5yLCL/7gl56+ahDSw7gU6O0DeL7TvuQS6e1zXGpcahmZkhbyqYK5WqZ67fKdVZqT58i9dEOOpa2Kud5rs9qSjCrHl8A298d6BImgJZ/Xk/cqzy3DwVaZP7T+vrGi0VH6GTnAET1JX+gJyHNfHuuJspCGxzk61b1mx1gfDqVHi1d1a4UyhxzmWr1k3pkr4/rPJyHeePP+6I/+aDo7j/8HH3xw941vfGPaUz/25h2Lu3dfOwPoXRHPB9A7L2aeCujpjVEJ8a1boSJJERZuFBvCQ/74j/94sh7iTUDJpC0WbEP4zhXoqUjMJQg5LwnY3xvkw30ZADZA3r/5N/9mSsyCsp+hm/IWhUDQYEIWLc88DQXEsEz4ifKFooaVGCD4W7/1W9O+PZQK/vJsPc/Xk7aCvPTwCThagK+n+J5akVuicK0Bdj0PzBLFPcGKodOGhDEO8ZCYYAc+4uEj4cI999xzRwZow8Q7gHzGsUqoyme+FzKiB7heXzM+1gK9Cv58Vr1eDVkt4JdlpGEP6Dk2kNd69AF98QgTxgT3+XTfK3X1UmX4c84zyq9968n7JQC9ClwFecioGTb1RHucgvSFngA96el6lGtHCxhLt3MFetIgQVgaMVrXW+NqyXxkW8ghnn69eezPw/j3xS9+cfeFL3xhnJu3ZuIaZX+CAgPoXZFQDKB3Xsw8NtDj7dKrpwW1BfTmFEAWY9Pv49Uj0yPKJddZtM3C2AJSWxX1rfXzPa/Bq6dCgUKNMgX44hB1PHu8X4I9fmthV4mvQM/QOACdvMTqbqp/0nW/8MIL00Hq8JnnedxCJmbJhBM1jHMAvb+eY3qKXN7Xq5SJHfTOmqUTRRrjC2OcsGrCOfnH80QZeKV3xQyfgkbHu8+ZG/9rZshjAr1MpmIfKuBref0SBLaAXr6PtDAzMeUZCx7e7biRB9WgoZFLoKcXb+m81Su3xDCwhj9bylba25Y09KB45Q1jhPLA/ABNCTWu0QDStNW+9KlAr0e3Le95SF0NcM7PaazRm5fAb24e6M0PvLceesY+IA+Ah0eP75x1+9WvfnXy9Hsm7iHvM+oMCgygd0UyMIDeeTHzlECPBTVDZXjzumC2FhrP3yMxxB/8wR9MCw3KpODAM/paQGrrgry1fnLX/h2zzWNJz5zFv2XhNwQIxZ2wHcJq/9W/+ldTaC1eHb16CfQEXyhercybJpbQuwfQI9ELm/vpG6FAH/rQhyYLMu2nV8+9ehXsGc6ml6/yoiV/az0eW+nfU6xa9M9rPUW8F7rZaz+BisBHiz6KNf9cB/TDV/gLLzXG8ClNUcDTu6uHL70RqaCmkWiun5Vfa4FeJgXyGb5zK1T02EBPIGfIMnvwcp7Qi+17ZlimYcyZlEiwvHSO6ZXryddW+V9Sf64P8kfjA8COa5n4ifb15kFbZNNtBM4jeukuFeil8c0xk8aT9OYpH0uBXmt9dg6H3njwSMJCtA1rwec///npH9qaAXYJj0eZQYFKgQH0rkgmBtA7b2aq9FSrfl6fC39yUck31PtWkwTMUaEuNIAJAACAAiWS9kzOYVKWY1K0pwitfVYmCGkBjbXtHVp+KcBovX8q5ij3hPORmOWf//N/Pin67NlKhTT76L4OQ6z0YFBHIwB18RIRDkrbnNvHvszf/d3fnbK5uW9TJW7ffr0Ee5bfx9O1e0p68rGUzkv5uFXxrvVbXiv70lJ8VRpVJPXSyU/38vEJX/CimLxFC38qptZXaUdJT7Dnc+o16V4NFHPAtheiWWXU8pW/rfYFrDU0lb4Zsk77JlrBy4mRyqRFJgWhbcqbJdL6GjDqnuRMCDIntz35rHLXMwwsMcwtleXe/LcPjLge0R9kz1BNaSfg51MPqWHhhrtC11yHUt6rJ6969HzHtfPFGtosKetYyoQ9jhXHTpX91rhe8izKOF6h95/8yZ9MazHePIx9rMn/6B/9o+ksR4181au3Vh6X9muUuz4KDKB3RTwdQO+8mZmLhQtGL/NmvlFdrA0xqlbopUAP5R+vHos0+7ZQJD1A3SQFx6TosRemcwV6KnhL96CoYKC8eljuf/yP/3H3L/7Fv5gAG3zhs6UI4aUwzAoFBf4ZUsV3+oLnjpAgvuPdI6nC008/vfv6178+sZd2zQwp/1Gcc6+StF4D9tYqbj35uDagB+1VJNPYk3susfSjcPMPn/mDRwA+90ghH9CaNhIo1cQthp1Vg5NjXKAqH1peuFR0Kz9q+Vq2x7/M8mnfBTD0iWuCOtpijvJoBA881zPKWMr+6Ily/2rKtu8/B0jq/aVz4jkCvZZxQoMD76W85d5R6A5toB2yhnfJPY4mtqnGxksEeo4P5TDlMY0y1VCyVB4q7T2PEPsMKgoAACAASURBVAMcazFAj33a/P7oRz+6+43f+I1pLhcUeuzRofK4tJ+j3PVRYAC9K+LpAHrnz8wtXr26UBhGl0rLPmW53jOtP4o/CSBIzOICzuex9wX0FPm13LsWoKfCrycHfmDV/af/9J9OITzuh6n8AOAD9AABKiWmPFcJRuGlPTx5hvtRh/KEBf3sz/7sneQehq8J9jIxTwV6qdjNeZTvNqDXU+z3eRBbgI/xInDT00I5s3DCW7y37OEDAPHdPZfUM/mLBiYBpNdVXtPotE+Jrd6MfR5MaWEdZLzSJ+cDgR3P9zrXjCxAnjF2GHFAOeTUd6JtE9Xo7bOsHvE0XjjXpOxWoLdVoe7Jw2149FIG03Ml/T1CARnLpD/QzmMoTNqUoZutd+Fa8rPSs84Pa+eLtetFr3zKUgK7FsjrGS3qsxyDWU+PKYY4wjUxunLsEVspiLh4/vnnp7BN14fa5rHX0x59xv3LpcAAepfLu5/o+QB658/MLV69XCRUItxTlYkE5hahupCi8LFvizTOLNps/vY8KS3nx1xMjtkWnL4moMf7oFjpucHz9nu/93tTCCd0IzNqTb6DAov110O2acOjFfhEDszqiQIHsOcZtM09FLZXXnll99xzz03luGdIm8lZDHVLo0KCvgzDqvxdq7j15GOtctWbDfYBr17dlvLVU+yXPE+gld4E6CJgUgGnnIo4Cir8og5gT8DHWNYz77xjxlaVWpNvqOir/Fs+6ZB78Awny/vJb0FgAkdT81uneigc03nER4ZY8kzrmKVQJZznKasaqTxr1Ost4HaNQE85y/GUHjZBd/Vg6cXTq0c56Oo+YQwK6cFjzXBvHs+qz7s0oGcoJbRKELzWM51jQrrX8cB15m2P1gHkEbKPUQ5vHklYCN+svMw5pDdfLpnDRpm7gwID6F0RnwfQO39mJtBLK/6SZAr7gB6Tvsr9XMggZUw7rtUbTw9AjwUHoMdirlfg2OGbx16YanstxfEmJaIHRHrvn8AMJYDN+YRw/qf/9J8mUEsCBJR3lQTeNxWSPKuN8twTBBrWhxJnCBz3sB5/6UtfmvZoAgD5MwxOoFBDOM2sl0C75dWr79t7/979Hn3X8noJ8NrXZq8/Cfyqot1qN9vLucGyKpyCckNuc49mhmcC+Nyzxidjmz/3VVHWtvjMPX7c06PI3GRG11Q8q0cw34l79C+BXn1n+pFGg0wElOGEtME7Iq+GNwsieC+MUrlXzHaUyXpUTM6PtO3vqlT35LEnGz35WCuvc+WXPsdy6aHK7K0mAeJTr69rhiHkevvlneBbQ9C+d+oZgtYahrbSz/VSepjVWCCszB8C9Opa7bqv0cZx94Mf/GBHNmRCNvkkJJuQ+meeeeaOUWPuPbfI51bajfqXRYEB9C6LX3t7O4De+TMzgZ4LCteW7NXrAT0XyjkFm/sJ9FD4UaAAe4QIAhxQBj1PzxCdYy3Ax16Yrg3oIQ8J9kixDV/+5b/8lxPogzceuaAinR4N6qKsCPj0EPKbeyg2ePXgK9ZilApChp588sndxz72sWnwAASx1NOuoW96RNJr3PLqVYV6AL3/d2dCOgbQUz4SPLU8dMqEIZ7Ugxcebu1xAyjtKuh66LKfNTGKiq/tOX+pCCf/W0BvzgCV7SQIMbW/+0d51wQaepcMaU6DRHqY9oUIngLo7QO3p1ih5gwWdfzl2qPhhzXAOcNzHQV/gjz2ieWRLSa+SboKqvfN8ecG9OhzGisEt46zNL7K00NAtTynPQ1wgGkMa9/73vcmgEcSFuZ4vHl/7+/9vWlu7j3r2OvpKWRztHkeFBhA7zz4cJReDKB3FDKetJEK9NJy3/Pq9YCeHa/eFReECvQ8QJ09WyTrAAR4YDNl00p+DKIce2G6RqCXYA/Fi/0bf/iHf7j7d//u301KOUoXCjsKL39zHj1BXnr0qA+v4S2hoMgTCQAAci+//PLuIx/5yOQ1QQ4BA3y6Dwcl3j1OKtSCBBW+AfReO0q2hHK2PHrZOvc9KkWlXcCV4N+9eoZNqtzm2NZzD69TYa9evAQw8n7Oq7fEo0cZ5dQwVOdHPumjnwANnpmhnHqW67y3FlBY/hjz0zFAnvP80v4sBXrOFYbrQn/3fvIJ8BDkQVPoy3xjcid4kEafBPyVhgm059aOfQD8GOvNkjYq0KtezxxTzs1L2s12LG/4pjTHwEoSFoAenxjW/sE/+Ae797///ZOsD6C3hNKjzBIKDKC3hEoXUmYAvfNnVAV69NjFpOfVOybQY0E3i5/nrAH28BpxWLNheyqEx/DqLVVclnLxWoGeCgVnHcIbvHr/5b/8l2nPHgDPBBwV6GX2TWQJj46Z3TLZhYoe9wR/AL/Pfvazu3e+851TGK9KdE1dn2nUM4STdnpZ4Xr8793vKT5L5cZycwry0nZ6/Tkl0MuwWfpRMwQmYDL00v54Xp+Kp3Q3+YmeW+ngffibIMTfAoicI1pAz3Bx2zVUzn5RP4GEsic4TRDqvrGezPCsHqA4FtA7BshLMLHk3VrgowUUlRH3ZvLb/bvMMZ6XlzJh8hWMPhh5qqHn0oFeNVIY+eCaXMfU0nkheZJzgO25Nw8jG+fmAfT4/sILL+y+9rWvTUa4JbxfUmZNn0fZ66XAAHpXxNsB9M6bmVUx9HyiQ4Bea5GtoZupDFrevRWG7NAn+sEmcPYJAC6eeuqpO3v1BHrVen4IpY+9MNX2eh6lQ/p823XwwMETsnD++3//7yc+YWEnS6p7keAfipoKivutUOjxCmqpV/lXMae8IIA6Dz/88O6XfumXpvYBe+lNyXPKlAW9Ov62P3M0q/yqv+v4OLa89HhZgVmv/Fqgt7a9HlDc1156FAQg+akXELBl6N4+4Jt15zxmCZha5fN+7scTjNVwYH9nPT1Fyl72pScvvfsVEK41BFSg13venMGhJyf1fk8OHefpycskTRiEnDOQCxM6sW/X6IHckyft0xBQo0hyfbJcnZ9rv49hTFxKO4Fver8db3wmyDsEwFePns+DzsytRM8A8DjLFrDHfP6bv/mbu5deemnixZKM10vlaylNRrnrpcAAelfE2wH0zpuZNwn0eFbLMq/VHEp51hRlAQPsEyC983333Tcdql29eipZh1L52AvTtQM9eAVYA+wB8FAI/sN/+A+TBxjFwGQb8tKwS6320Ae+Ev4JWJR/VZFREeR5L7744u69733vpOggH3pOtOgL+FTaVPCUtX1gbwC9/SOnzg9rgWcP+An0LVczbebzND6p5NbfrWdVz5i/lZUK2PQOCwpSprL9Wq8FKlrAovaxN/9cC9DTm+r7Z4ZV7rVAniG+Hs+CF8/5BdBRvfdJ26X86AG53v1D151WPQ2cCX4pdwyQRzstQ4uhskRoMB8zn5P1mn16H/jAB3a//du/PW2d0LPee9+ePPfqj/t3DwUG0LsiXg+gd97MPDXQayla1RNHGc+VMnzHRY8Fh/BAFtwnnnjiNdbcDNk7dIE5tN4cV68d6PHeZs7EMwfgIwMn/2RIJcTHxBrwEMu8B0abFh0FDsWCjf4AQRViLdnpeaEu4XI///M/Px2oboZO6iBHWPc9cNqMnwI8eNEDewPo3R7Q88k5Bwn8UgayXALDBHq9Wbbn8csQzBqFQNteq0B3DlDYn9780rt/LkBPHvX62+KpYMVwV4GLXvw5kOcagHGP8H335Qny0oufQGYfT2r/6/pXPXw3CfQEvG6XOCbIky95pILRO8zjRGeQaIutEhyrwFz6j//xP56OuYHe9G0J75eU6Y3Vcf/uoMAAelfE5wH0zpuZpwZ6VeFJ5VsFP6+5uKtQ4TX6z//5P08K/kMPPTRZdPNQ3AylOmSROaTOPo5eO9BL/gDCsAKTjpvzlgBu8AcLMEoZtHDvFUqFh0ejOODVQ7GAvwn2DCdSccODh/cPkP+Zz3xm8hoiC2Y9RAnMPXvyZinYG0DvvIBenS8yq6bzRQUTOYfJzzqv+bsClpYhak65P2Su6NXp3b8EoLfG65sgj3omvnE/nhEA3IM2/GM8ImSTxCDul/Rcwyq91llqiKvAve7pvQmg57vyyfsbosk7uEevZfhYolm0eGNbhGvyfszBRM2wJw+gx+eHP/zh3Ze//OXp+Jzaxpr1b0kfR5m7kwID6F0R3wfQuyxm1jAR981oPedtWkkWWgtuKmatUKeayIDfKvo+g08AASCCpB+Z4TGTJMwt8LZp/+vC3VO01nLvbgB6uYcE0AXY+5M/+ZPpWAQ8fCTOAXxpwa9KNjxFsdOSTB0zMGpxThlD8aCN559/fkrOArgDNALm6Auhm5kkAx4oW2vCOCuQaPH+2PLSk6+1oZI9pWxte7V/cwCq9x6t+6ng5v2UF+RAQ9AciLNuykwFjBUc5ny0zwPUA4Y9evfkpXe/R/+19yv/1z6/xSev2fY+mhiyqfcKoMccYvIVwQ1jm3GNUS+9eWnAoe9r6V/ft64HNwHsqizyWwNaBXZbgV6VjwSR0B2wR3QFIZucXctcizGN4xQ+9KEPdek7t+4fMh+MOncXBQbQuyJ+D6B3WcxkwVGRFxxl5k0WygSDCQDzTec8JQIylfFUyA2bMaTHts3AySdKPqGBfHqI9j6v3gB6p5G/DLtCYUBZAOyxpxI+vulNb7pz/l4CL3ls6nS8dSQBAPTl/swMy8PKDRjk2qc+9anp2AXKAhbNuncssNdTfHv3j03ttcCsp/iuba8HJHrP20cPgV5VfA8Fetbb944VuLXCNFtgpuX5U0Hf9449eend79F/7f1TAL0K8FImqnx4LpzhmoxtQR5j2uMrGM948PDmGbLJNeeSFlhq8WFuHbLsOQA9jZvOf8oV1xPoLZG3SoPK7zTSAfKYQwF3Ho5OH37u535u92u/9mvT3OqROUvntbXyvLTdUe76KDCA3hXxdAC9y2PmPq9eBXoCw7qg71tgE+zlhnrDZlz4EkSyGHGujweoY+XNUJ66XyMX8uzj8OgdTx5NGqBVHrDHRn5CObXIuy/Pc9HcX6OiR1mUDYAcYA8AaGiRVn8+eQYhRoQSsV+PRAHUESzA12OAvZ6i0rt/POr+uKW1wKwHvNa21wMSvef16JH0lO/WUSlNz/8hym4LuHmtx89DPXq9dpc+v0f/tfdvCuhVL76/zaQJwEuQx7inbxrvTLzCJ9c8iL7StSd/lwL0oEsCPfnqcR9LgW0P6JnghnYxsDGH4skD6LHGPvjgg7uvf/3ru3e9611TUz361uctlfvevDDuXz8FBtC7Ih4PoHd5zNzn1XPy73n15hbYtOJTxr0WKHO5P0IljwWQ6yxKLEiECbJfg3/2g3nUAm3VJC/0dXj0Tit/HoWA4oBlHuDGPg+8e4RdAfQ8UNqkKW7uR7nDo6fSp2cvwZ778eQl/CcD66/8yq9MewFVhLT0oxTyr6cvvYlLwjh7ikrv/rGpvRaY9RSzte31gETveT16HAvoHcqXXv8H0PtJDlbPaaVhevhcS1w3GNuOd8YuQINPIwQIwWZ+YH7HqGNm3cyyuc9j2AMeVU5u26OnUdO9zNUoUc957Mlra7zlmBdQwgPmUpKdmWkTQ9rHP/7x3e/8zu9MRtRDwlgPHYe9eWLcvz4KDKB3RTwdQO+ymNkKtXGxNjGCv433nwvf5M1bE79gTyVcsFePXjCdPu2wQJEZ7A//8A/vZOAE6Jlan0Wp1p97fl1Mj8mh+r41i9u1LYQqKiZbIRwIyzCgnL2VedAuPBKImSETBYc67tPBq8dvLfxpdEAe3JfJIepkhCOsizrIh/v0fEYrBfsSsJfy0PMI9GTnEMVsi3z2nrcV6G2t31PEW149IwB6tBZMLBn3S9rK9iw/N35va1xv5feafu8DdFVm5aOZHflt4hXGNl58x3wCCjNsMm84nvO8vKV8mytXk6305HHr8/bVZyy5Z7EF6IyYWDMftDyeGk355D4gjzkTIxvzNFmtAXxkTf7GN76xe/LJJ6dHGka7hgZr5GlNu6Ps9VFgAL0r4ukAepfFzLqYuz+P6/m959GbU4yy/Qr03Gvnwp+heyx6WH+xPmJ5fOtb3zrt1eM/k7KsDc3sKUpruXe3AT2VYc8/Q4HAM0cWN5QIvHwAL5Q2PpEh937ANxQc94qggKj8JdjTW2toF/XlPSGctIPyqPzoQTTkq563tQbsDaD32hFw00CvetR647GO562K59L2tj6n915z93vzV49fa/o958mrfRDkaQSaA3mMWQw0novJuCQkH28eQM8jd6qx7FBaUe+cgJ7RENDAJFTwQ7q1DKiH8Dv35fGduZU1FEOcB6QTdv+rv/qru1/6pV+aeMC8zDzbe95tAuUtcjDq3j4FBtC7fR4crQcD6B2NlDfSUGvR1pMn8Nrq0RMc8Gn4ZirjeZgxC45WYRbEH/7wh1PCDxQBEn7g0TF8s3Uwdk+RWbuQ9ZhwNwK9BHsCNcKC9OzBPyz1hAPJS8Ee9KIOIA/+pqUfhcRsnJk0A9AIr7FIk4nzqaeemsJ4Ka+3+FhgbwC9mwd6azwYdTwuBWa9cez9pe3Nycmx55fe+9b7Nw301oA85wLAlxk2yfjooeiAH64f8+9cgB50EuAZupoyJzhreej20UPAmGUS6LnXmSzWGOM4M4959J577tn9k3/yTyYDqvO5z14jw7319pi8HG1dNgUG0Lts/r2m9wPoXRYzW5N6evLcE3WoR68uZu7NS6CXWTS1evo8AAGeIrx7bBzHs5NJWVDw86+38KxZxJZw8m4Fegn2PDrBfZWAc5Qaw2ylkftvDNFFttzDI2B074oKpIoffMYqTbsf+9jHdoRyAvS0gvOMQ8Ce3j7lYq2HeK0i3pOptfLZK99T/Hv92Vq/tt9TZHvv06N3b/z33vduB3r5/rn3Ts+T4756+wzrz3BNvptwSeMh7eB5Zw5//etfP+3LMyGL+3u38jB5fC5AD1oyT7qupfcuQy2rN7M3HjSMVWOJazjrJ/Mxe6hJbkbyLK698sor0z/7qnPO6z2vN55742vcv3spMIDeFfF+AL3LYmYP6LmvYCnQa4EulXbPyMrQS8pnCJ5WT5/HfSyRWCQ9SNcN/CoNuVD1lIS1C1mPmy3L/pr+9No/9f1qEV4LdNxzIlDDWkx4EKFBem9R6vijrNk43Y/ifjv4ThsqhiqOAD3q6enlk6QsL7300u6hhx6agKJKjZk41+zZE+hVnvXkSL70gMta/q2Vz175rUBta/21imG+j9/z2lK+rKX7oeW3eoB79Gl5bKpSv6/vVT4qP/cl4EigV/kiOOG6YdxcYzwK9gzrNizQjJrM33jx9PoDbtyXx7scg8e04djeR59jPKsnO3rzzLKZa5uAT/qumU/cw2xiG9qgPdpgTgRYMg+z152EWayj7M179NFHp715jzzyyEEJWFprfI8G4/6gwAB6VyQDA+hdFjN7QI/7ea5eLvC86T5FM0NBXISoY8ilXj3uAQBQ0Fm0PHuJ71wjsyNhgQCB+++//zWHZXPf5C5LlISeYryWe3c70BOQ8Ql/8OrBLxQKwjmRF4E5cuQxDKmMmBnOpA0oKAI4y6EkUc59f4C9Z599dvfYY4/dSXBA+yh3Sz17tG1Cn1R4M2y0p4ivUcyWyNZa+eyV3wrUttbv0a/ev9uBXqVHj/49/q8Fevm8BNr1ex7ETR0NMezRpSzed0BGJk1iXALw8kD0zJa7ZHwsKbMU5C1ZL5Y8r1fGIw5cRwXvdS1t9WeOv9atWaZtm/nT+ZiIGA9H5/7nPve53S//8i9PXtWe/PTe7SaAcq8P4/5lUGAAvcvg06JeDqC3iExnU6gH9OhoevW04Fqvp4i4ELgw0Z4ePJVsAR2AgHYz/TbKAYsWwAFPEfv0MnzTFP77lPMk9taFbYniqqJxU4rEFmHa4tFLGVAuCLElpNKN/yh8Hn9g+BfhQvBeuSKUiH7A5wr2KtDDC6ASQxKHT3ziE5PyCP/NZLcmjDMND9W70fJ2KM9znpyt8rW2fq98b3z2ZGdr/SXjZW58JriwzLkplsf26K2ld4//PaC3D2jzbs4PyQs9SHqPGHcYZzxyhe8eqcA4NzkToI4xC9BjDsBAt8+j2JPN1v01IO8m5mfopiFLcCyPpWO+x1LDkXWdUxM08h3A7Tz8x3/8x1PYJoY39jdznALREPCrbn1YS/NzG49r+z/K3xwFBtC7OVqf/EkD6J2cxEd9wBKgl169CvR6oUXp1XOhq54U2mTBAeix8GsBNbwPZYEwIPYZsGiykdxU3HoC9er1Fp6eYrSWuK3n3Y1AD7pBW6zIKBCEcBIuhIIBPVDypFUFfnrv4C28V0mkLXifoZvwGUWGUF7qPfPMM7sXXnjhzhl+yuMSsEcZ//Uy+3tODjJxUEtB2ypfa+v3yq8FDvW9t9YfQG/djFLn063z2Ragp5FvDuSloQZgYRp/vPrM44TaGz6J94h5G0MN/8wBGv3WUWh/6dbZqvtq9Oi7tW/pzWN+g5aCsww5nzNktMZ3K6omQSTtAvIwurEnj3+iLJgvv/KVr+w+/elP3wF5W4H2qem3lf6j/vlQYAC98+HF5p4MoLeZhDfaQE8RcLO3izrlq/WQa60FSaXZexnuk2DPcqbHp33DN30ei5chgWzix4sDoCALp0k+lnr1thC4p1j7LjfRly3vMVd3yfvte67JVVD8sCCTCIAjMuAVlnwTLpioxfP1VIhQFvXsCfi0XpsYiPu0zyeK3Tve8Y7du9/97snbi4LDn0BPkGmIr3uBVEDXgr1Tn5PYo/9anq9tr2e46bXXu9/r/9b6vfZ799d66LYquluBdI9eed9ntep4LQ1zCfDSwEc77stjHOLB49N/xhaGOPfjAvIAfczVfDf5Ssuo0qNnvb92PPbo1Xt+T37yPs/KPcTSkDItb57zVm2jPtN11HdxPXbd5JmAbaJgAHnszSPC4kMf+tDua1/72jQPt86gbT1/zfuOsoMCHaPK37h2Cl39C8rAAfQuS5R7QM9saZTLbJxpQVwD9KCOz6z7o/TOsdia5CMXMbx6AAcUBazCKBSGBlHXc5hOuWAtVRQuyavXUyzyfk8Rkm+ANBQ/rcqAdHlEe/DKsFsVID13Aj0BXSbocT+QSR8EbID/j3zkI1NYrwoP7QEofc4xwN5axXLtbNCTr1O3N4Dea5fqnrz37vf4dQlAT2CXIfyMSUOoDwV5rXm6R89LAXrOaZlFOAEetJwzju6bj3vePEC35+YB8DiayMRYX//613fvf//7Z0HeKdfN3jgY96+fAsOjd0U8HkDvspjZA3ou8rxVy6tXrYv17V2Y/RQICIQEa9TLRBpzXj2AA4APpR2lPjf7Gx5Yn3lMjixRxC/Zq9d7v54ilslZBHuAczK/Ec7p3jxBvTybA3soLvwL9ng+z9Dj614fLNb33nvv5NkjREyPA3K0BewpO1sVzKUy2KP/0nbC8LaqygB6dxfQq/LWWg9yT55JkdxLa7ZdwN4aT97cuOrNL1vHYW989Z6/dDDpzauHo7sdYQ7g1+fX/uZ6q4FV8KeBjPkWcAfII8QdHhHe/hu/8Rt39jPPvcex3n8pnUa5u4cCA+hdEa8H0LssZvaAHm+zz6u3FuglWBTs5f46rqG8z3n1UDQADfQboOfh6Xpr6l69Yy9cPUUhraKX6NXrvd8cPVsKCbKBkgFQI4wTCzPJWfzLfZm02wJ7ZuAU7JllTrkT8Os9BOQ9/vjjE+ijrGdXHQr21gK9rfLWo//a2WVtewPoXQfQy7C+Cvq955jb50HSoCKYMGSaca3HfQ7kMT8TJmi4pkm48nl1vPTGzyUAPeexPDePd8/olKXjkjrW1diavNUzyKfnjBqqScg8oO/Nb37z7qtf/eqUpbj33B79184/o/ygQKyhVx/ZePUvGIvJXw3RvlwKtIBf3ZMn8MuQHuvV+nXh0DpsOT16bqKnfIb06QGsIIDjFkzXbUigynyen9RTDKpltbcQ9u5XoMfvS9qv13u/pUBPurrPjnAi9+yhfMDXTKiT7dKHTMCCsokyiXJpQgPoKiipRyMgB29729t2991336TYUIcygEL6ZbivxzC0jAP0J/exVC9xpcO58rjHzzpT3e1Ar9JjKxDZGppZ+1Pbs39zfM7ydY6eq+Ncm1EVyIXGFr14jGmiKxhv7JlmfDEOMNQRWs81x3hrT9ghoKIegL62jbXl167kde6qoGwuZHPuOVleXiYfM4ICLx68IWkZmTbZowcY/+xnP7v7xV/8xQl0j79BgduiwPDo3RblT/Dc4dE7AVFvsMm6+Lvo8+miU/fqCQTp5hKgZ1uCIsGeAM1N/CgHGeqS3kDAAosYSkV6a6zLgl6Vc55X91idAuhdMtjrAYO1QM8wSwCfYA+LM0oJ3tnXve51E/8SnCtHyBl/lIPXADaSDNDWnGHBsxip9/DDD0+ATyXVBDC5t9O9ghoa0uCgDKUnoiVTye8qXzc4dJuP6vFzAL39HLpUoFdBQc7N+wBfep0Mf85MuO4BI4Se73jrPO6GZ/BdkMen2WxrdsdDAde5Az2PUtAYCk3WePJa6xH8qmumUuv5hTyX0HjD5PXqPfDAA7vf/d3fnaIc6JPZTm97XhrPv/soMIDeFfF8AL3LZmZLMawLVd2rV710UoC2qqemLnyGN9b09vu8erSBksGiRn0UiqVevZsGegkCKpg5R0npAYO1QE/jAIoIAA2ghkKCtRn+oSjKv9o2fcnjFWhDL4Jgr/aXtlBo2JtC24QrEcaJPFGfZ3h+F23zHQCYxoUK9uRh67o8tO8D6G0L6OjJ302PmWsGehmpIRA0SkNPkVl0PRsPrzxjTy85odJ68vDekVkTTx7jkHHF37FAHm2dO9Aj8uBQkOfamDKeoZl1ruG3UQ58kvCKbQ2APD6hO4ej82/Uwk2Pn/G8QYGQ26uPbLz6FwzlfttKP8bFrVKgpWit9eotAXrpD3gDOAAAIABJREFUIUxvSs+rR9soISxcLGYscCj0S716NwX0EuDl93MDAlXYeor2IUBPJVKPHJ/u2SOJCqnXW1496qFEojj5r2eQkDG+Vws4yqbZAFF83vCGN+yef/75ybundzHBHu+r7GhcaHkhVFb17s0pr+fG3x4/K/9H6OZrKXJpQG/OI5RvpYeoGugMO8woCgwrhl/jPeJcTGQfMOfRNrRNZIXXBHl1jNQ58ZCF7tyBHoasLeGaNdQ2jawCXcsgm8yDzHcejs5xCmxrYH59z3veMyVgefDBBw8h9agzKHBUCgyP3lHJebuNDY/e7dL/2E9PpaDuDchsbHNePZX87JcLldZKvXqCPJVplGatwioflHXxY3HzIFg2nHMd5UNFnWeqeM+F3OVG91Zf1wKhWj4VRd8zyxwawnRsPi9tby1woF35TF0zcQLQSR6AUgINDLns7TkCJOa5XYYu2S/BHNf5TogZ5+s9/fTTu0ceeWQCjCaYUHFCxgCI/Jv51fDOKjeGc6aFPMOEe3RsKb+nkocWryqQa3lR971Dj/+9+z36bK3fa3/t/R59euP32O/TA+K+n/P2PsOd82iduw2VdmwBGhirgArGCIY1x4pn4xGyyXfPQq2AbCnIq+NjrTewx4/e/UPme/cyaozKuSjnP74bju5z9hnOckuE5VnPnL+cCzMknkgG9uhhPONwdCIa4NXc2raWHmvHzyg/KBCyfvUOr6t/wVhghkfvisb2EqCnx6+1MM0tMDUkJUFeAj/DggwpEuixYJrim/1eZndLb41KeyrrdWE7NdCrCs6pz2E7tehtUVzlodn6AHtYwE20Ak/lveCp9TwUUMGe31VWE+ipePFc9gKaoAXPnYevm6QlvXrwiDI1nDh5af/2hXO2lNubAnpzfBpAb90IWQv0toyPJT2bA3r1uQn06r0EdkZWuB9PY4zZbgV4gAnAGwAC7x3jA1lm3hXkCf4OBXm8/6UBvfSCOt8I7qpBk+u98ed62VpLlUUAnsc2MH9izCIy4tvf/vYU5UI/PvrRj+4+//nPT0fN2CZ9XeuhXiKTo8ygwBIKDI/eEipdSJnh0bsQRi3sZg/o5aKmAhGgf9aSOOfVc7FX4VcBz0UylRKuo4xQHgUEEIGioZJuAg6V7pYFM8FeT1Hr3Z8jq8+9m4GesgL/BHt4+PAU4DVAYQGAuV+upTDKKwEe/EAJRTE1Uyfte94XbZgKHqX07W9/++7++++fFFXKuE9Peal79nI/X3ru0niQYK/yv/L7JoDePhntKZo9+d56vzft9Nrv1T/2/bVAr3psjh3KuxXoZRSGc7DjUfDAeGFMeWQJY5TxgscOUKfXjvmWMcVvvHwaR5IHLXCxj0eXBvRMTCbtkqbyyv2OrfduyVeGa7bmC57Fc5nzWPswdOLF4zgF5lKiF375l395SsACT/aNqeHRO/aMMdrbowNdvcPr6l8wlPvh0buisb4U6GnZrHsMtCa2SJLJAKivVy9BkQdrJxjzyAUWUICciT54hhvhBXsqJbbZWjhvAugJNO92oFfBXiqUKCyEHnnsAZ/JN+SFa7YBUIN3KqZ5uLqhm3oR/Y2FmxBOwJ4yokKWxgENBJbxs8poC/ClrFewemqg1wNKA+itm5zXAj3mon38X/f0nyy9BOi1vHkZQeGY0Jun0UTjCGNST7vHoLD/znHJnAroYy8eAM8Q+xbQW/u+lwb0BHiGU0pTaayB0nG5z6OWdZ3j+EyaCMrhC4Yxty8A8jggHT598Ytf3L388ssTj3rzwQB6ayV0lD+UAsOjdyjlzrDe8OidIVM2dKkuFCoyLGR5kHqGALXAXhgC7vQmLZcCPQGRC1B6WKxYn81195P4bLNwoojYVj7DtnqKXCVdb+HskXprMoFe+6e+v/X97Z9eNz5N2Y5yCdgzoQFgyz2a+V7un+MTeTSEF2t2gj0t32ms4Bpg7y1vecuUjVNDQFWszMSJ8qos6d2r4aUps3r3sr9ZvtLPe8fiW469Vpv1/lpFr8f/3v3ee26t32v/1PerR6/llc4+VOBWgU7l1z7+7QN4zs95Lqn7VRkTGEucQwkDZCzRF8/CM1TzZ37mZyaAxz+hmobWI/ctI8Za+arl13pEe4aUnny1xueczMALDUgV4OX+x6xf3ye9fT57bgzbJrxiniMKgrmSfeokySHbJnvyvvzlL0/zm4axfKe1/Dj1eBnt3z0UGEDving9gN4VMbNxLl6COxOkqCSzoNSN/XXhzN9pZVZJoS29Jn7Pg9B9lv2gDRYv92YJRLmGcoIykokzepv71yoCa7k9gN6PKSZYF6Tn+VwcvyDY00tQk5+oWMJnQsvMtEm4Gb893NkD1lWoUMwIOcPazX6jxx57bJI37vOZIFKQV8M506tXwzbpTwvsJRisINB7PSV1iawNoLeESqcrU4FbD6isAXo5R/oGdb7KKIksw3W9T87bjAWuu1eWMcM1vETIIuMEQxlgzsgKgV4ehD4H8pTrNdS+FKAH3Q0VF+Tl+ufa1pOHFtCTp5W3gnSjIDCKMVeyN4+kVvCBLJsvvfTSxDf4bQSEbQ2gt0YaR9ljUmAAvWNS85bbGkDvlhlw5Me3gJpW6yVevX1Aj6660OXCmEo8ZUx7L0jK5wr0EjCoMNOOSkp6Y1qK9pziVMnZA4I98g+g99cUSt5nghXP2uOTMgItAD/8TjBmFroEe6aDd9+e+2hUlGmPdqlLCCf/yAkKL595sDrPSvlTjvy0L3X/3hzYq/JhvWMpYL12hkevN0KPf3/OoyJA2PfEFpCzPLyWn9UblHx2vkxjWHrCGSeEASL/tINMAxQAenxnTGgcwUAiyKuh1fvm1aVUvRSgpzfPuSUBdq5P9b17Hr3kdzWKYswyZBN+4cnjPNJXX311uv7+979/95u/+ZtT4inX1p6hYSlfRrlBga0UGEBvKwXPqP4AemfEjCN0pQVs1nj1lgI9lfDMvIiSwfUEbHxHYck+8Jp69VBWBH9cMzTP0KPh0dsmFFuBbj5d0KayZFp3wsYEe1iv+XMfkIqoxgA+9VYI9gR6fBqOVmWGdvS+EcrJ8Rx4+EwGA9jzPs9AfvQuIkMCvVZ2Ttve591rKcU9kLaEcz2v4AB6S6h4eJnkYcszU+/3PLBV8a+gMRN+ZK8T+KWhg/GUxycQ/pd79ABxhmVSj/mT32bXzDNLnZ8TeDoX5+caap470HOdAiibuVdPnvfgqZEtvfepHr05oAcvmBd5JnMjSVgIsSUJC5k23/jGN+7+/t//+7vnnntumg8HwFsjdaPsTVBgAL2boPINPWMAvRsi9C09xsUsvTFze/UsO7d4qQy4kV1PofuWVCQMwzQbo5Zs+6BizaeHx7LYoaybDU7lvHpaesr1MYFNi2WXlpzlFPTI/Szw1EPRUWbwNvzwhz+cFBy9s9DM5CipTKuwIgOGb/IpyEuwpwcZnlCPvUiPPvroBPgM9zRdvHIq4PMTmapJW6rSazhohiPPDd30Cm4Z3rWdFuCw/VPwc0vfL70/dT7pvU/KYYtuLUNZnU+rN6l68yjvmDJUk3EFcCD0L712jCvk3rB3k67kIegazehvzr3O2y0jxpy8VXr1DHGVRr35e4ss1roCOo9RqNEo3Jefc3ydkw/rSlOfreFTcA7fTFplpk3K/Nqv/druM5/5zLTeJV+O+f6jrUGBLRQYQG8L9c6s7gB6Z8aQI3cnwZsLXe7LyxBMv/eAnntGcn9dAiDq69ExuUouuvbJBY59WmZkpHyCPAFCVcjnyNRT1LaSdwC9H1MwlVWzqGb2PxOtUM5QSgGfypMKLUAvwV4CPZMnpOxS1vTxDz744O4Nb3jDJG/0AyCn/NBPQzWVI5O2UN5/y6SMpfFin3LqvWMosEmX25LvtePj1OPt1P1pefT2PXMN0KuA3d85/1awoTdPoAdQIOoBI4rePUAchg4+M1sxvwV6KedznjzHx7UCPUMyawKW9OS5LiEHLVluAb3kWdZLzyDPhIesbYRskniFBCyAPUI2f/u3f3syUvU8+mvlf5QfFDgWBQbQOxYlz6CdAfTOgAkn7oIL2yFevbr4GXLJdZMDcC2TbxiKibJhchVeUQVeZUll2iyM3Dehhkq4+70G0DtMSE6piOuJcC8Rig1Kqed5oZyyN0U+63XIvUJm2kywZxIDkyekRd7QTqiBjLAXCbD3+te//o63IkM100On8SGPYNDrrLxVpVfPXs/Dd0zAt4/Tp+TnIRJ26f1pAb30sKUi7vV9hrCeR0+QJyjg+WbT5B7jQC85YwlvkIehM1YAc8g8YcvOrYwnDGSAPPes5vEievFa/O155Frzf7bTq1+feQyDyBI5pd8ms8lEYK095vvaq/1NA1fWE1RSXm8e8x/RDXhhSb4C2INHhGy+973vneavAfSWcHOUuQ0KDKB3G1Q/0TMH0DsRYc+o2S1evX1AT+Cm0u2ipUKkB8eU3vbDkE9+q0B7ELep8QWPeoNsu6conFrxHB691wq2wF+wB+/Zk4L3AZ5yzh7KK0oXZZGFPCtRhReZ0KtXgZ5yxnUTUPg82uRQaBK0YCFP/rcAX+7Rcx9fBXvumUn5NLzytgHfqeV77bR1Tf1pAbkWEGy9875r3qshz1x3bJi4Q/nWG8T4oZxh0J6F5ycAD8AH+DN0WZCXfZ+bN3tA7RKBnqCrRq6kx20OsO0DpjXklrLQz+fBQ9YHvXl477j2zW9+c/df/+t/naINPv7xj+8+//nPT4ap8TcocM4UGEDvnLmzsm8D6K0k2IUVrwt1WjdduHKfQu6js25LialKC4qEIMjyXjOMSGUjF2BDX1LpMc2057K5r6qlrPSAX2VXWuu5t7b+pQG9+v7HVswrPfXMeSg68oZXAs8eyqtgT28E/VGW4LuZN9PyroWctinrHlE+UYCxmqP4PvHEEzvSyQPgNCroXc4QTsFeJmxJGRXUJbgT4C0FfNLd8nPTxlZ+bK3fm8564+PYz++1V+Vtq3zX99v3/JwPl4C9nFcFGciZQAD5ZT5hrPDP+NDIwXfPXTMcExnkux49r1dDRZU5+lrfc84DXcv1PE5z7fbkKsfH0rJLyrmtwM+cB/ie1/ne+/P9at163UQvZkfFm4cnD6AO0GOOevzxx3f/8B/+w93DDz88kq/0CD/u3zoFBtC7dRYcrwMD6B2PlufYUlVIVDhUsFuhLCoo+4Ae7ypgEzy2MoeZCCP32rlo2gcBl2CP0D8WUhOzpEK+z+K6hP4D6P3VEjItLlPpKRDznDx+o/SgtOLl49+QS8BZJgaibAVzdAQlyqx5ZubMMGCuITt49vDq4d1D3gCNuQ9PBdhzHvU4CwL9nV5lZZO6hoEmEJzz8KWxI9vYCkyOXX8po+cAXw+YLW3fcr32jg301tBzH9BzzqS93pyrMcQkQp5JaVQD+1sZF8iWGTU1RADu2J9HVk3uGS2Rsqm87aP9NQI96J5nDwry0piUXrmlQC/r1zp685zHPDMPYOfB6IA9+PXKK6/sfuEXfqFpEF07Tkb5QYFTU2AAvVNT+AbbH0DvBol9C49qKU7H8uoJ9rRCqwzna3JNxTn38eVeFctTloXT5Czp0Zvz6vU8DpXkA+idFuhB7wR78DkPV3fPUWbE5LtKWcqmirDKm54QD1cXGPIM9+4hY2TjvO+++6ZQNvmtbPIc9+q5V1DPM8qye0RVrDNkeImHz/Hmc3shx2vldw0wOcV0s8YDdsjzLxnoVQOZ82NGP2io0HuH3DLfARAAgHi+GQPIIUAODzXyCqDDkKFHz0QsAr2eZ21Oznr1Ls2jx9xQjZfVsJhRK0tAcUa+VCDv3CPIBKTDQ8I2OTOPT/j78ssv777+9a9PIN05skfbQ8bPqDMocCwKDKB3LEqeQTsD6J0BE07YhZbidEyvnhbNtHTWBSwVaA8gp19mmEugx3WUH0Nh9OZlkhaUE99r7WI5gN7pgV6CPb20evhQaLF04+UzSyaeW+RChQzFNpUrvXnu4zP7oF49lDvlxQQHnFP1wAMPTMpyJj3gGQK7fUBP44R1lduWN08QuQ+0zcnpWvkdQO//7Z0te0CxN9Xuq18jHDIiQUNFhmvyLGTT+VbDRIZuAgwI2zRLLe2QaAVAgMwRpomc6sUz5DmPLmnJXQ/A5ZxbDXP5uyefS58zR/etho7aLnODfEmeJF8Eeq0+1f44DzmnCfSUBZNJ8ZuoBUNu//t//++7b3/72xNvmYu+/OUv755++umJn7TpPNKTx3F/UOC2KDCA3m1R/gTPHUDvBEQ94yYr0DFzZoa0JBB0sXSBa72aHr3qxcjfgj0UFBfT6tUTwJlow/AlvXl6gXKRXKto9BTB3v36PAHAGbN8VddMlDOnCPYaq/QzY6bKLYoQFm88eyi3yAVlPOgZQMifoWjueXEPE+Voi9+2adbCrOuZjGTkxAtiiCX8SuUtw4Jbnj2BnmeR6ZWunj7bz718LVqtVZx79L70+73wud54rPcrfWv7jt9eu2lMsqx10wjh/JjgQY92ZovNBEMYOfDyINuAAxX/PEcUQAe4M9mK2Tb5bYgxvO956rzfK6cc9ZKzVHlbC9TWll8q34JojYdzIC+9rpWvrWdZXqCXINL9fsw78JP5jHkN/r766qvTAenw7Utf+tLuwx/+8DQP5d+paLGUZqPcoMA+Cgygd0XyMYDeFTFzwatUoKcCcqy9eqkw+Kz0omDRTK9eJmaxrmEwgo48akElx0VyrWLSU/B69wfQ2y9klX566fKoBEAaYA8lF2WXLJ3IisdxpNfM0ChD3qS/Z/cJ8jK80++URVm+9957d6973esmz4hZ8lTYKGNyFuRSgCnA00CRQK/KYPaXe/s8fHNyeyiwXjDkz7rIsYFeyyOzjwBLPHh1zkyjmAAgPUbInzLo99xjKhhAdj0+hnnRjLSMA75zjXBNQZ57S/cBvCpHdwPQWwrylLXqmZ0DX4LFlofQdYtPj5SRrxyj8Ad/8AfTfEbIJoejs0evZRQcYO+sp6e7unMD6F0R+wfQuyJmLniVqrQIqqqVeqtXL7uSllMs0vu8eioxaQ3nmko4n1l/AL0FTF9R5NgePR6dYA/FBtBGSBtgD0u45+2hNMFfvRbU1WqeQI72DO9MRTqVaRNeUA4li/ApzxlLr04qwhXwpYevJhVKUGi5FuCrpO95/FoJjVaw7+KKHhvo9Qw1+0K3rZsGKuVXwmYYZoI7588K8MwY61l4ZqNlDCALAjwNYMiqRyXwyb/Aj/Jz8lE9lRXgXatHbw3I2wfwWoaWlrdW0CfQ8xgMvHnsycOLR9gm4emEahKy+cwzz9zZd1kH6AB6Fzdl3TUdHkDvilg9gN4VMXPBq1RFhyrH9OplWJxKUgI9D/dd4tWrIaEq1+5P0XMyZ5FtkaOnCPbuD4/efiGbo59gDx5mUhUUJfbV4NXz/D3DOKF1TRyEwkxbmcXVRCwZHopCTVnaQCYJhUOJxsOn56QF0LyWGTmVs9y3l0Avv8+FcOpJrPcrNa8tFLg3JR0b6O0Dcs51fLZCaDOsLwFeAgQNDyr6AjsBoPtGkUW+Y3BADjFouJeUsplgJc9zREbZo4dRIs981MM8gN5fSxR0NCNv8i49rtVg2ZPHnN8T1FnPecxnEJWAwQpgx3EKnJf3/e9/fzonj5BNMm3uCxEdQK/HkXH/tigwgN5tUf4Ezx1A7wREPeMmW6F1XEtQlZbqzFC2zyJaF1cVrlS8qI/ykoo2pMrwzeyf+y1sW4u2iVncL5WL5dqFs0WPfey7dqBX6dFTxHuiPkdfeAvI0/OGIozCZJIWE7Uom9BdEJTeEEM4zbbnoesCvarQE8KJx9BshsgSfwJCvhsqnGGYGcppuF09nsGwT4Fh/q4eFgFfpV/Po1fvr5X3Hr9u+n6Vj1aYZPZp7Xit5aHXPs9dz4uj8k8/Mxw59+DVsGLkGnmkDvc0OCADtEd4Jv8mXHGOdJ5rGbKW8r2Wq7978tSi35r58djyBM3cwy0PKsiTRwnK5Gvtz9zaMQfy5KEJw5i38rw8ErAwB33yk5/c/dZv/dY0z9wmvY5N/9He3UOBAfSuiNcD6F0RMxe8yhzQS0t1b6Gc89okKMxQULplHUPg0itXF2Rfo+4bpJxgT2U7w+Wst1QJyn5Zd+7d5tq+Ng/MTQE96KlyLDhDeSL0SZDmmXrIEjwlhE3l2jBPLfZ6/tyzB/Az42ELTHH8Aoo1bQom+RTkZbKV1t693DeqQp7eugSGFfDtk8+ePK0NVe5NCb3kML36W+9XYNcDfmuBXiuCoRqs8ncmiKrzmXNkeokEHSr+/NZLjfzi8YHfGrfMpImH2f2fAjwMEHrycj/pAHqvlTLBlvOHIK4F+KoRcQ74LvHkyXfnK5Ow4M3jGAVCNvHmvfOd79x94xvf2L3tbW+bTZZzyFq1dayN+oMCaygwgN4aap152QH0zpxBR+5eC8i4UB7Dq2dbKs/Vo6dnBsXH0CRecc6rl2CPcirTqWhXsDeA3uFCc2qgV8E1vHKfHYoTHj3P3cNa7h4Y7gHKtOibkdU3VQmjPWRGoGcmTsuhkFOGoxfw7uUfbeslVu6UV+/VZC169ap3L0PtrLME8N000DtcUo5Tswfc1gLB2qsWcKxAL6MP0kukTGm0Sq+doCLDM5E15AVDBWHIyC/lAHKEYwLu+Ec2+ATYuQ/PYxQEgD3P7hxg6XngLt2jl4adzLCZESUaDtP7Ko+rJ921Iw19PqN1zbmFcHPmGLx5GKe++c1v7v7bf/tvu/vvv39KvvLxj398AvdrDYfHGVWjlUGB7RQYQG87Dc+mhQH0zoYVN9KRfUDvGF69alUVwKngG9ZmeJKK9ZxXTxCYHkGVlap0U7aGyPWI2lM0a/0Rutmj6Gvvzyk6XkcOVNjcY6el3PPFUKZQnPmjfItnGd7Ld9tCIcs/2sZrwh4a5IdnmOwCWSTDYSr7GhcEeunx07ucXuZargf4KjUFespZfddje/TWGEXWcX5Z6d74a4Vy9pRn55rsAXU0AthmC/C55y49ewko9BI7z+ndQc4wSiCn6dlF1gB6yJVzH/e5hqHBJCyAAkOF7fdceG/Oc5adk5drC91MsJ08ynWnAj2NNtBKGrfoIjDMcPW8pvHSMHPmDrx4ZNnkEx5+6lOf2v3Kr/zKFJ6rzO0bCbc9/paN0lHqbqTAAHpXxPUB9K6ImQe8SitsKRfQutDpsWspU1ybC5+pShULHEo7FmwPrqYMipZKe+t1KGtIn8kxDK2r1tkli+gSpXENWXt7Xta0dQ5l13r4eh6F3n09JChTZihEuSYEjvTlZgXN0EplUYBWFXwPa9e7l95gnoec6F1hr5R9dJ9gtmcSGD/T2JCe5QR/rTBjDRzpoRZUtrwMVaFPMLBP8e/JUG+M9O7X9mv5HpDbd997Ccx68uN8leXok3LDd8skoM+IAg/BNgzYOY135R5tYEgA3JlkxQPPAW6AOuc1gJ6y5fEhGhYo45EJfCYf7WePvmv5U9tLD/LWtlpy2JO/pfcFbya7kV/yViOl61N6XOv4zbGUdE6voHNKrn/Ig4l1APSEaX7rW9+asm0yP33wgx/cfeUrX9lxdqd7f3vvdwya954x7g8KHEKBAfQOodqZ1hlA70wZc0PdSgCWi2ndH9cKrWyBpAr0eI3q1bOeQE1lx0XbBbda82mLOihbWksNmUuwl6TrLaQD6O0XtJsEeipd7nsSoAH4/EfBMiyzAjrq11BN+m+Kez6RKYEUIIvylPGwakPrBINVYate5PTS5Pf09uWh7NZPoOezlFXBXwLHnuJ/qKevNz683ys3B0RPAfT2jVnnsARnXmsp785NFejlWYyCC9rEa6fCrwcPkEcZQB5eugRyAj3AH9c9TgE5QwYEWnMGoh6wXcqXuVFePchbl52t/Wk9fw7kZchtC+ilDNhuvq99TeCf66FzBZ/IA6CefwA+4ZqAPPbmMScRCv47v/M7u+eee24xyDslMN7Kx1F/UGAAvSuSgQH0roiZB75KLm5V8XGxdN+CFtOsk49tAT0X6qzLd5VhFGHBXj6v5dlTobWfGSrXAns9xWMAvfMBevZExUtlG2CHUs2/4Zx6UDKsjvoV6KkAGvIF2Es59GgG093ThvunTKBRDQcCuurBS4CWgNAERJnN0/2puX8vw8rSq5dAcE7xr3Jegd8cl3vj4zaBXivEUt6lrNT5x3kjIxMSyDmXpUcv5zc9edSBjhoKkEezwlLe+Qu5hEeEYzqX6cVrAb0EePRdGThk+u7xr9emBodeuaX3t/anPmcfyEsgVhOz5B7bbLMCvX0gjzbgJ3zP6IIf/vCHu1dffXXak8d3+P7rv/7ru8997nOrQN4AekulapS7DQoMoHcbVD/RMwfQOxFhL6jZY3r1WkAPUlSPoEpUBXsq0S7A9QBvrrP48hwTawj2MpxuqYI6gN75Aj1lxGQtelAEfYA9gJ0ZD/W45BvVMGTK57mRlFXGkCsUOoAeHhj/W0AvvQF8T4VZmU4PX2buzJDjmlRI5S/3edXw0NqflsJYFe61CngCxazba6feX+vRSy9+NSYlQK/e/uqJEeAbCm5WVq87T+URLoKDBHqGEnsG3v/4H//jjvcOEOfeO/di6s3jHmHAfObB5zXk+LaB3tIQw6XLWU8+lrZjuZoAJ/kGz3meHrdqJNSYWIGeRhTlSb5bLr2D8FUvnmGb7Mn7oz/6o2lvHvz88Ic/PCVguffeewfQW8vgUf5sKTCA3tmyZn3HBtBbT7Nrq1EVqlY4k4toL4SzKmC5iNa6LtSGX6IkpVfDZ+ql4T5KvX/2m4VbD0kq1C0+9RTRrbzteVaOrQht7e/a+lVxh6f51wPOvfev9atH2X16ZuQEmCETKuLsl6ENvSYqeyrYKP4eskzfU554D+SI63jzVNC5XkPrlHMVfMGW8lv33iWA08OXhgl4ZZfFAAAgAElEQVTbUX4pT98BEvX5SUNBpTyYM3CsBX5zfOqFiPbGV4u/dTxnmVb5nEd43pzXJxX2PH5Dj5/zj3vy+EwPnoedY1hAvvjNfbx1grhqXALY+W85Q3eTV0kn+9EC8GvHZ+UP/UtvZW3vXIGePBXEyXP6n++THnvraGBpyXC+bwvo2Uaekeh8wVyDB+/3fu/3dpyXh7y8//3v333hC1+YjlRwzK7hWW8+XNPWKDsocEwKDKB3TGreclsD6N0yA87g8S3LeSpJqWznAuxCmQtcy9Jufcq1gCKLncovYE6LqwquC20+rypFvRDOqghX5fJYbBhA76/2krKn2LSAYnpyUK704nkMg4o4cgIQ5Lf78ZC9PPpAT3CCvSpLPIM/z8fjE6U9zzZTplUq9egpu+mRqwQRhCqz6QHM8E6vZ3inY8Xn0rY0zdBRn9nyIGWduXHR49NcvQo05jxvS8Zf8t3yNRyTMir+3MsjYtJzq0HC8hl5kEAvz2HkO8p9Gr44ABsDAECPuYp7hmliHCCMz9/QYu64hAH05qeJBO6G17oeudZUnisrhnM6FlpjL2XPZznvpMfQecTMquzLw4v3+7//+1MClqeeemo6FP3ZZ5+d+Jzr4NL1ZOk4W9reKDcocCwKDKB3LEqeQTsD6J0BE265CxXo0Z0a8rYU7FXFLhdmn5Ngz4V5zqvHgu0i736q1uKdaez3efV6HoetrBhA7/hArypmKOBa3FHEDeX0zD1T3SMv3PdPudCT53695DkyqpfPBC3cV05R5rM/6UGrIZuCstp+gsMEhLkXL49xSC93yna2L8D0s3og13ri5gBiHR89T2EF7vt+O3ckwEsFXj6o5OuZSyCW4E6QoDLvXJTKPXX18vJdYKehgGvpgQXIuYfTbKoAP0M0AYACeJ5nNk2+t5T6Yyv6l+7Rq97ZyuP0wuntqzKyz6OX9KlrWo5r5w7kiegBjngB5LE3D8AHv1955ZXdJz/5ycnrTrstI1VvPTk2/3vPG/cHBZZSYAC9pZS6gHID6F0Ak07cxRbQS2WoLoj+bnnnaihfLp4tz57K3ZxXT48M7bjoJjmoZ/gU1/2eIXC1fFW8j0neAfROC/RSXqB1HowO0GPfHsq6e/EAfe7hg88qZK2wTe6r4APo8Mw8+uijk5KHBZ+2WtkS03sg/zU8pOdNoMFnhngKApTl9OD5PQ0ZeV/ZrYlcatKJCtzq7wSsCUrWynPPkFKV4WoYgp/SSSU/5405kFc9POlxpb0ajm5Iucaj3AeaANGEPAA4vgvyTLLieaDICvcT2PHcDBUcQK8/0wreMslSRpEk/7luBubk9z6gV+d+PbxphEQ2MmrgBz/4we673/3unXmAZ7744ovTvrz77rvvTnKnQ0DbIXX6VBwlBgW2U2AAve00PJsWBtA7G1acRUdS8VIZchGtYU8uutUCny+S7WU7qXxZH+XTfXqGyakUo8hSDkVej4vKqvVUsgSHc+E7rcX1EGtsi2FrFeOzYPqGTlS6bd2z1+NDCyiomGWolanQBXl6/tznSVn3ZGWbyJl79FDmUeQAeqRR5xMARXnBFgcjJ8/9rmwm4OOensEKphJ4afTIUMwM6fR+ynmGeerVS7ZWIKjHL/tru1l/q8duTrH2enps0uAk2NKbn2AvjVD0L+elTK5SDUuU88Bzwzz5rYeYT7P/uq/Osz7dswngy1BNw3AF1p4JmvSW1ylnFVhvGIKvqVo9ubXdOj5r+a3A49D66anTWy+9EvDPRZpYX9mV/vV9GSe2l+uW6xHlTfJEPzgfD5DHPx49rj399NO7r371q7tHHnnkzvEYh/LvUHod+rxRb1BgKQUG0FtKqQsoN4DeBTDpBrvo4scjD/Hq7bPYtwBh9Qoawmm4lMque6DS2uoibp08eJ3+691bY0nvAY0eKwbQ25acpUf/lvc5ZRVLfP57/p4gEJkxe54KfsplKux6aPDk8S9IEFggm3pylNNMzqKsJIBS6a9gKkPKvJdgwHYT/KWhYy3Qy7r0qQLNCljzXSp4y9/VQ9cCesnj6qFJ0Fa9d1Xx53cCPetW4Mdvk7EI7DRi+Wk/Pehcg5OZV92Tl549550E7c5BLYA8gF579nSdcS1wn2QF/gny5Ftdrxw7GmIq0KuGAXsk8Dd8F0MRR2mQZRVvPuGa/OacxK997Wu7D3zgA3f2/vbWhH33B9DbQr1R95QUGEDvlNS94bYH0Lthgl/A47Z49VqKXl5bAvZUjFG6Ubb5nXuTaM8z1VQGso7HL3hN5auSvrXI9oBGj30D6N0e0IM3eoJQFgV8nsMH6MOLV8M9VfLgPQqi8mIYmR7k6n1SvlD4BQaZlEUAqsxkyGUL6LU8cSnf6aGuwDBDPFvtWDc/E6DMeXaO7dFLL5v8akUGVEXeOSRBnEDPdlpAD16nwQoZcA4yEsB5BhoA7Nx7hxzowQPQc5/9eHrxqleuevFyrujRsTevLL1/aR69CvJMjNMDedXDm4YIaD0H9OS9Y5lyjn/HOWsL2TUBeAA9PHmAPDz8X/ziF3ef+tSnJgOPoHEpb1rlBtDbQr1R95QUGEDvlNS94bYH0Lthgl/A46qVtIZwusj6mV65HtBT+U3Ax7XcQ6MCitIC0FPx9vwxLfQobbmnh3rWoSxtWkclLJXvfYr1oWwaQO92gZ58E/DVLJ2myffT+3m+HjKHjFEmPT6GBaYiyXeuCxbq3reWcSHDOZV1FdOUyRrqXGVLJTkNIfatJYe2LUBNoDencPYASjWM7DOU1DGf49539XnS3d/7QjcTMNZz8fDMVM9gAm6Sq8BvPXUCOa7BJ5R79+HVCIGkZ/WQtvi+D/gdOt/UepcG9DJLqvskU4ac63PNyfWmRed9QC/DQPnu+M0svIRu4sH7/ve/fydsm/nhM5/5zO7v/t2/O3n16IPbCbbwbgC9LdQbdU9JgQH0TkndG257AL0bJviZP64qahW4makw9zm0LPL72ml59SQLC6pKnuGbeEv06PFJeBVt/Pmf//kUUid48wB1yvz0T//0ncU4w0CrEpGekWOwpr63SuVNKHnH6P/aNnrysi+UL4GGz13rUZ0DGl53j1cCujwfDSCA3GDF5zqKV1r73cuXQCO9ZxlKmR4m30f5sn4aHChT20r6p8ElQ9CyzcqvSg8VyQpA0xtl2KfXqhdRIOX77VNOs24Fki2glyAsyyfwo17SP5V1x37yGX4K3LOeRiCTquC9M9kKgI55xQPPua6RCPrUTL4tQL9Eae8B57Xjb+0eu9b8tPaZxyivN0wPnuGaOV+kbCgDhuAqS3X+rvTI960eedsXYAr2AHl48vhnby5/zz///O5Xf/VXd4899thrXn8Jz/fRa2v9Y/BitDEo0KLAAHpXJBcD6F0RM4/wKj3FnUWxgjw9CxlelUqq3Wrdr8/L9OjcQ/HKsDhD62iLhdk9V4I8FHPKA/RQ5MzKprLW87htJWFL0dbCfI1grycvNw30WoAx92MJAvw0rJNPlU4z7mnxT2+f3jCTo6QHTlqolAqgKlBKOaghlwKXfA+fkWMqx5J18vlVjhPYCagsX4GedfO5CbyOBfQSWKYHL4Gd39Pjn9cyxDP3WUkfwzMFbgA2DzQH2LkPE0+e0QOenyivE8yvBVZzfEgab5lz1vbnXICea4YAz3Ul14oaKSKY9x3gsXtqrTcH9BLkKcvVOIDRkHM4+cebJ+B78sknd7/+678+7cs7NlAfQG+L9I+6p6TAAHqnpO4Ntz2A3g0T/Mwft0Rx16o659VLxbO2l0qvCluSJJVyvRgqY639TyhhKuv0C6DH4okS9/rXv34Kr7G/qZz7zFN79FSqrxXsLZGXfSJfFZ2WvOyrv6S8ZRIs6OHjU28en8pQevjc70dZlf8EePkO6UFKoJRe6ixfgZ5jqgI9wYZjK5+TnrKafGJOzlt9mPMUJvDK927xRVrPAcsEqwn0ci7J56mMA7YFA2lYEozn8/ieYZZmycQARJZUDECGaDJPZLg3ZXKs+r51nqjvt3RaPzZQuDSgx/vDMw16etN6njzHbh0fFei15vP0AKecKVsYfQjXZF8eXjz359E3QD+Hon/sYx+bDAHVcLUVqG2tv1TuRrlBgbUUGEBvLcXOuPwAemfMnFvoWk9xp0v7vHqpyKUCmq+ikjoH9FRmWYh5lkAvMxqq+NpfFEFCOSlPPRbvN73pTTv24Aj2Wkr6TQC9awZ7PXm5LY/eHAhR5gzbUlZM0qKHuBoPBIYCC3man2nE8Hv1JLAXLP8S6HFdhbYCvQQcOX5yjCX4q+9fFUqeK2/qnsE6VqWV77pvzKQnrdLIvlal3vbtf/3N2BZ4J41oz7BsjTgmUtGDh2cfMGdoJqAP5d1wcAAftBHgze1xG0DvOIsRtNZz7lwN6Et5zzP0qixUQ0YP6CXIy7HvdWQLkMfRKXjyvv3tb09AD3lDZj796U9Ph6IjR/R3LbDuUW0AvR6Fxv3bosAAerdF+RM8dwC9ExD1ippsKfIZQsNCpbdCS+0+sNdT/LXWqwRIShZYQzgzlCqVT+qQHQ0lnUxpKHTvfve7pwxptMviXT0oPQ/FsVlZPXvXttD3gF/PA9e7v9WiXtuvngXkQ1CHvHgsQ3r7NEBokFBRFTClx8lwQhXWHBvU1/PkdeWTzwxLTDlJg4Vl7IufLWDHvbm9ehXcZSiloJX3zPFjMooMsfN+7Y+/NRLpZRdo59mYtMFvki1ppHHOMcyUsZ17eAVued6de+704Hl0gkBPOua7V+BwbA9cD4DX+8cGFmuff6z5DzoKtNwLZ1i9Y7IH+NMwWNcA+1n5lcYDvvNs1ynGNG2afOVb3/rWjn/kDpl54YUXdl/4whd2b37zm++Mmzp/XNv8fSx+j3YunwID6F0+D9OC9ldX9DrjVY5MgbqwVSXWBbyGXFqvevV6QK96QNJLUcGeIE9rPr8BeSzUpMZGkeDA63vvvXfyCnK9KqsCvZtcsGto2JFZdqvNXRrQg1hpqKD/yI37P/3uvj3DOAV+1K+JJJTxumdMQCS4FHgBPPze8oI7xrjX29NXmQ+4yT/bEnjl+FKR5lPw6vOynPKbYz89Jz7PxDPS1DDZnENyjxbPEsAZQluBlx45PXZ47E2gQlk8dLxzJlrhN/V8l+x/D0gNoLd9OpGGevIEeo4Twzlbe/LSe53e4jkDXeVXbZNxLOBjTx6/8eDhyeOfNYK/p556aveVr3xl99a3vvUOyHPM1PG0nUKjhUGB86PAAHrnx5ODezQ8egeT7q6o2PKwaHllEa1Ar+fVWwL0EiTmvhwInscl6J3Qss99vqOEm5GT8vfcc8+kANIui7vAMJNQ3JZn7yYB5k0I7CUCPeki0FG+lT2VRcEeimp6JQSDCfhyjGTK/6q4ptfOI0Eor8fLvun9QF4yA+Sch065qkAvgWQCu+Sb19OrZ3u1foI23o0spv4J3CgjcM69VoLbDIt0bFqH8DkNPLw3AA5g5yf3E+gJBNN7l4YgwbJ9rECy57E59njttdcDolvHdO/5x2pfL3jutcxxtwTkpaz7vbU+ZZ/TAGFYtkYE1gi8eUR/vPrqqxPgQ34Ad5yX99xzz02Gh/zrycdWeo36gwLnQoEB9M6FE0foxwB6RyDiFTfRWkhTuUvFb4lXbwnQg5wqICoIKsiGW2n5F9yh7AncUN5UKFjIVTjZH8XiXpVlPQ+3Afbm9gRdqkhdMtCrimeGRQrc0gOFjPHnAewCwwR+GbopbVQ+qZt7BJFTvc4Ao0x65G9lPD9TWVcxbXmiqrcwPXd8p45nB+Z4M7yUZzr2cx9VKumOXZ+f3rMM60waJJAz86UhtJ5zhwLusQh8AvAsy9g3U2aGc+aeXvrVmnuqIt8LDT42MOq1d8lATyMgNM2MtjmuHAMZYpnypNFBo4BzdBoeKhCrXuv0pP/Zn/3ZZAhknPFPdk2iP8iwydrw6KOPThk2X3755dd48nJuyOf1+Hep8/jo96DAAHpXJAMD6F0RM2/gVaoilPssWnv16FL1AuzrZm0/w99QLlXeUD7NwolSaD0VQu4ZouP+H57Ldc8CzH0egr30Lggis7+ZOCAB6aGkF7geWv/c6/WAX+1/z0Jf7/fKb21fRbQaNNJ7pzHCDILIF4DJ/UAquZTzLz1+OUY89gEl1PP+8lOvn4d4A3Ioa0ZQ7jMGuMYz+M41Q06tn55FwZseekFkgqMETTkmW/KXMu13DTEqxnolBWh88k/SiwR+vqdHIejJ00tnWdvPPY5zYyPnmDree4p77/7a8XhqINfrz7Hfpz7PCI9MwJKec2Usvcj7wjWds+s6UT3Sjlvkx7HoGGA8kXyFDJs/+MEPprHCJzL25S9/efe+971vigJZMrecmn49/o37gwKnosAAeqei7C20O4DeLRD9gh9ZF9i07KswpuK4Fei56Luvid8qc+nVk6TcQ7ll0dYrgJKRf4aFGcallVhlNhfvqogdG+gJFq/Nsye9LxnopRyoiAr4BGr+zjBPk7lkVsH0BOrNypBOn2VdPXgooYK/9BTquULGDVOmPYAQ7VPP8MUEeqaIz5DRHKN64BwL6cWjXAIjeZueSj2DaYQxEyZt0j/BH23hsTMcm/GM1z3L+w5m3jUhk/QS8NWjV/ZNsSmTLc/nvrrHVuyvGeglyBPoKWt1/Ph7H8ijrvSaA3o5Th1nGmCQecYFXj28eHjz+E0CL+TnE5/4xO6zn/3sHZCnLN+kPFywajC6fmUUGEDvihg6gN4VMfMGXqW1wBpilkDPRb4CvVb4VHa73ve3YWZ6LlASVRAriENhZE+eSmF69BKYej3DgfQ02OZNAL1rBnuXCvTmAEACPb9X5TU9Xn5X2UyDhWMkAZ/laZs6hlKmVxCPBPcFewI9FVsVWgwehKlRjmvU43saYtKrrcwn2DMMTm9kgjLbTR5X4JV77LjHOXYCPT65b5sCvHyGYaPU9bvjRUVcb/ya6W8u9K8H5Hr31/QhgUvSfm0bW8of+33sSwV5ztt1rKTM9jx5rfesxoaMKjGiwzEnyCNME5DHcQqUYVx88IMf3H3pS1+aknfluO7Rp3d/C29G3UGB26TAAHq3Sf0jP3sAvSMT9MqbawG1fV49yJELeIavtUg1B/RUEMyaplevlWxCBdiDktOj5+JvnzLJBYu2QC89BtnPU3j0Usm7Ns/eNQE9QU8qs3qYvZbJRtKjkKGeAq3qrU4PoOOG5Ca2wzXaMbEJY0BQpyLN+DB0074gU7RhptD0KBquWT0lesh4pkYV3x9Dilkt6xgGuDk2K4DjGZ5bp8dQAGcIp8/Ko1QEo/VZW5TsAfR+TM0tNJxb6tJwAbhyzld+Uv65N7cnTyCsIS6fZ1tpCOR+jj+NG3wyjjCIEKIJ0APk0Tfk7Jlnntl9/vOf3z3yyCOT7O7z+B5TBq9cVRivd+EUGEDvwhmY3R9A74qYeQOv0lPcVUJboW5e63n18jUEYlpqUQxVJPQMoCQaUqbCym8WcZRePQ+pHAjY6AsKAJ+Ge1awp4cjFfw1Vt81bJkDmGvaOOeyVX5qX3uyUev3fq+lRW2vpQgn4Nv3/AyPVF7yGu+qp07wlUow11BGq2LM9arQWt8EMb53K2w562f//S54Ve5VtAVhjg9/68XjN2NIg4n1PLdOMJc0da8t93xey8u4lo9LFfLK3/p7iTys6du5GXIOBXpz41jglmHGel6hU64Bev32efLsX/azetIT4PE9vYl8JyEX4ZkAPPbm8RtPOX+PP/747pVXXtk9+eST05iqezZ7vD2Ufr12x/1BgdumwAB6t82BIz5/AL0jEvMuaKoH9HKvkguynyqjLuxLyJXWXi3DLMZzYC8VKRVPAJ9KBguz4XFcQ8Fk4QegqrjmZy7k+wDfsRd825vzZiyh3TmWuQagl3TdB/Sqt6GGmVVQl8YRlVXlv3o96rgQQCawq89zDGRdrs2BWe+l3JuoJffw5XfDK6tHMLNiJv0SRObzqmK/VZbnxucAen/jINJWuVf+nFsza6w0rvI+58mrQF8ZSXnONaUaEGtm3B/96EcTyCP5Cp/29Z3vfOfuM5/5zO7tb3/7lMGVsVOzsPaIc+x5v/e8cX9Q4KYoMIDeTVH6Bp4zgN4NEPmKHtEDeqmgVqBXF/qlZMl9FxXs2R/DNetCjdJAmBmf9I2F2T0bPJ8FHqWEsDY+DSXLcDUVjVSKtfymNfoUi/61Ab67CehV+a7Az/sZmqm3UJkXnOW5emkwSfCm4twDoqlgp2y35Nv7KduCPRVygV6W9Zp98V4v+Uj2pwVUK00PHXNLgd/w6O2fpZ3TlU9Blr+PBfJyrKRHr3q2ued+WMI18Yi7J49z8rhGmYceemg6K+8973nPnaRdPGMAvaWr8ih37RQYQO+KODyA3hUx8wZepQf06EJ69VREXZxzYe4p/SqeKhNabgV7tq0CjRIJcEtlkr4A9HIBN3TNhZ3fpsTXe2F4mokeqsKbAOzUYC8V8HML/Vorcj2eX0LoZg9IJb8S6FTgUpXgrKdMWSa94BnmmUBviac8jS18F6zVkDV/+3wBKHX4nlkuBX5cd2xy379UzLO9fN8W8BpAb+3oWl/+UKCcwCv3jWpEk3fKhHN37ud2rOeYn0sOlLKU8u/39Ggz5wPoCM9kTx6ePEDeX/7lX07Aj714H//4x3cf+chH7oT2278RurlehkaN66TAAHpXxNcB9K6ImbfwKlVxT0WyhuYkUFuilKrE5mtVb0TuN1IBdd9P1nefkPv13EtCWKfKK/XZr2cyCa7n+V8tpchEFz0AM8eaCmzqM+rvQzIM3oJYzD7yUDqlYpmNV/ptbX8rrXoeoNZ42fc+tT9z4CfBVD5jjj61nVa/07iRHuzsk/Lo/R791wKLufYSJCdg7JXv8bf2r8fP2l41xKyt3+vfse8fyg/rYSDLjLJ1Xk/vs3NuNVQk/9LAkDxOQ0MFeq4JehHpE+H43/nOd6akK4A8z6XkOI/Pfe5zuxdffHH3ute97jXkTHB6bDqP9gYFLo0CA+hdGsf29HcAvSti5i28Skux2gf2EpilcjrX9dp+LvKprLrYLwF7CThJ1kJdFQnaN/sh5dxzNJcg4qaBHv28ZK9eDwj0RLgCl7sV6PXo5P0esJwDkj2Dg/Wy3BLeHgosaj8H0FsqAfvLreVHhhnnXGkUh+NRT57l9eRlCLIGtgR69rbuTXbOds1wHfG6h6HjxSMMH0/et771rQng4d3DYEedT37yk7uf//mfn85rpA4RIONvUGBQ4CcpMIDeFUnFAHpXxMxbeJU55W4O7NVQm7WheigQGf6TCm3ua9Krp8fBfrKwo0Tw24U+rcWGeKIskMFQ717uQ0rF5KaBHs++ZK/eEjCwT4wH0PurWxjl+x+5hqdrgcVSD10FfocSaXj09lPOudekK3rpBGDV+Ga5Ou9XQ0Gle3r2XEuok0Y6vYcJ8gB1ZNjknDw8epQ3KzP78ciw+YY3vGF6PPXXhmoeKlej3qDApVFgAL1L49ie/g6gd0XMvIVX2afktcBeXfBzv12r+7X9zLhZPYI+zzr7wF5apkkJT1kUBpQCwzvZ0+Ezch+SIW30l3pLw1Bb77c2dFOQealevTWgYAm9hkfvtIN+K79q7wbQOyzL5am4vIYfyIKeO49PSPkQhDkfJhisc/NSoGdbCSQzfD9BHoY5MmxyhAIePT4py9mNH/jAB6az8t74xje+5qy8Ne9/Kh6MdgcFzpECA+idI1cO7NMAegcSblRrUqAqhhmqWb+7iB8ClOr+PzujV49+VG+cZfTaoazgueOQZ0J5+PN8PT147kGxj54ZlvuX9nkTekCuEnGtYu35Y5cqjmvft75nzyPcu7+V/lv7v/b5ep+V860eiWP3f60c9p7fU8R799f2p1e+lzW0V/+S7qd3Lr1nZtZMQ5vfDc3U05f78paA/pZHNcFeRnN4BiVzOCGaf/ZnfzbtxyPLJp492iKC461vfevkyXv00UdPckD8JfF09HVQYCkFBtBbSqkLKDeA3gUw6YK6WBW39OpVoKcFOD/XvGqGDVkvLceCsTwAHWDkWWN8T49d7tdQ4aCuRy9QVgA4l42TfiQNTg303JN40wrvGj7tK9tT9HvP6QG53v21QGtr+d779OgxgN5rKXjTcn83AT0onREYgiz3MKeBq87tZt9Mw5ucy4iIfeDPubm1buhRxBAnyMODR4ZNngnQg1fPPvvsdFYeIE/jX28MjvuDAoMC0/mq5xV+cAKmXP0LhmJ8fps+TsDQ0eTNUKClqM559XIhPxTsseCnZZm3rMpFJlSpQI/fhPxQR++YwJC2PH+PMp6ztwTsCfhODfR4ziWDvR6w6UltD8j17m8Fblv7v/b5A+gNoNcbE8e8L2DjM8Gb847zdh6b0wJ5jpOaZGUf0OOebQk4aUeQhwGOfzx5gDy8eYRuarB76qmnpuQrTzzxxJ2w/GPSZrQ1KHDNFBhA74q4Ozx6V8TMM3iVluI759UToG3x7PW8enrhqlcPUqEwGMaJIoFSgSJteKZngXGN+4A9N/AvBXs1LLVnJDsUOFwq2Dv0fRX1HpDr3V8LtLaW7w3RHj0G0BtArydDh9xPuXOOYuwYHpnn41mWzwylTFDonK7Byzbrp31NIJj9d851Hk2Qh+HNPXmAPAAff2RSfstb3rL7xV/8xd073vGOEa55iECMOnc9BQbQuyIRGEDviph5hq9SFe08TD0B3lawp8XXsEz3LtU9TAC09NhVxdpQTdoDBJKoJb169p92PGNvaRhniz31+T1Fv8fiCiRbwDKvVfr0gGjv+Wvvb33f3vN6QK9H/17/evd7/Vt7f+3zeu+/9vnHLt97n1PLY+/cu617II9Nr2O1t4/u6aUzTDMzGmugS29bnmWXERUJ7DJks8d3PXfZF9oV+JEoi+yaALzvfve7E1koy/EKjzW5USsAACAASURBVD/++O7Tn/707t3vfvdPZNU8tTwdiz+jnUGB26bAAHq3zYEjPn8AvSMSczT1ExSoiqYW4AzFyc32fq+esB5pVTQM5aQ8i3oLyHBNsFcVDoAd4UAqOAI92sOCrOJB22bobGXkzP0r+/reAxq99z7kfoZPDaD32sj1tfzoKayH8GeNvPTaH0BvP4UG0PsxfVKOjW7wIPSc8yibofiZdCW9e9YxIVbdlzc3zvRYO//yPJ/B/Mt3QB6hmnrzfC7z9gMPPLD74he/OHnymOOXGL56Y2jcHxS4GykwgN4VcX0AvSti5hm+SlU0WeAzY6bW32OCPRWROWu8ALClCKD4qaSgWPCH5446ZpRTsaB+D+z1gMBaYLGVxTzP958DwlufsaZ+jz5r2mqV7QGdHv17/evd39r/Wn/t83rvf+z+rW2v9z6n9sAMoPdaoFdBnsffJJ9a+/EqyFMOcq5J2dg37tKLKNBjLsab9xd/8Rd39uMB+LhuiP3999+/++hHP7p7/vnn7+y3rs85tTytlf9RflDgXCkwgN65cuaAfg2gdwDRRpXFFGgpmvVohGODPdv3PLxWZ1VA3KNnGRQHNvNbl98APQ9GRwnJvXo9sNcjVA9o9OqvvQ8/tK7ricw2bloR6in6a9+vlu8BnR79e/3r3d/a/wH0TpsX7W4HenrQNG55dEIei6CMp5FOY5pJWrjnv/uYkd2MHqhzi+VTxmuoKG0J8vh89dVXJ6DHfjzKciwOZe69997dJz7xiR2HostT7gsCE3gee0yO9gYFrpECA+hdEVcH0LsiZp7hq7QUaRWGVA7mwF56+lpKbwuYZIIW7s8p+9xzn51tu8eP6/zzm3ImX6HPpO4G7KnIoMwAGOvxDC2PWU9xvwngINBrHbp+00CvJ7KnpkfL45x96j2/ByR773fq+73+n/r5vfa30q8lw71nrrl/buNhTd/3lXUO0IPHnGnYe86fztEJ/HI/Xobg1+fV/XnOlznvZ/u0BT8FjwA7rjHf4r37X//rf+2+//3vT4eh0zbnn1KfcM2Pfexju2eeeWbaUz3+BgUGBbZTYAC97TQ8mxYG0DsbVlxlR+Y8JioLvHRVJtIyrKW5pbB6bR/Yy/ZbBBbAGeaZiqfeutxnghICyDMpC22qNHmMg8AwgeAcc3sepVMIxQB6f03VAfROIWHL2xxAbzmtjlky59w8OiENa7VMJtLKvdRz/cp52TlHD2Ldiy1gNEQ+vXjMt5yP973vfW9KvAKYwwiHYe3hhx/e/cIv/MLuscceuxOueUw6jbYGBe5WCgygd0WcH0Dviph5hq8yB9DSq5dgrLWhf86rl233wN6cQsl1vHF1P5+Kx9/8m3/zjjePZ2j15r7eP/pRwV2CKYFiiz0D6O0X2lN7pAbQu91JYwC9m6W/EQ7Os3kkgrzIMScINDGL86J79zRm1beo83H+bkV0uP+ZdgB5npFHFk08eXjx+OS5ePIAeffdd9+0J+/JJ598TSblm6XoeNqgwHVSYAC9K+LrAHpXxMwzfJV9nrh6sDll63lN1fKbr1jbboG9PFC91RfP0nMvSe5ZoS+cyWQIpvfw3CXQo09VkVEBch/cHNgbQG8AvVMO21MD5a19H0BvKwXX1Wcech9eHo+QQEvDG3OaGYj15rk3L6MpWkmvWkDPOrlHm2fZpmGkePAAeHxyfAKevD//8z+fIj/Yk4c3D5DHnry3vvWt09ybYfPrKDJKDwoMCrQoMIDeFcnFAHpXxMwLeBUX+xqemdfzCIYM3RT0rQF7mSGupfSq4AjIMhOnlmeeh3IB6KO8mTn57l/uefHd+KTdzNrJ9339P7Vi3ttzlGGq5yBOp6ZHfceeh6+W39q/S69/ahnpyWvv/qn7d+7tJyCjr+57yzm2JseiHNcypDMjLfJMvYxk6NEijXZ6Bk16peGM/nI+Hv8kXPnOd74zgU3mZUAe9zkn76WXXto98sgj09xKRMaQgx71x/1BgXUUGEBvHb3OuvQAemfNnqvrXAI6Xi6B3CnAnl64OcCXXkW9eigf/qvw0FfuA/ZQOuirCVnS45ceQd/HhBEoM1ieW94/Gb1V8e8JzBKFSNCaGfN67Z7q/qnpMYDea88RPBUfD223J6+9+4c+91rqMedII/cXC7I0avg75+L0+mW4pkasNHAtSYhTn5FgUZAHCOW5hGnixSNUE08icyb78ph3AXeAPDx5XKM/QwauRVrHe5wTBQbQOydubOzLAHobCTiqr6bATYI9lRCVGEOQMoxIwKkSQx3Px+MTpQRQxydKBWDP4xa47gHsFfDVhAVm58yU3xXInBrYrFGKtNavqbNaGDoVTk2PAfQG0Du2zJ5Te0YdmFUzPXNpaEuDF98FXc6bNXkWdTUI9YBeAkujJJwbNaS5L49z8ki8AtjDk8ce6Z/6qZ+a/h966KFpTx5HKTAvG3Z/TvQefRkUuBYKDKB3LZz8sUflvFf6K6L1eJUfU6ACvVQ40mLM961hnBVUqfCkoiFfVEISkBkapCLyf//v/73j1aNtlBHa9Dw+wzQFRz6PZwgg06t3zkBPZY5+3xbYu+npaYRuntcs1ZO73v3zepub7Y3zZ855JlFxnnVfXHr3BHkJ0FqJWpYAvRbIS88he/EAbMyjnpOHJ495H5CHUY35+O1vf/vuQx/60O4tb3nLtKfP+ba1P/BmqTyeNihwnRQYQO+K+DqA3hUx8wJfpSrydbN/KiKpnKSykK9d26thiFqQMyQzwaeKEOAGIAdwc9+eChMKifdRUlSMAHAoJz6TT+7xT7+owz4T/mgzlZSbAnyHKMZbPHs9oLa2P732bnoI9JKJ9Prbu997n631b7v9tfzv9ffU97fS+9Tvm0Y0z74z6UqGSzqXMn/lXjzL1Hm49d4toJflKsizTQ9Fd+/dj370o2k/Hmfl/emf/uk0XxKWSXZNPsmq+fzzz+/uv//+OwBPPp+anqeWp9H+oMC5UmAAvXPlzAH9GkDvAKKNKkejQAvg6FlTGUmvnqAswyKXgKQEX7SRgK9aq227evZowzBOygjUVFwy5NPz+UwTbhIXrnsYO2BPEHlT+/YOVYwOBXs9xXhtf3rtHU0wFzY0gN5CQs0UW8v/bU/bXnur/J3yfZ0vBXi5LzlDMzWSOQfWoxOc/yhX+5vvvw/otUCee/H0NALoyKoJ0COrpkYz+oXR7J577tm9613v2r3vfe+bwjW5nxEacPOU9NwuLaOFQYHLpcAAepfLu5/o+QB6V8TMC3yVluKUCotKydzekqWePUkjAOO3CQda+09aYM9wIS3TdQ8eSofvQ1n39xHuaeIW7nNdb6F7AW8K8G1RjA4Bez3FeG1/eu3d9BAYQG8bxdfyf9vTttfeKn+nfF/6JmjLOS2BW0ZICLz06qXHr1LKfvv+/q5h3c7HAr3624QwhGxiBPv93//96ZNy7n2mP3/rb/2t3XPPPbd78cUXp+/8me04+3ZKem6XltHCoMDlUmAAvcvl3QB6V8S7a3iVOcUpvXlagFNh4d0T5HkvadJqW8XEBAJpRW559mgvj14QKALQDIkyIYtAj3b03FFXpUYLuUqYHkOs13j5zPRJO3NhnbetaK4Fe73+rlXUeu3d9JgYQG8bxdfyf9vTttfeKn/Het80KqXnjfBHPXUtjxxzUYZlCgw1pEEhPXUtQNUDeulFbIE+vHh479iHR1+/+c1vTnMdIe0COn4//fTTu5/92Z+drtEf+tyi3bHouV0yRguDAtdFgQH0roifw6N3Rcy8glepilR6z8wglwoEr7wvjFNAKGkEUQIWLdx5UHsCSgGnmTUNz/S8ORX9ejA79fDSUV4wqeKVVnXuYclmb58pxAWX+8I5b4rVFchUoHxsxdc9kr7fpSdb2AoEe3zeSv/bbr/3/LWK/Fp67AtNdG5pAZ5ev+fur32ffe3QlvvrPB+vRhsI2vTeUc6sms5ZzpEVxAn68rP2p/U+ueeP8oI/D0IH4BGySXZNx8ff/tt/e5ovf/qnf3r3nve8ZwrZZE6s544eSvdRb1BgUGAdBQbQW0evsy49gN5Zs+eu61xLUUvlpe79EIj1wF4CvgR7KiomWslkBOkxVNkx7DK9bzLJvqnYtN5FS7zKkN5AQB6ePf71IFbAt1aJPYbwVKCSZw2mV+HQZ1VFcQC9dZQ8tUycuv3e264FRmv7e2lAz/fj07147hFuGagEWhmmvi9Us9LD33N8aBnmNJp5lI3AkqMTSLryP//n/5y8epTDY+dh6MyBZNYkw+brXve6nmiM+4MCgwInpMAAeick7k03PYDeTVN8PG8fBeYUtWqproCsF8bpM9NqnaDF9lWaVKQEktbTs6e3zjZUhPTWVZDo8ykHmOOPvSkAPS3rgEi9enwX8OXB5WsV2a3SVoFe9Yhu7c8AettOt9lK/558nLr93vMH0HsthZynNBTV6IY0fGlwSmCX9Vve5iVAz8iEBJ0a0gR5ZiLm2cxxgjyA3v/5P//nzpE0hqw/9thjuw9+8IO7Rx99dPLk0bdL9+b3ZHvcHxQ4ZwoMoHfO3FnZtwH0VhJsFD8pBfYplqcEe+nZU1nJvSwqUAIdPXqGcArGAIBaz91XQh33wvCd8CSAHPtlKMunB7IDAk3kksc72P5NK94tZTAB8lZhGEBvAL19MnS3AT3ft45zf6e3jDmlGoHca6chDGOSnrWcz9L7B/17AK8VRl6NYBq5MiEMnjtBHkmpCNvEmAXAozxz3+OPPz7txwPsZbKs3kHsW+eeUX9QYFBgngID6F2RdAygd0XMvMJXqQoPikxasWvIZvXsaWmeI417WPyknPtZMhRTpUalKAFfgj0UGI9g4JNyXEP5+d//+39P3jx+sy8PIIflG+UHhUwlTs8eCpGhonnu3jFCJpeKSqV/VQi3Wt231l/6HudarreHr9fvUwP/U7ffA3I3/fxWKGLyoNffHr96oNaxnfNNRhcIpgxx5pMxlHOVnjzP8DTE0zL2oUXbfYAvQSh1M4GLv5mn3ItHwhU8eN/97nenUE3mPYxcnI9HGepwRt5LL700HYTOHDn25G2RoFF3UOB4FBhA73i0vPWWBtC7dRaMDuyhQEvxUmFJwJcAr36vIUb1cYI8ARv36zl7WsOr9TvDK3PfXiZJ8BB1FBnb5tOwJZ6PZduzpHyGe1cAh/XMvZaF/RSC1AN6PcW3d38Avf+3iW2nBkKnbr8nHzf9/NsGehqmajRBK5rBss53ed4oIK+ej9eipYaGOg7nAJ/PrEfS5HzHczBqAfBIuIInj7lRkGekAp48jk944xvfOAFVwB9z5fgbFBgUuH0KDKB3+zw4Wg8G0DsaKUdDJ6BASzmpFu4K/LSGq8RkiNGc4phgz/Oa9LBlcpWaLIRXrmBPpUnrO22brZLvhDLRtmFXpBbnL/fsmUUPz99P/dRPTZ5A9wW2vJAqYMdmQQ/o9RTxXvjVAHoD6O2T2Z58bZX3CmhuE+j5Lgnq6vc6p3nfOcrEJ5n5UiDoXJU0Wwr0sk4eoQD9fJb7m0m2Asj7/ve/f8dLxxwHiGMuw8AFwAPokXSFNuhHb67YyutRf1BgUGA5BQbQW06rsy85gN7Zs+iu7mALaAjcMiHLHNiDeKkctYCaBM5wTL6n8mT4UypNyRjBniDMvSbV62h2T0Adf3jxCGUivTjKENexgPMP2KM9QJ5gT69jAscMOz024OsBvV7oIeB0398AegPoDaD3YwpowMowzJzX6txFeZOeZOIVj1CwvSULSM+jR1uCuoyYyH15fAfgfec735lCNp0DAXbMYfx+8MEHp+MTOCeP6z2P7pK+jzKDAoMCx6fAAHrHp+mttTiA3q2Rfjz4AAq0LO5pYa579hL4qDTtAyc1uUqCPfcHVo+hr6FFWg9egj0BJ+0Rpskfe/AIcQLU8VxCmLB60z7X8PxxXSWL8tyn3dyzl0D1pkI6fWbP47JWkavAsPLq3IFhVcbXvv/aIdGj/9r2avlTt9/rX+/5W+jbarvn4ev1t3c/97llWfqSEQSCNI1ZziXuHzaTpnUygVQ1evX6NHc/IxNq6DrPI9TSPXkYrAjTxJsHyMN4BbijnvuMn3jiien4hJ/5mZ+ZwjjH36DAoMD5UmAAvfPlzeqeDaC3mmSjwi1SoCpn6d1LIJeeN+ukxXyfArkP7AkkE+xVMKK3rYZ0CvYEep6ZZzIWFCe8eihJKFC0m/f4rQLl/j7KpUdPRfKmAN+xFfF9e4Og3wB6rx18PfpvHaqnbr/Xv97zDwV6c+2eGujlXJTvnoDNOUaQRx3DvI0IMLNvAj6NWnOGKO/nc1vzxJwxzf5ofMJziDGK+cwD0IlIMOkKc5PHxHAAuiDv3MdwTybH/UGBu4ECA+hdEZcH0LsiZt4Fr9JS0PaBPe+p5KT3bx+55sCeADI9hwJMn6FHj9+Gg6L8oPTwZ7iVnjr24QHy2NNiqCaADg8efyhPnD3FP23o0cskLVy/DcB3KkVc3lSl8NyVxOHRO+4kdAr52tfmqYFeGoXSMJWRA84tCdxyL55JVgR7adSi//m7grv67jme0oglF3O+VLYpx3xF1AHeO6ISjEzgAHTmLdrlE+/dM888s3vve987ZRr2GdUgdShgP660jdYGBQYFpMAAelckCwPoXREz74JXmVPS5sBey8qdyVWWgD3KpEJUlZ/cUyN4E+yhjGHZ9qgEU6Fz3b00uTcQDx7WceqgNJGswHcD6Bm6RR8AfAJIs3Ia4mV/T+3hO7YiXr2jNZRzAL3XSmyP/lunhFO33+tf7/lrAcLa9nrle/3X2GM7Zt51TGemTK619uG5P1hvXgK93H9sX+oYyneYA3qCw/QGes0+6lnE8PSjH/1o+me+4pO+MRcxZ2F04vv999+/e/nll3cPPPDAFMbJ2PXsv96ewCV0HWUGBQYFTkeBAfROR9sbb3kAvRsn+XjgESkwF2aUXrZUhioos35LoUsPWYZIqpBVK7zPSYs832nHs/Gwamt1N0Oeyh8gjT14JDP43ve+N+3ZedOb3jRZxfHwAQz17mXWTvfA8KmXT/BYSX3skM6tivBWD4ohbbmfKN+5Bwz37dc8RExre71Q1N4zttK31/7W+1v7d+z6W+m9hR51Lsm+5LxTQ8xz728+n/bMZOlxCbkXT1CWdVL+WrTNa85vAjr7lb95vs+hPKGaP/jBDyYPHt89+04gxxzEXMX5eC+88MI0dwl2s59rAfoWvoy6gwKDAuspMIDeepqdbY0B9M6WNaNjCyjQUmYMc6qhSDVUKhWzOcCnQpKAQgWJ9lpHMNiW9w0DRQkC6BlmqUKlEsfreo+QKDx7KFRYyfkngQGewTyGAbBI+3mwep7Pl9k5W4rWsRXtBSx7TZGtQE8lMkH5AHpruXB4+duWn/r8cwJ6UrVGANTwcYFUAje+5z489+Llvr0EdS1DRw/o2T/noYx0SE+jHkTucwg6CVeYl3g+oI45Ri8eEQiEaZJVk/3G9uE2+XK4dI+agwJ3LwUG0Lsi3g+gd0XMvAtfZU7RFOxVJapm6IRkFfDNefcoK+DTw0d7NVtePtMjEjxM3QQFAjraS88edQGDXEeZIpMd+2H4E+xZF8DneXuCPb2HAj/7Owf4torMVkX/GEDPd2h5MYdHbyuH99ffyv9j179NQFGNRfzOsMtqgEqglXOGcxTzCmPcOSYNVc5b+zxjLePVnGFMryKgLr2PzD1GEZB0BQMUn5TBi3fPPfdM8x/fyRpMwpWHH374TvbgAfROO/5G64MCp6LAAHqnouwttDuA3i0QfTzyaBTYpyhmKJKKVMvbl6GdqXDVTnJPMOGeOJW5VkgV9wRpAA73m6UHDu8bf4K99AIC1gBy7oVBCaMNPXu0n4qZ2fAEebTtMQynAnxbFfVjAj3oWA9dHkDvaEOt2dBW/h+7/qmBnu3XfjtvGJYtsUhYoneOa3VPnfUEboZqCrwAVa2EKMmMfOf07GXbCSqzbs6HfGe+yucB7NiHh9GJPcLuISSygLM9+ef729/+9t373ve+KVST/riH2Pc9NV9OK+Wj9UGBu48CA+hdEc8H0LsiZo5XueOdkxTHBHsCPQFFPcsu9+wJwFR66IdgK8FihnXSroqWipIKEu1xVtWf/umfTooUXj/3xdSwrfQ6ooQZWlXBZlVKDxGfrYr6Ic/s1TGMc04B7tU/9D60qHv0tiadOEf6JmjY2r+t9XtA/lBeturlnrYKogRMevCcdwRstpdh34I7ypicyXkj9+1ldEJrD6g0cNwrh/Yh36VF7wwLZa4AnPIPyGS+cS+eUQwakAB5b3nLW6asmu94xzvuZAne97yxN++YEjnaGhQ4HQUG0DsdbW+85QH0bpzk44EnpMBcaFLu11MRyj0pqaSnV2+fIipIM9Mlr4Ui494aPvlLq3kFe3nmnu3VfX+2SzsoXVjZKQOIo3948DyvKvtrGKdAzyydCfhkhd7AtazZqqivfd6a8i3At6b+mrLpMc561cO4VtE9V/rar63921r/poGe4Mz5JD8r2HNO8R0TKArYDMtMsKVXX09gBWx1jOcc4nyT4ZdzwCtl1v7kkQnMNfwTVcAfxiX23VGWZ+LBe/bZZ3dvfvObp/mHckYopDEgn79W/teMwVF2UGBQ4HgUGEDveLS89ZYG0Lt1FowOHJECc4rjMT17VXHJsEgUIBU8rfPp6bNughC+q6zpJcxQUPpuW9wnhAoFjD/a1kPoGXsJJr3HNZ5hVs48hqG1t20pS7Yq6kufc2g5FUvpfWg7++qld6d6XK4R6CXPt/J/a/2bBHrKQA3/zt/piWuBYa5laGQahRzjAryUq310yvkjgZ7PmQN6XPeIF+cbwsQJ0yR6gL15vptZg/n9+te/fkq48vzzz0979HpjYwC9U8w6o81BgdNSYAC909L3RlsfQO9GyT0edmIK7FOITgn2eC333vE9reUVtFULP+UFIu79U2EDmJkQwf07lHE/DRZ4M+Sp8HHf5C8VULp/z0PXBZh+2pf8XKPInZi9Bzcv4Ds2MEhlXJ5lJ68N6NXxtRWoba1/bH4qJ/sMRnXPnIYYDTyOHdtI8O9YzeQnhm06P+U8tVTg01izL9SzvhdzCiGaGI74JKsmhiT6xDxiKKpGore97W27l156affggw9O+/Okl9l/q8euPm949JZydJQbFLhdCgygd7v0P+rTB9A7KjlHY2dGgaponBLsocTkvr206FcrfkuRVFlLkOa5eyheAD4s8Hxq/YfcgD1DrHi+e2j08GXGTYCjiqhePUM7E3AaRtpSzLLvVdGuHq0qDuem+FUg1hPfQ94vabhW0e0Bodpeaw9X753yfq3f49fa91nTl5sum6GVLQCf4ZCt8GrrJE3SO6ehJvfxZVbOenQCdSt99wFbygo2M6S00jE9kMwlgDs9eB6lQB3HBm0yD7373e/e/Z2/83cmgMfc4j7im+bTeN6gwKDA6SkwgN7paXxjTxhA78ZIPR50CxRoKcqnBHsJ0lreD/fk1CQNkqaCPYCZ16zjOXooadzjEys8Fnkzc2YYp/v3UBLd16dCr/cvy7T2Hs6x7tKB3lqPUA94tYDRKYFerz9rgdjdDvSQc8GSGSb5LQgT4OmZs3wLTFkvQ7fTo+devDQC1fbmgN4+Ptl/n59zi8/UaESopkCP8swPGIoYF5TFsPTAAw/sPvzhD++eeOKJ6dw8/7h/ypDoW1guxiMHBQYF/n8KDKB3RaIwgN4VMXO8yk9QYF8IllZvLfF1702GYlmmWvrrA010kgCi9sEse0vAXnrgVKoEi56xhTKmpw+wl0c60A8UN4GcQE+F0r17hp0a0plgj7JV4ZwLhTzE43VJYtsDTjcN9HoevF5/WwAlr91NHr0EMHraBGY5NzhvzMltArgEeXkeXm13bp5qAT15nhED9sX5SWBa5YP5gQgAPHiGbBr+zTzhGZ4en/Doo4/uPvCBD+zuv//+aQ5oeRkvafyOvg4KDAoso8AAesvodBGlBtC7CDaNTh5IgX0eDz17gp5qgU8AmGX2gT2UofTqVaVZS7lgr5UwQWAlaDSEyhBMn28iBzP28QnIIysnypt/Wunx3qHIpUIroBPwqeiZSl3AmgqnyV5op4Y+XhrQ6/W3il0v1POmgZ6ZXe3n1j2Bd7NHDxpWY4/n2FXvWGs6coy4587xmW0m8MvIgqXTm2DL+cg+199zoZs//OEPpzBvPHl8Au7oE+OdeYJ6GIXYi/eud71r+qSMSaZ4pwwFX9rvUW5QYFDgsigwgN5l8WtvbwfQuyJmjlfpUmDOCq6Cq1KWACwB3xrPnuBJ4FZBn1Z92sxsfZYzZPP/a+/cemU7qrO9uIpEAJuAj9s2NtgGfECI4wV3/O9c8AMQ5EAUlBgjY7CDwRCFG66+T88kz87wcM1Dr+5eq3uut6Wl7p6zjm/V3LueHqNGue/P73UvkVYCAM8z+CgLV05+tcfS56/wLNj88wy+CgiUy33u1aicpBkBH9f7gexrroRr99cGcM2CtZa/3z+2PVssZnPubVvqXktzqMVtrb29vLX618pbG49j8/f2dVfc/uzWqLg+l1rufZZ878+66eoPHQKg0FZdM/uZevU4F/+d8dkU4Gp/tljPbJP1625qG7UuAqz8AATo6QHAPT0GPB7hySefnPbi/ehHP7r54he/+ClLfh/PY8dvbX7kfhSIAvejQEDvfnQ/S60BvbPImkIvVIER6NFUr9cFUw2OYJp6bcmyZ/eXXCDNXxeAde+PC9HqDlpdJgU/8mvVM1ALizkPWXdh14HPfXyUA7AJdCz+PIZBSLEffVjrHkLSdhAbLbyPmRrXCHqOo2M3NwdHuqyB1trCe87ldm4Mrh30en8r6PGcMOeFs/r8+dyNXB7VpJZtGdUdU6iq791C2L/XH28YEy1xh4x7/fejz7G//OUv049IWO84NoEfgCpko4XqswAAIABJREFUYsVDE15f+9rXpnPx3njjjemHHrVael4Desf8a5a8UeByFQjoXe7YHNyygN7BkiXDFSuwBnoutvqCrP66fyjsVViqxxgoY11w1oWj96tlz8/+Ym/ZWg9417rnvj0DLwh8luu+PQ9ct2y+A3C6bAmCo0Vdt+h118H+/ZAF7GiaXSvoCXv1R4Utj9Gheq2B3drC/K5Bbw1UR5BV86y1tz5b/tBRf8ypUFbHZkn3GlBpDfT6jznWoeWtu0HWf2e6NrR1FPyouoAKfUblxZLHXl6AT8irfeM5x4r3ne985+Zb3/rWZMXz0PMtc29tPm2Z40kTBaLA5SkQ0Lu8Mbl1iwJ6t5YuGa9QgS2gV2Gvukb5uVsEtlj2XOjP7d9zATiK6mfeup/OBRYLtdonF57u12ORZ5n1PD7u2x8DsQh+uncKgN4fWfVcfAqedQ8g7dZa0C0Nt5061wx6t+nzlsV2Lfehg16dH/V59bOuzNUK1jXWjbKPF+ncf0c5Plf134h+Tp7PtTDGd/fp+rn+CLD0Q0AHPcus77hr1z2C9BPYs739hxfgDlfNV155ZdqjR9+N3NvbNZq/Ab3bPNXJEwUuX4GA3uWP0eYWBvQ2S5WEO1RgZBHwWv2lvH8W9lyYLf0SX2WrB5Sz4BvVX2Gv3/cXfcFqtH/PhaeHIbPIA/j4zstf+XXvpG8s2IQyygQgtezpxmWAFi1/dSFYLQ1G+qxuaacK4HAo+KxN2VOXt1bfue+fGvTO3d7blt/dKHV5FNJGVvcKd90tW8t4/RHH9NW63z8bcKXu67NP1Q2zA2gfp26pq7pYTv+3xueWsniW2YNnVE0j8vpvjNZMyuBZ/MIXvnDz/e9/f7Lk8eOMPxh1XQNyt52hyRcFrluBgN51j98nWh/Q29FgpisHKzBa6FcL3RrsCVUuwuqibNSYGtSERVQFoGqZq9YC3byWwGq0j0+3NABPt03ct7DsGfWT6Jy6eblIFtQEPIBPN8567p6LY9/VoLqXGpCm7lWswSwOHbBTg9mpyzu0P6dOv1fQG41ThTOfu2rdGln0nKOj/bfWIeD5DFa468ci1AAu1WrnuFaAE/YqdK2Nf/0BybJsj20B6th/53483bj990JXTNJ/9rOfvXnttddufvjDH948//zzj6Pwjqyaa23L/SgQBfarQEBvR2Mb0NvRYKYrByswt9DfCnv1V/a62Jwrt/9y32HPDugmVherLhTrgo/01aWzH4tQ9yMZjdOz9rT4GcBFMKyWOKGPxSJl86drp2fu1fT2u8Kf7qo1kqefD7UY3BbMTuU62ifYbdtz8ETdmOHaQG8NMOr9+kNIlaPDXXfLrJY189UfZPq+WJ+5et5lfY5Gn7vVzXHwvbpr1j51C5r/ntR/B+o1ytFCT/uAOwKt8Ec/Rsdr8Hx/7nOfu3nuuedufvzjH99wNh7PMM8/P+LUNtTnduOUS7IoEAV2qEBAb0eDGtDb0WCmKwcrsLRQ3wJ7NU11+5qz7I1ctFxodfhxwVmtD9UFrNahZVDLnvBler77mUUhe3lYJFK2QVu0/NUFNXm07Al79ZgG4a8uGOcsfHPAZ1vnBq9D2m3gKqD3N3XXwPo22h780JUMh4Beta4LPxXStJTV57BaxMivNVkruWndw1ZBkPS6QPqsdXfO2vcOonyvFvx6f24cqvV+pKvPqj/WcFyCZ/25x7a3CcBjH97bb7998+Uvf3m67TETpl2bF8eMcfJGgShwfQoE9K5vzGZbHNDb0WCmK0cr0Bee/Xt13aquWHVBKZjV+7Vhc7+aV/dL01uu7lr1O2kq+PG9WvdGVjMWg0bmxG2ThaJBWozWqSVjVLZgZ1ROvruXz7qrha+6cQoaXNPyKPzVBXGNTDq3d2kNSM61cF2bH30Cnqsd1tP1OVaXtfxHP2D/W8AIiqorZgWeamGrc7L+EOIzN3om6rNZAdH8WrKFub5HVhg0b7UQ9mfE+q2zuynPzR/6Xutx3tAvjzngBxrA0z9+mOGaAMsPMPWHJ6JpvvnmmzdvvfXWFGyFfrkP91TjmHKiQBTYpwIBvR2Na0BvR4OZrhytwNpC3sWY1oW6sHThOLIouEhcA766p63vQaoWjdHitS466564GkRFV9EKe+zbI5AD4Of+PRe/deFI27EeCKQAGcBHtD7P46L8elxDh8+Rm5h9Nq3n+1U3NLWoLnG9bV3boyfDoIC7AqGtbb900Ft7nno/6/NVP1dLWs1TLW0+Y73O7tpZn0/v+QMO9+revP5jTf+hZTRO9TldA71R/v5s80zqoolFzz14Pofc51Wt+pyJ973vfe/m2WefvXniiScmSy7Pbo+Ku3WeJV0UiAIPS4GA3o7GO6C3o8FMV45WYMvCtC9GzeOic27x2a0YNLbv5SGNVjAjarKAG4WD75EFXei6OB1Z96qVj/ykYRGJKyfAx7sunCx4edWIglgTrMdFrNY9YK+7eVbgrJY6F7MCnFAnKLr/T5DxfeTeOhr0bkmbc9081OLW58da/pHF5+hJWgq4ZNDrwEKz56zcFaC6e2T9AaWW4TysgNfhv0fa9JmpVvdu0Rv9oKLkvf2j8T8G9LTca1XneeOZ9Ln0RxGsd/wgokWdfDy3n//85yfA49gEoA4wrJF5Tzn3UlYUiAL7VSCgt6OxDejtaDDTlaMV2AJ6Liw7aNUF6ci9a2SFs8G6btUOsKhzMTdazFpfX0DXRbMwJlAZQZPrpAOcWAx61hYLSix7RuPUwtcDVlQNbLOLT949nqFG6XSRWqGrgq3lVMCtoDgC17kBXwI966x514DNtH1+zLmWmn5tz9WxE/auQG80P2l7163+mCEUdTfM+hz0Z6hCXp3fzvG5dtQy+7MHNPnjjJa7Dnq1HdZRn6M+7vW57WNYQc/nbus48xx6BibvH3300fRDDM8oY82PKTxbRM/knT/SYbV79OjRBHjsw6vBVqp2W+f51vYmXRSIAvtUIKC3o3EN6O1oMNOVkyuwBn4uRuvi0kVlXXzWResS8AlQLsgEtRpooVst+oK0fu/unH//938/aVSta9bFglH3Tfb+sMD0O9Y+7rNQFriEPxfyNTBLjdJJer/XcwRpW43E6eDVvX66mlbgq1ZQ3Ty9734lAahaNyskzIGg+p98Ip2owDofK7DOAeeaBbKCWe17tzTX5s9Bj2m0Smkpo211HvZ50yG6ll/Br7rvVnjsrpn1e3fJ9F4FO/vd+1Wtd97bAkoV9OZguP57wbNBO4E8njmeNd553rDo6QoN1PHy3Ds+E03zK1/5ys2rr7568+KLLz72BrDetR8iTjQtU0wUiAI7UyCgt6MBDejtaDDTlZMrsAZ6dXHcLQlzENgXkH2x7SKt1i3waO0aLba7paQvgA18Uo9g6FCly5hWBc/nAvyw7mHxc6Gu2D2Cn26XunEKgNUltbqT1WMa6mK+lt+DtlQorLBYwbC6hda9UmugcvJJdMICR3NlBBNbq1yb3xVsTFuhbZRf0BPSaluqa2L/waJDdrX8OpeFxvqsdVfPDnOmrW6ctbwKqLUNc1qvaWsf5+CwPnPCnO6Z/LAinPrDRN0Di2smzyHXsNx997vfnax5HIBOfUa/DeCtjVLuR4EosKRAQG9H8yOgt6PBTFdOrsDaQrhWKNjVdxeO9Vf+anHzfl30LoEIUIMFYGRZqAtTy6sWDdtaYUrXyuoWaZuEPSAPK4PndWl1wJ2MsrQ29j64f6guOq2vv2uZEwYFM61WXBcOq+bd4te/C7W+z02QJQvfySfVEQWO4OiQ4ubmVv3xoc9pv/f5xfWez7lvwJAKhaY3TQe7DpLVKlufnzWwW/uBxbLq87AEeIf+MFCBknKrdV6LtuP4xz/+cfrxhGBIAJzz12cKC7xBj3z2ATuiaPL3D//wD1MeofBQV9FD5k7SRoEo8HAUCOjtaKwDejsazHTl5AocAnojqOsLyGOBTxByITiyuNQFM5/rfiQ/uwCtZ9tViKzWFMO5a9VjUfqnP/3psWsnZVXY04JSF50uvt2nJ9j1A9i5LwQ6mEJfh1Ehwj6otYtl67fOHuCluyeOjqM4+YQ6ssAOTocWB7xX+Fia36MfJDrcdTir1rQ+1zrYdaAcwWYvzx8u3HdX71t+BT0tgPZlZKWrc30OPud0ts31x4w50LPsuie2n4Pn3lbeeQ6Aumqx/vrXv35DRM1nnnlmsuDV+eC/DYfOiaSPAlEgCnQFAno7mhMBvR0NZrpydgXWft3vC/FRwJbRNRfQfUE6tzjWLbIeVO6+pZFlrwKf1pa64BeWcAnj5QJZSxj5sThg2avh3j/44IPHRzIIUrbZRfloUIQxF7FYKat7ZgVQwa9G5uzQZx0d3kYwZ52Wpw7Vmthd3/xuml7u3MRbmy8931rwljXQ6/d7/Uv3+9wb7WPr81FLkv0YuUeuPZT1xw+fgwpwfq5nWAp6pu9trXO7A2ttT3fp9TkxTdevwlQFWecj+Xy+elnswePHEu7joukPKD7LBjFi3x1/fMdVk2f8S1/60s3rr78+uWj6jNY+rmmc+1EgCkSBQxQI6B2i1oWnDehd+ACleRelwNrCfbQQr/uJ5tzKXEB3CKydH1lfdGkUlFz41gV5Bb+6f8h21TbrFtqtaAIf7WPB6uHquHGyj89ondbr4rpbN0aDWS1t1iuM6f5ZXUxHQNbBq4NatXxWC0kFuLpw7tcrZFZL5doB1N0ldG0yr4HcoSA4+uFhbk7NWb1G7plLYFtdI0egVPPOWeycpyPgo8w50Kt6C191LvK5zhXnQp23ox9MbHOfZz6vzlvmqbDHOz+MAHU+M3zmZfspD+sdLprMJQKt8CfoPf/881OQlaeffnqy3vF81teh82tt/uV+FIgCUeB//y/8zN6V2H0HHcCA3t6ncvp3SgVuA3rWX8GqWhnmQGzkZtYBjoWm1q++z21ugW47qktnd3fzWAehRriqgVdYvPLyHL6PP/54slIIgR1ql4ChWvjqQrmDXgVAF9fVRbN+7uBWXT2rBYZ0Sxa8er/WyfU10KtWwy3z8JJAr7fX+Vjb2HWrYzyav/X50eKlBYx3XEvr/r4OfM7/Eeg5Tn3Omsd5Lxzp0lv3g1Yr3NzzV+cVnyvYUjZtwz2Td/bgYcUD8OgXQEcany/ADQsdxyXU40kAPKJpPvfccxMIqvMaOG+ZY0kTBaJAFFhTIBa9NYWu6H5A74oGK029dwWOAb26KKzWk744rla3DnZVANui1UzrnvveRr/2W69tcWErlHlelxa06qpYPwt8XAPsyGdYeIO2eN2FcLdsdtc2IU6LDeldFOveVt07RwdBe3xEt7zoYqhFZ20/Xs0vhLrArxa9NYvKGgj2CX1q0JuDNa/X+VzHp/dL/ep87MAz6kv9QaP+0OFno7x2oBvtwes/iNTnxs/VFZP2eCSB87tb9HxmyNefyfqsjP7hUSPnMW1mzgN1WLl551mo50oCsqTHaodbpoFWmLe0FesdkAfgAYDOH/pntM3alrX5d+//YKYBUSAKXKUCAb2rHLZxowN6OxrMdOXeFeggOPou+NSFqwtRF9J1YVoX4H2hXb9roav73gxuItjVBb6L3roY7wvsfhRDt57VyIjkdQ8frpwscgna4vl7Wh/JowvoyOK1FMyiB1bpIKWlxOsjS13fS1gBVn3mLHzeH4Ek97rL5wjMl2Cu1tstoI51rbvvMVO73s4tD0YFnbn8FSycC6O5WudsBf2+z850zk+tevUZ6TpU6ByBZwWwGrSoP0eCqnPKfLpu2oaqaT2+gHlEGl0zsWxj1Wa+8+f5eB4v4vl35OMe9QJ71MsevDfeeGOKool1j7SjZ72PY0Bvy8xOmigQBQ5VIKB3qGIXnD6gd8GDk6ZdnQJroOfirbp7nRL46qJboKnHMfSFIYvNugB2UdsXxRXwqvti3ctH31jgYt3jDwuEB6/zjlsn93H55J28dc+RbbcNNWhMnQj0SzjrLpgeLm3fR/2t+/1qYJZuDRIEKsDNgd5WsKpjPYLA3t5uceuwV8FyKSDJ3IM00qem7VDa53edzx34yCvY9SAtdZ5Zn5axPu6jOrf2h3TOhRHo+WOHP4j0H2Fov3DXLXx854cNrHcAHvOaa5blfMIyB7g57ygPmOM7Z+FhwXvppZdunnrqqU91a63vAb2r+y8iDY4CV6FAQO8qhmlbIwN623RKqiiwRYEtoNcXx33xXy1spj3UwueiWddHF6sCmwtELWoVssxbLTy2cQ34ah5gjxeWDv506eR4BhbILsK7rkug17WpbpSUo0VPK8qSRY97WnyqG2i3Wm0BvZGr42i+LIHcKH2dTyNIrOWt3d/Snl5ehZs5UKquxqbvY9jddkdQWsd2DXAOAT3nWXXP9LmynD6PrJ92AmlaoEnPDxbMX97Jx7s/XpDWHxu4B9D5nbzWQ3CVF1544earX/3q40iaQmft25oOAb0t/yonTRSIAocqENA7VLELTh/Qu+DBSdOuToGtoFcXmnOumccCX3XDNFBLBz6jBCp0zVPhslszXLRqUasL5erSRzoX/SyIOTfMPUy4d/JXX+xTWnLd1EpEmhqQwzJsjxC3ZNHjnoCnFaZaCysUz7lyWn59r1p0V84OFLa7gnS/NoI906zt6evtXnqgOozV+dfv+b26NzqnRz9KmJ7+1x8S1E3LcgewQ/8BWAKf6ibcn1PaNxc4B6szc5a5i+Wuzk9dLCswMocBPN9rHyiLICsclYCbJvOPeaz7aO9vQO/QGZD0USAKnEKBgN4pVLyQMgJ6FzIQacYuFRgt1OZgsO5XqmB1DPAJAu6PQ+SR66JuZt2y10GiWmI65HQ3SmGwAoAWEKx6QJ5RCd3b5N4l99jh/kl7aRegyHUWxrr3VW24poVublFvG0fpaFt1u6vQWBfyXhcKaz8rcPJZ0KrANwd7WyBHUKppqyVvi8VQ0Bq5ZVaXSveqdffeDv11313VortB9v51uK0/ENR+HvIPw5qFawS+FVoBN+t2zrnfFNhjnvrjAIeZV5dM5oPfeQf2KIM5zR9n4OGiyTt/o/Fea/8hWiRtFIgCUeC2CgT0bqvcBeYL6F3goKRJu1Fg6Rf5uwQ+BHXhLdQZybLuszPAxGgPlYNSLTbCUV+gzn2nLsvG3Y02ffTRR5O1RJdOg7fU8+6oE6AQ+oQNQLBCX7csjhbTFea6Fcf+aGHpYMD92q4Ku+poGRV6rKdaCUdtO8aCoya1jJHFz/Eb3XOOdEvdCCy91gPA1Id3DjxHc79qU/OtabJUX/+HpI5n3ScrvDPHDKJi1EzcjnHVNEIogMcfZ93VMa+RYYE87jNf2XtHFM1+2Hlt28iiu5t/BNORKBAFrk6BgN7VDdl8gwN6OxrMdOXiFNiySF0CPhfTp7LwVQtYdVd0oYu7WV3ka9UZCVvbvQZ6FXosS/dLz05jQa3VhAAXXP/d7343WVg8b4w6KxAAekJg12hkFar5hTnbXhfbc650HQS7VdO2VbCjv92iN+dSeYwr5tweuj521Wo7N66W1ce/Wg9r3t7uqkuF77n8c9a9Q4FvzSI2Z9Gzv8w5LMda8Zwvwj3QBsBxHIJjXHWnfjQjiubLL7988+yzzz4+BJ2yev392V9r/8X9A5cGRYEosEsFAno7GtaA3o4GM125OAW2gJ6Nvg/g6xYJXdcMsIEVY+k1Z4mYW7DW9C6ivcYCm3p16+RoBkPW805b636mGg2xut9VOB65Jwqd3a1SUKTtde9iB9qR62Yfww6Ata6Rxa/D5pzmFV47NKlnzTuaf1wbWeEEshEIdkBZ0lWw3WJdnXs+5kCxupGONFoDpd4P5js/FmBd5h3rMvOOQEJY5Tj+gDRY43h/8sknP2HRVUcA0X1+RNEkyAqwVy3QVZe5Z36t/Rf3D1waFAWiwC4VCOjtaFgDejsazHTl6hRYA8G6mHdxLZDUey7OO+R4vVq7+iKzWrmwnGm9GAU7sfwlEFkDwyUrjfu9WHQDd7QN8HMBznXcPIFCFuKUhRWSdrvQ1p2TfrinsIJJta5V0B31bQTfIyseeesh7KbpMKk2cxbQnm8OqOZ+FCC/+xu1lNY6BcUOekJZ1cM5U9uwNl+7JVOortp2cK5puj69Xc5n26RV2nTq5/5Jodqx0WIHgPEZrXDLZH59+OGHk0WZ+YTVjv10QBtumgCffWCOMv/4Awg5PoE8WPmIpMk7+UfzKSB3df9Ep8FR4EEqENDb0bAH9HY0mOnK1SmwtnAeQdkxwNcFqtDIZxbE9UDx7rq35kp36EJ21P8KZ7SFxTfwpksdFhdgjwU693CzYzFuWSzgaQfwJ/RUSxgaoOHISjUHUB1Uej97WXOum1sn6JxFcC6/Fs1qjRTUOzxSRof4bkGzP3Og2dvR6zh0HszBs6Dm/RoMiLGinTWirHPXaz3wkH3nOnOHHxPefffdyUWY8nC1ZD8dkEdUTFw11YL5R/3OPcpijpmOHx7qmZX92R0B7db5kHRRIApEgbtUIKB3l2qfua6A3pkFTvFRYEGBraBXi+iWlkMsfCPQ63u7BD5Dv9c8axawQxf4S/2vYeypl4W2e/J4JwIi0Afoce+9996bDq+mTBb6uNpp7RP4uKZeWoHon653fTFe21ctqGuTeg3U5vbozQFUB7ElYK97xwQl0jt29GNk0atl9vbP9VdN1kBvzoJpuXP3R/OtWu88L5FxZowdb96557mKdQ+qMMy8+elPf3rz/vvvT1a4N9988+bRo0eThQ4LnmVpBQSOyQMgojFWO105qUfwXJobhz4fa/Ms96NAFIgC51AgoHcOVe+pzIDePQmfaqPAzc1jK9RtxLgt8FGX7poVEnsADhbHHcRcePs+ByZb+7MFdIUV2seimxcLbawxuM5p6cP9jkU7sMeCnLQc0o6VxUW7Vhe+a/2hDYCjVr45q2UFvd5utevgUt1E670KXdTXD67v+s3p3kFU2KBMwIR+Cq+1Xwbccfxrfc6NCr1zgHIo6FVIq3V28O1g63ddMLU8A2WMLwCv2zF91p1SwOOdPB7XAQTyQ8E///M/T7D2yiuvTHvqgDd/TKguzMwzrYnOG96pq2qoHnMgH9Db+i9D0kWBKHCfCgT07lP9E9cd0DuxoCkuCpxRgTXXwmqd62DSXT774r6CI59J78K01lsX63PAt1WCNdDrroOjBTRAVwNqYHExkAtWPlw82efHdaEOEMDlDssNi3gX7QbPqHDZLXn1ez1rjj6PomYuWe/Uz8AyQrj6q2O1bFVLZAWt+pk0fK9BZSzLskeQ2EG11t8/175Sj3XWsa9gM7LaeSZdhcvaBu+bF534E/Csl2uMpcBcAbvqxWetb8wLxg/4x/WX97ljRTp41j2Ao/72eR3A2/ovQtJFgShwCQoE9C5hFE7UhoDeiYRMMVHgDhRYAr26kBc6qsWugpxAUd8rZFQYmKvzFMB3LOix4AY4PONMSxZ9Af6w7GHhw9rHu66eRFkUBgzkgmUQgMCqo4sn5VcNBcAKwCN95vo1um5ZPbAIaStIVr0reNDXOYtYnZJ1f9sI6CrAdjCp5XcXUMrqoNfbV7/XHwf4jP7upRvVq0smY8G4uC+Pd8Yd0Oce7pd8r2DXXT+FRNqsxVN4rBbsOT3nAG8OkO/gn4RUEQWiQBQ4uQIBvZNLen8FBvTuT/vUHAUOVWAL6N0l8HVLh3VvAY8OmSMt1ix6FQwAGRf2wINunbwDfbzj7ok7JxY+wA74Iy2f//jHP05h9o3W6QHtNaBHDfxBXdVlUwis+h8yXgKKboaWU11Ka5oKeCO9uyWygt4IFEf3+3hWcLL8Cqjdqljh1PaaXtdINGUMdLOsYwp01713df8hdblP0yMQPA5kZNGjXMYSd0v38GHF668Kiu7t3Apysdwd+i9a0keBKHCJCgT0LnFUbtmmgN4thUu2KHAPChwCDucCviVAm7M0zS2Aj7XozYEg9WHpwUKnxY+6gD3D43uEA/cBQM/v4zrQh2uf+7pw+wQCtf5ohcKKVF8AhwFCuvvlFrAdWb46tAhb3VrVQbMH2RlN126ZFPZ6WtvQXUgNdqKlq4JhhdLaB2FLoPW7e+zqXEHfDou0kXFkfBknImZyzt2Xv/zlCRh59R8guq4AHnmEy66l/eigt/bIB/TWFMr9KBAFrkGBgN41jNLGNgb0NgqVZFHgAhVYA6URGC4BQA8q0vf86caoS6Gukx0q56TqC2EtNHP5l453GNXRLVujND0QiXv8fAfwcPHkHUsfEAhQ4AZKewBC3oEQgIF0gAd1a1XkHpAp+FX3TK7Tb/J0iHGvWt9rVl1Ia59qf8lL2cJLd9Ul30gf9Jjbm2bQk+qyKFACaPXcxZq2pve6++2qRa+7QlY4HM1TwIu2Mi6ef0cAHo5B4Mw7LHUVSnXHtI9oQjvYz4e1sLqN9rk4p1fVP2B3gf8opklRIAocrUBA72gJL6eAgN7ljEVaEgUOVeBQ0KtANQoc0kGvwsJovx8LXdtQy1trl+0YLa6rBucGPUCMOjxegff6R588q493A7sAGvSd74CgEUB5pzzdPQHBenQD33X/pJ8EAaEN/FGeQMI9wYjP6sx7hy6v1bGt7ocdoqt7Zb9XLXOUUfevCWiCJGkBpvq9W/yEJa/blwpI1cXUOTb3HAikAjj6//73v5/awRl4AHYFPcpxr6NRW2k3gXiIsimozgWTWXseA3prCuV+FIgC16hAQO8aR22mzQG9HQ1muvLgFFgDqrX7XbDuutfhrlv4BJC6QB8B5NzA9PZ18Ds36GEBq23HbVMY4R3Q0dLnnj9cOPmjbe79E/i47gHv3Hc/oGevUaah+oUE4ATrEn3HndDAIsCferiPre4bBE6ESt1FaatjKIBV7SuYdLdF4dQ6Bb1+6Lh767plTsAawVo/6LxbhgWy+l7HwT6gHXkFPfddUvfTTz89HZVQ3UTJR91SwlhCAAAgAElEQVTWzzhwHyh88cUXH0clvS2w3Tbfg/uHKh2OAlHgqhQI6F3VcC03NqC3o8FMVx6cAmsgt3b/UNAzvcDXQe9Q4OtQ2I8DODfo9X1t7quzH0bf7K6NAJeWQMABwMKaBwTh4ukh7oAfFie+ew+3UABQF1L3nHnEAlYmXBGBEcAPd0QsgbzTHoOTeKC9e9y4ThuMREn5HZzJ76vukSPdKPKlbpdCYXWtrJYy4U/9aEO11M197/r3+dhBSmBDV+Aa0OaP8tmjh6WugmodNz6jDy8g77XXXvvUcRiHgtuh6R/cP1DpcBSIAlepQEDvKodt3OiA3o4GM12JAk2BQ0GvW1RcuM+5dAp63dLXy7FZHdxG1r8KE2vp16Ii9v73hfkh+thW3yvI1P7WPX9cx4oE2Gn14zPgB6wAHloFSedeP9wKAT3gBfdOAMZ9fxXKRv2rAOaB6epfXW1JV61wpOnfubYEMxWMR6673SLcH9A162/fU6hrq5pRnpZTdAKMnRO61toG8qI70Iy+L7/88qRp1bD3NSCXf1KjQBR4iAoE9HY06gG9HQ1muhIFTgx6FWD6Qp4F8sii10GoNqkv7EffXZi7Z21pULvFai0YyylAb+SaKCzQHi19vOMaCrwBdQZf0RrFd+BPd08AEJdE8mF5A+6++MUvTp89ZqBa4exLBxVdKtG27o1zLOs+wO7KOaf1HPB0C2gHzwpZt3k410DPvXVaTNGrwj/aujdPIAR+0fb111+fILq+Ana3GaXkiQJRYG8KBPR2NKIBvR0NZroSBc4AehZZF/G3dd1cA70KI0LE0qCuWWA6CJ4C9Cr82rYKt7XdHsYuXPHdfXRcoz26HwJ9un0KiUCLcFeDnuhmKejYDspzv17VTWCqe+W4vxVs1qx6atIheAn6DxlX26+Ono3omXhaSAE9j1igfMC5nqMI+PHCovfWW29N+/qc11u1yD8yUSAKRIG9KxDQ29EIB/R2NJjpShQ4I+jVooUZFuDdbbO7NNZ8a66YFaJ0Qaz511z9+mK97/k7N+jNgayWNftEO7T+cY3PAAnumxzlgHWPPO4pU1OPZhD0+jl+9YiDNevmCFjnHiB1W7Lsjax3h7jG1rp7PRVUtZgCbbhhEnET0EMzj0ywLEAPkDZAjvv5AL1vf/vbN48ePcq/GVEgCkSBKNAUCOjtaEoE9HY0mOlKFDiBAkuL87WFe79vEA4BaARa3cpUQXEUjGMJ/Dpo1f1+QumSRFvgaASb5BNiO+hWTbo+9h1ww9IHrHAAOECixY97fDeAC5ElARy0pX+enUe/sGZVK6D9n+vzyNWStHOW0p6+pqv9XgPyQ+u1/YIyfccCig7A7p///OfH37lG/cCd+yWBQjREb2AYDV999dXJfXPLmJ/gsUoRUSAKRIGrUSCgdzVDtd7QgN66RkkRBR6SAseA3kgnIx/OlaslaA6UlsBui4XQ/DUQSb1Wy69gODfmc6BXLZvkHVk250BPF04icn7wwQcTxFGe4MZ9jxbQfRGgozzcF4U9LXrCHvm0Jm5xTVwCudqnkX6j/s4B321Bz74bWIX9i0Ablk8OsjcyKfeFOwDPz2hIGlw8CcYC6PWANQ/pWU9fo0AUiAIjBQJ6O5oXAb0dDWa6EgVOoMCpQc8mdSgTHAS9DgojSFjb49frmCt7CfS4t2YJG8k8Z8lbsuhRjgeqY4H68MMPp+MYyEMbDCzCOzCHtQo3xY8//niCF1wVPXphBHv2Q+AbWa8qAF8D6AnUQDEg/Nxzz03WO77Tfo/EMNBNBT1cOdEM0Hv++edvvvnNb0669uitJ3iMUkQUiAJR4GoVCOhd7dB9uuEBvR0NZroSBU6gwLlAbw6OtljC5mBxDfzoS99DuEWiLdYvgbCWN4K6fo32VODCygTsASvvvffetEdPQLP9WJ2MvAnIUAbpgD6+C3ukq/v0PN/O8vzeQXdkjVvrX79/DoteH6s6nsAugPbSSy9NbpkfffTRZPWsrpseX6FFD42BPKyABGJ5++23J/0Axq1jvmX+JE0UiAJR4JoVCOhd8+i1tgf0djSY6UoUOLMCSxB4m6pHoNatcEvl9vxzFj3S1bRzroPUdUgfl4K7jCyUtWzdNbkGqOi2iSWKa+7f4519elrvABX2pfH+q1/96ubnP//5JBHAA7BwD3ipbTNyZz8A3f6q+Qju1H8EcmtwVPtbI3Budd0cjb3g/oc//OGxRY9+4e7KNbQC+NjTKOD5rjssWj7zzDM33/nOd6azCt0Pudaf28zx5IkCUSAKXJsCAb1rG7GF9gb0djSY6UoUOLMCh0DQlqYsuWduqWvNojdnzZsDjZ5+tPCfc9G0v+YxXW9jhSqABJDD0oSFCrdNoI80gIsRJgE1AQ4wwSL14osvTml/85vf3PzLv/zLZCUkDRYtQA/gAfyEPNrXo3Jyb86a18fvPkBv5ErqGGHBo4+4YBoMB1jmhYV05LqJpmgC6HEgPZE3AT7HKIFZtjy1SRMFosDeFQjo7WiEA3o7Gsx0JQqcWYEt8HVIE+aCdVDG0j3rWAM90lV3P/PNgZ4QJkwcAnrknYtCab31QHWggz+tT4ALAUVsL/cAFvaV8dJ9k8O+v/CFL0xHAwB9uC+SD9j79a9/Pd3jGn+An589h482VsseZQs4FUIvCfS6rozPf/3Xfz0GPe6jF8AMHHukQnXZ5Bp6oiO6AHjf+ta3JlBUg1j0Dnl6kzYKRIG9KhDQ29HIBvR2NJjpShQ4swJ3CXpburIl6uaWvWM1TXUdPXThP+eqaF8EEqHD8P/stQNcgDqtebogAitaooQ93tlj9sILL0xgB7iQ7re//e3NL3/5y8kyyDXOmCMtViz+PH+vBmfhWj3nbwmCBefan6VxOtZ10/wd9NDDvYwEY6H9XENH5oTQ14Gvg96bb745aSj4bplzSRMFokAU2LsCAb0djXBAb0eDma5EgStT4FhwXLPAVWjbUtdoj1+VdGRlnAMj8nVQ1FXSYwLYR4a7IWCGVQ6LVH+Z1v1llAm04Z6JdQ+LFNDHd17vvvvuBHucx/fEE09Mfx4hANAAdqTlc7fujfpSNdwyvZb2Qpp/SbORbhUsKR+Q4+w8ysEyhysmrpr8EYCFcdQllmtoy7sHzgPAWEO/+tWvTkcsJBjLlpFNmigQBR6KAgG9HY10QG9Hg5muRIErU2ALfG3p0pLLYY/quVTemrvo0vENtS9+Bkjqy6MMbBP3sEJxdh4Wqg561GceXDwBkupWCrABOuw3+9KXvjS5aQJwpOWohn/7t3+bPrOnD8ufB4bXg9WFvdH+tKrrmjYjXefyzIGeYDxnSeW6oIcFEwsd/cZ6ST/Z5wjQGcmUetAUoOY6eYFeQA9IfuWVV26+8Y1vTPsa84oCUSAKRIG/KRDQ29FMCOjtaDDTlShwZQqcCvTmun0oqKzBzCiwSg/gUt1AAY4R6BlREzADVrDquUevphdOgDAjQ7qHj+/8AS1PPfXUZNUDerBaATPUAey98847k0socMc17gE2QqFumwDiIbC2ZaqdCvT6cROUq9sr/TfKKFY+LaNoT58AQmAPDfjTlRUr4GuvvTadpQcEz/V/Sz+TJgpEgSiwJwUCejsazYDejgYzXYkCV6bAuUFPOZYsflWy0aHu9f6c62aFr1oXMDICPeGQ+4AZe8mw6LFPr75wQwRYrBc406JV2wK4AXnAHtY7IAagAZCwGBKkhbIBSqAIsKFe9+0Je+7do2zh8pgpdU7Qw1qKbvQHi55QB+yhm/sdSeOfY6OllGAs7NPjqApcWg/dk3mMNskbBaJAFLhUBQJ6lzoyt2hXQO8WoiVLFIgCV6HA2l6wtU70/N16V/OTFoDoabTekXZkEaxlYIHT9RDQMmokUEP53b0Sl0T37gFv7Mdj7xl/fAfkeAE+lE1kTixegCGui8ANQMg7f7z8bp1LoNv16Vax7rpawbtrx/cOWvV7dXt1Dx71e6QEdaEF/QNoseIB0kYv1ZppgBbeseb94Ac/eHzEQqx6a09E7keBKPAQFAjo7WiUA3o7Gsx0JQpEgU8ocCzojeTUelctd9Vdcwn21kAPMAHKhD3KxaJnlE5hzHZ5HUABeIAhXBmx7AFyWLsMNAIUYt37p3/6p2lPIEAHEAJ9nrdHuZRDPfaja1D70PvT23cXoIdlkn46LmjHXj366l49IdDzBQl+g3WUswi/+93vTpE384oCUSAKRIG/KRDQ29FMCOjtaDDTlSgQBc4OelYwB3xLlr21qJ4eqWD0SMDNQ9NxRewWPY8SAFp0wwS+sOaxb4/rumjSbvJj7fqP//iPm/fee2/K454+0vIC/IBA9wCOppSA10FOC6J57gL00EigpV3oxH7HP/zhD5M1j2tCK/rSX+7xjkYcmv7SSy9NWuUVBaJAFIgCAb1dzYGA3q6GM52JAlGgKHAOi14XuANf3QfW3Th7cJaRa6hRM7HsAU5Y7SiHvD094MZ1XTBx3cTdkxf79CgLaAOEABnzA5K4cmLZw9WRe6Qjvfv7KGNpD6UBUaoeHuNwatDTbVX4FN6EauCUPhqgBYsesCfo1fR1vNjX+Pbbb9987WtfS+TN/MsRBaJAFPhfBWLR29FUCOjtaDDTlSgQBRYVOHXwl16e+9p6ZMwKf3XP3gga6zVhSoARFAEqD0mvUTNHe8wAoBqcRYCjHVj3fvGLX0zn+AGLgKIWPfftLWmma6RAq/uodazpPbrvXryqg8cqWK4WRQFOPdAfiCUgC7BnQBbb5+HzlEceQA9rHrCHRgnGkn9AokAUiAKx6O1qDgT0djWc6UwUiAILCqyBx6Hi9fJG+/O0Qm2BvVFwE2DFvXgGIcECV90VR3BkX9zD5l49wVBoItonh6zjysk99vaRh7aw32/pRXuMCko/PebAstf0rP2tnz1Oobqqql9Nx32gDj3YlwjkAXPsz8NSyWc1AwLZp8g75dNHwJZD07/3ve9NoJdXFIgCUSAKBPR2NQcCersaznQmCkSBewQ9XQkrlFTr3hrsddBzzx7AIlBh3QNUADdAjDRY8kbBUwAh7tdjFAQ93ikLyxZg9Jvf/Obm3//93yfY47gBrHMAVHX5HEXFrFY90ppGd8ulCTkCb+r3jL+at7rBep262W9HnQSWETxxewXqgOQazEbwow4PThf01qA2D1YUiAJR4KEoENfNHY10QG9Hg5muRIEosKjAuS16VF6telq2RrDn/rE5qxZ5PcsOWOG4gLpXDxgCTkjDn26bHbS4DuxVF0/PywMAgT33+rFn71//9V8nSxiWPYK64Mrpq4Me+YQr3ru1cO24gm7Fo511v6D6CXkd9mi7exLJB9ihK1ph3dMaynesoga3oZ1Y9NAP103O03NPYx6hKBAFosBDVyCgt6MZENDb0WCmK1EgCtypAh0c+3EDdc8eaSvc1cAia40mH9AiyHjgN7ACoPAOxABWtQ6vCXrkI40WM69raQSA2K9HVE6CmWD14gB2YK9C3Bz40SfSUZ5gJVTatqqZ1kgtj7atgqnptZYK0r4Lv+5f5F1LnpY90hp0RjCmD8As7pscscB+PV7Zp7c2G3M/CkSBvSsQ0NvRCAf0djSY6UoUiAJ3qsAa6PX9eYKflqlu/ZtrvEcsYJmiDMvpoGfQEuut1j7gSXdKQK/ClHBGPmALKHrnnXdu/vM//3OCSF05+/EJI1dO2yr0VdCjfvffed12GPzFto32HVa4c++d79QHXPKHNc9opQRloT/s5aOf9AGA5TMQK+ixx8/23ekkSmVRIApEgQtTIKB3YQNyTHMCeseol7xRIAo8ZAXWQA9tKuz1qJwVXNZ01CURixWfydtBTxdR6wGahD1ASgufe++oU7gx8IlWSUDp/fffv/nlL3851cWZc0DR0ovy3RNHuTUADABZ26IVr14jDX9LVrV6VAKf1aLCMHsOdenk829/+9tpHyIvNQP2DMhCMBZATwhdG4vcjwJRIArsWYGA3o5GN6C3o8FMV6JAFLhTBbaAXoW9HpWzWqPW9g+S1j1nWvU66AmVwk+1jukmqeVM8OtRLIU/XSFx5WTvHnXr3lgBsQvuURBAk9Y64U1Lmm2o8GeaNddJ3UxH1lLgFKsnx0bwLnQSaIZ7vIBPooN6FATw+oMf/GAC2ZF76p1OqFQWBaJAFLgABQJ6FzAIp2pCQO9USqacKBAFHroCS+BXrXc1uEjdU7cEe+6vA1gMfMJnYM89ekISZWLRAqwqbAl+RsesgVsYO104HUddQbGGEd2y7ivsbo62nTTkMzqogOmB7LpsUod7BSvkzWnQ21rr05JpZFLay7ER6MNn/jxwHmCljS+++OLjgCxvvfXWFLWT1xpoPvQ5nv5HgSiwfwUCejsa44DejgYzXYkCUeBeFeiQovWJRlVI8tD0HmCEdHOgQx6gCYjzxWdgBlDSFZE0QBYWLaxXRuQ0+qaRLdfcFCvw6C6KpYy9bnX/XS3H/tY+WK9QZ7m6kW5x11wa1Ap89Bud6DtgCtT5mb16tIE0tP+5556b9h4SaIaom3zOHr17fXxSeRSIAheiQEDvQgbiFM0I6J1CxZQRBaJAFBhDWo3EucWqNwd75OXlOXMAG0FHDNAC6AEtvAMsXBeihL0a8MQ9eUvjVq1oRrckGifBTbTM2R6tgbTTPYK6b1bIrPXarlO4TArNtBPAA/SAO+qmzbhvCqWkwYL36NGjSbM33njj8f7DWPTyJEeBKPDQFQjo7WgGBPR2NJjpShSIAveqwMgad4hVr6btZQmJwBp7zHDX5FBwgA4rlRDn4ei6KroPrlv0toBetXAZBROXUMCJuoU86qR80uuKqntqjfxJu+urwuKpAMu9jFgef/WrX01nAeK6yWcAkLbSNvbmvfrqq5OO3/jGNx6fSXiqdtzrREzlUSAKRIEjFAjoHSHepWUN6F3aiKQ9USAK7EWB0Z69Jated32s+d2HhjbACsFEeHFWHADDC8jiEHDdN3WxrOfU6bp5KOhRPhCkayQghUURCyJn+XnPADO0xT2BpKM+01mWILnVore0h7FaH9WYw9/ffffdSQ+uEVhG/Wj3Cy+8MLlwvv766wG9vTx06UcUiAJHKxDQO1rCyykgoHc5Y5GWRIEosC8FRqC3tFdPK9horxvKVPdN4IUDv7Gs4UrJXj2uAYBY19y7148vOAT0RqNRYQ+AA+gsk/T2z+AxvAOjpPF4hgqZnt23ZeSXQM/8Hr/AO+6bP/nJT6ZbWBP5ThmC8jPPPDO5b2LZA5C3AueWtiZNFIgCUeBaFQjoXevIDdod0NvRYKYrUSAKXJQCIzCpIFKPCOgRLUewZyAWXR4JIILbJtY1gA+Q0j0Sl07P0et75bx+W7GEPeoGMnmvdRmtk3esjbSNvXBr5/DZHt1Ee/vWQK8fqE76f/zHf5yg9ytf+cpk3XPvItZF9+m99tprk7UxoHfbGZF8USAK7EmBgN6ORjOgt6PBTFeiQBS4KAXmQG/Oqqd7Zj1+oZbBvrsKI1jJcEHkOlYzwI/vHq+AGKa/zR69JTE9QsGAMKStxyQY+IQ9fbQNkMJqxmsN2G4LevXwdDSkbRyzwN83v/nNm3feeefmvffem8AUIOZcwFj0LuqRSWOiQBS4AAUCehcwCKdqQkDvVEqmnCgQBaLAsgI1AicpPfetumxWyKvXOyC5/85jC7gPSAE7HofAZ4HLCJykP9aiZy8BNur63e9+N7lsYrUz+It75rCmkQ6wot6615By1o55WILCek9rnofJe4wC7SN4zNNPPz1B7y9+8YspOAtQTKAW3Tf5vNaWzO8oEAWiwENQIKC3o1EO6O1oMNOVKBAFLlqBDnrVAlVdNbtLp0BTwcayACv2nHkgOWk8T667erqX7lSgh9jUxfl6uGhqNdSKCDgJs4Aebax9OxXo1TJpD/3mnfbw4pgFj5/AokdQFtrIHsfnn39+suqxtzGgd9GPTxoXBaLAHSkQ0Lsjoe+imoDeXaicOqJAFIgCfwtUUl9CWQUVLV7djVMQNH8FPaAFkAHkdHv0PDvTGXnzlBY99+phtcNKhpsmQOceQt61sHEdi5+Wt9qffqRBdd3cYtGrfRXyPHKCeo0Q+uyzz057CoE93Emfeuqpm5dffnmCPfQTPDNXo0AUiAIPWYGA3o5GP6C3o8FMV6JAFLhoBTro0dhDrHpzFj0hDlipkASA+eI6Fq5zgB7lAlD8ebYe9fIZCAO6OK8O90gB1vP2KlwJfAZz4V7tcz1CwXtCsucGVosen3FnJQALWlA/bcKV88MPP5y+E3GTIxaA5IDeRT8+aVwUiAJ3pEBA746EvotqAnp3oXLqiAJRIAp8OgiJVi1hr55FxzWgpFv7qo5CkBY03A/JU8utaTxUXcvfsWNSgczonx6rQL22H8jCsvbkk09OVdIn+zyCK2G1W/3qderxPuXpIqpFjzr5jBWRF7CHPkY91a2VyJtY9DzyoVsXj9Uo+aNAFIgC16ZAQO/aRmyhvQG9HQ1muhIFosBFK9DdEAUVDxmn8X7W+jcXgdOOVpAz4El136yCHHuGXhe3gp4HqRsEpUIaEIa1kQAo5uGa5wIe4rpJud39k++Uh7XSctUF0OMzbqUjLQE9XDgDehf96KRxUSAK3KECAb07FPvcVQX0zq1wyo8CUSAK/E2B0X6zbn3T2iWUkK8exzDS0nIBOQOzWF+t02ApguAprFfdygZQGWlTWAW+gFBdJ7XA6b5ZD1Cn3aN2CXgVhCsoG4AGyx0vXEXRolr0jELqMRCkA/Rw7+Qa5Z1Ck8z3KBAFosA1KxDQu+bRa20P6O1oMNOVKBAFLlqBJdDTFbEGFjG90KcFbAn2sJwBVYJLTQvEuBftVFBTQQ9gA+qALffMUQ/gB3BV0OOaaTpcGS3TtuvSamCXCr7u+aMszsvj7DzaAbxRZwU9wM9jJtSBs/SqXgG9i36E0rgoEAXuQIGA3h2IfFdVBPTuSunUEwWiQBT4pAKCnNaqGqik7kEj15pVjzTkwX3RowxGlrIKMmtQ08FylL6CnkAGxOkqiaUNCHviiSemPXLuIXRPnXvpaL/wKYwBZlWTeu6gbUMX6vif//mfKZomETZxEeXcPI5P0J2T+wKdFj0gELdNI4VmfkaBKBAFosDkVfGZveuw+w46gAG9vU/l9C8KRIFLVaCCXoU9rXq6Jpqu7k2bs+rx/zNWPVwXgZwlsFv7v/xQ0LNNgBfn6vGOdQ/IAqoMekJ/gDb+BD0Dymh1NELoEugZ0IUysOT97Gc/m+p86aWXprqw6gGL1MPxD1jxhEjeAUEsemiVVxSIAlEgCvxNgYDejmZCQG9Hg5muRIEocHUKLFn1dNms0SW17M11lLRAjOfWmW7OGrck2KGgR3pgindATwDjQHXgkzPrdCk9Behp9cR6CMj9+te/nsAW0GPvHXVW0PMQdWGPYxWw/nVX0aubRGlwFIgCUeCECgT0TijmfRcV0LvvEUj9USAKPGQFlqx6/WiFHnFypJvuj0AOe+LOCXp1z2E9mJ06dacEwnSbBKwEPc/X666bQpjn8S1Z9HQVBRq1HmLlw0rnAfKApxY9IVjXTdqDS+maZfMhz8/0PQpEgYenQEBvR2Me0NvRYKYrUSAKXJ0CFfRovFaquievWvb60QK1wz3YC3vicJkEmtxLV9N3wOkHuneLXi/f/J6XZ9l+J/3HH388/VEW++Zwp+RFGiDPaJmkdf8e93Xl9LptExCNTlr1w4oI2AF5uK0CdB7aTl3+kQYIpj1x27y6RyYNjgJR4MwKBPTOLPBdFh/Qu0u1U1cUiAJR4JMKdNCre/W0ZvUok3N79TqIATuf+9znJvfFc4CePenAaBAYj0/ArfLDDz/8xJ449u4ZSEW4raCnuyp1VAA1j9rUPlNfPxSetnmcA9ZFwBK3Vvbn4baJRnlFgSgQBaLA/ykQ0NvRbAjo7Wgw05UoEAWuToEOenSgRtyssFePYKhWPjvdQY80Tz755OOoknMWOfMfatFbAz2gCovZX/7yl5sPPvhgCsxClEsCpQBdBp0B0HQ5rXoIirZLWDV9by/3659lkq4e54C7JtY8IDivKBAFokAU+KQCAb0dzYiA3o4GM12JAlHg6hQYgZ5WPTpTA7EIPnN79TrIAVK4b/KH5equQI92676J+yR75Dj24N13353a8fWvf30CQPqj6yYwVl0+aWs9ToH7dX+fAExdWhSrZZH7lF9dN9GD7wRqATYThOXqHpc0OApEgTtQIKB3ByLfVRUBvbtSOvVEgSgQBZYVqBYq98dV0ONateqN3BdrDYINUMVePc+lm7PEdRAElA55mb/u3avn5v3+97+/ef/996eomARCAfI8BJ22Cl4VaP0s9NqeWpfBVdRGeOS6rp5AI3v4qBerogepH9K/pI0CUSAKPAQFAno7GuWA3o4GM12JAlHgqhWo+9IEGV003adXIaje65DWgQjYM8JkB7Ke1u+nAD3KEvZwnwT2AEFAy0Axwp776eqexAp6dXDtA2WzL899gVryhD4AD5dR4A83Vlw2Pbg90Tav+nFJ46NAFDiTAgG9Mwl7H8UG9O5D9dQZBaJAFBgr0Ped9YAs1apXLXpC36hUoYjgI0SkPDfo2QYtbXwX4jxOgT16ABqBUYA09925b488fu6acG8L6AF3ntdHXbhrooH5A3p5CqNAFIgCn1YgoLejWRHQ29FgpitRIApcvQLVqieQ1PP0PFZA+Kkg2PNWMbgHVHGsgEFNOugc6rrZ048Akjrq3jraxHfAjmicQJ6wR37gjL9uwewD20GPeoRFXTcJAsMLyHv06NHjcwUBSPYKBvSu/nFJB6JAFDiDAgG9M4h6X0UG9O5L+dQbBaJAFPikAnPgZCoBqFr1OgyOrF/mx7qFRYtok9S1Bjq9LF05O9D5fc59VLdK21rdUuu5gTUdaWmvAVtqW3q7/U655JywYuUAAAqWSURBVOEduAMkgUj6DOBizfS1pf+Zn1EgCkSBh6hAQG9Hox7Q29FgpitRIApctQJroFePG9B6VSFr7ny9CooEZAH02LPXwaqLtwZ6FZqEuH6N7xXM6kHogKtWyBGgktY0BlWpbdQCKBACd+hCPqAOyyHn5WnF7HnXQPeqJ1MaHwWiQBS4pQIBvVsKd4nZAnqXOCppUxSIAg9RgTXQM9AI0FOhznxem7PqGckTIPr85z8/wd4S7JwC9HoZwKVn3dVAK6M290AsAF196aLJdT4T3EW3TPoG0I4g7yHOrfQ5CkSBKLBVgYDeVqWuIF1A7woGKU2MAlHgQSiwBnqIUK16de+elrEtVj1gi8iTgNDSWXKnBr3q8un5dtWNsw/yf//3f0979YRD9yOSrruL8t0jE7Dm0T+AEqj1DD4B80FMpnQyCkSBKHBLBQJ6txTuErMF9C5xVNKmKBAFosD/wYxadJirxxB4j3dhrwJR1VNgAobYwzYXmGQEnnVPXQfB+t32LI2jQWHm9vYRTKXXZ3AX4Y93YJV3rHj0hb8chp4nKApEgShwOwUCerfT7SJzBfQucljSqCgQBaLAY6tVh7QKc0uwV2FrBFPuZZuDvduCXoXO3na+6y5ag6iMhtsIo4Ip0FdBr0IeljvgDshb23uYqRUFokAUiALzCgT0djQ7Ano7Gsx0JQpEgV0pMGfp2mrZ82y9JeCrsEeglhGYeU3AFLxGFr1al3sCzW+gFK1tHqQ+2idYIbC6qOqO6XuFPa18u5oE6UwUiAJR4I4VCOjdseDnrC6gd051U3YUiAJR4PYKzIEeJW6BPdOtAZ+wR4CWfhRCB78l103vmYcAKfXl8QxG3sQKtxb5Uri0HN00yevfXJvXyr79yCRnFIgCUWC/CgT0djS2Ab0dDWa6EgWiwK4VGLlSVjfOanHrVjytcHNulQjHHjfdOEdCVrisdZm2gt7oOASAjOsGRQHaOozVA+EFQtIBdbplmm8N5Nbu73qypHNRIApEgVsqENC7pXCXmC2gd4mjkjZFgSgQBT6twMjC1+FL692cFa8C30hj3DeFvTmwtOxuwasHqnsERK0DQDNP3WtHmt4PrgGGtIc/PnfXzDWQW7ufORYFokAUiAKfViCgt6NZEdDb0WCmK1EgCuxagbU9e6PjFirwVaAaleWeOmFP2KrAVOFuDvSEvFFQFNvYQc+2ae0jrwFW5iJoroHc2v1dT5Z0LgpEgShwSwUCercU7hKzBfQucVTSpigQBaLApxXYumdvzW1TqOo1VCucgVmELcFMcCTvCPRqoJYOaLa/HtxeA7Jsgbva5jWQW7ufORYFokAUiAKfViCgt6NZEdDb0WCmK1EgCjwoBTr4jQ4473vyqoWvp+/ldVBiD1999fx//etfP3G/R91kj119CXbAZD0UvVsC145hmBv0gN6DehzS2SgQBU6kQEDvREJeQjEBvUsYhbQhCkSBKHC4Amug1105qcE81TJnzR3ceos6qPX7Pcpmv/93f/d3jy8tBWTpgBbQO3xuJEcUiAJR4LYKBPRuq9wF5gvoXeCgpElRIApEgQ0KrIEeRVTYq6BH3g5U3QLXmzBnaZtrai+/n9O3NV9Ab8NkSJIoEAWiwIkUCOidSMhLKCagdwmjkDZEgSgQBQ5XYAvoVdjroNfBbc2i1+vr+fuevEPBUAVi0Tt8LiRHFIgCUeBUCgT0TqXkBZQT0LuAQUgTokAUiAInUGB0HEItdg0M634+LX66WI72u/XyBL25vXGH7pk7NP0JJEwRUSAKRIEHr0BAb0dTIKC3o8FMV6JAFHjQCqyB3po4/VD1etTBKaDr0DIOTb/Wv9yPAlEgCkSBdQUCeusaXU2KgN7VDFUaGgWiQBRYVOBY0LNwga8fUH6s/IeC26Hpj21f8keBKBAFosAN+7c/s3cddt/B8h/6/9v7YKZ/USAKRIGHoMCpQO9cWh26djg0/bnanXKjQBSIAg9JgYDejkY7Fr0dDWa6EgWiQBQ4QIGlA9i3FBMQ26JS0kSBKBAFrkuBgN51jddiawN6OxrMdCUKRIEocIACAb0DxErSKBAFosADUSCgt6OBDujtaDDTlSgQBaLAAQoE9A4QK0mjQBSIAg9EgYDejgY6oLejwUxXokAUiAIHKBDQO0CsJI0CUSAKPBAFAno7GuiA3o4GM12JAlEgCkSBKBAFokAUiAJHKBDQO0K8S8sa0Lu0EUl7okAUiAJRIApEgSgQBaLA/SgQ0Lsf3c9Sa0DvLLKm0CgQBaJAFIgCUSAKRIEocHUKBPSubsjmGxzQ29FgpitRIApEgSgQBaJAFIgCUeAIBQJ6R4h3aVkDepc2ImlPFIgCUSAKRIEoEAWiQBS4HwUCevej+1lqDeidRdYUGgWiQBSIAlEgCkSBKBAFrk6BgN7VDdl8gwN6OxrMdCUKRIEoEAWiQBSIAlEgChyhQEDvCPEuLWtA79JGJO2JAlEgCkSBKBAFokAUiAL3o0BA7350P0utAb2zyJpCo0AUiAJRIApEgSgQBaLA1SkQ0Lu6IZtvcEBvR4OZrkSBKBAFokAUiAJRIApEgSMUCOgdId6lZQ3oXdqIpD1RIApEgSgQBaJAFIgCUeB+FAjo3Y/uZ6k1oHcWWVNoFIgCUSAKRIEoEAWiQBS4OgUCelc3ZPMNDujtaDDTlSgQBaJAFIgCUSAKRIEocIQCAb0jxLu0rAG9SxuRtCcKRIEoEAWiQBSIAlEgCtyPAgG9+9H9LLUG9M4iawqNAlEgCkSBKBAFokAUiAJXp0BA7+qGbL7BAb0dDWa6EgWiQBSIAlEgCkSBKBAFjlAgoHeEeJeWNaB3aSOS9kSBKBAFokAUiAJRIApEgftRIKB3P7qfpdaA3llkTaFRIApEgSgQBaJAFIgCUeDqFAjoXd2QzTc4oLejwUxXokAUiAJRIApEgSgQBaLAEQoE9I4Q79KyBvQubUTSnigQBaJAFIgCUSAKRIEocD8KBPTuR/ez1BrQO4usKTQKRIEoEAWiQBSIAlEgClydAgG9qxuy+QYH9HY0mOlKFIgCUSAKRIEoEAWiQBQ4QoGA3hHiXVrWgN6ljUjaEwWiQBSIAlEgCkSBKBAF7keBgN796H6WWgN6Z5E1hUaBKBAFokAUiAJRIApEgatTIKB3dUM23+CA3o4GM12JAlEgCkSBKBAFokAUiAJHKBDQO0K8S8sa0Lu0EUl7okAUiAJRIApEgSgQBaLA/SgQ0Lsf3c9Sa0DvLLKm0CgQBaJAFIgCUSAKRIEocHUKBPSubsjmGxzQ29FgpitRIApEgSgQBaJAFIgCUeAIBQJ6R4h3aVkDepc2ImlPFIgCUSAKRIEoEAWiQBS4HwUCevej+1lqDeidRdYUGgWiQBSIAlEgCkSBKBAFrk6BgN7VDdl8gwN6OxrMdCUKRIEoEAWiQBSIAlEgChyhQEDvCPEuLWtA79JGJO2JAlEgCkSBKBAFokAUiAL3o0BA7350P0utAb2zyJpCo0AUiAJRIApEgSgQBaLA1SkQ0Lu6IZtvcEBvR4OZrkSBKBAFokAUiAJRIApEgSMUCOgdId6lZQ3oXdqIpD1RIApEgSgQBaJAFIgCUeB+FHgIoPf/AWWmhY/LafB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Dispense-Rite WR-SUCTION OEM Clear Suction C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89" y="3352800"/>
            <a:ext cx="15811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800" dirty="0" smtClean="0">
                <a:effectLst/>
              </a:rPr>
              <a:t>TE Tract</a:t>
            </a:r>
          </a:p>
        </p:txBody>
      </p:sp>
      <p:sp>
        <p:nvSpPr>
          <p:cNvPr id="77827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Separated “party” wall – can occur due to excessive coughing, brushing the prosthesis too aggressively (patient) swelling in the TEP area, placement of a prosthesis that is too short.  It can lead to the closure of the esophageal side of the puncture.</a:t>
            </a:r>
          </a:p>
          <a:p>
            <a:pPr eaLnBrk="1" hangingPunct="1"/>
            <a:r>
              <a:rPr lang="en-US" sz="2800" dirty="0" smtClean="0"/>
              <a:t>Can be caused by the patient, a caregiver or an inexperienced clinician.</a:t>
            </a:r>
          </a:p>
          <a:p>
            <a:pPr eaLnBrk="1" hangingPunct="1"/>
            <a:r>
              <a:rPr lang="en-US" sz="2800" dirty="0" smtClean="0"/>
              <a:t>Sometimes the puncture can be restored through serial dilation of the tract.</a:t>
            </a:r>
          </a:p>
        </p:txBody>
      </p:sp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8961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800" dirty="0" smtClean="0">
                <a:effectLst/>
              </a:rPr>
              <a:t>Separated Party Wall</a:t>
            </a:r>
          </a:p>
        </p:txBody>
      </p:sp>
      <p:pic>
        <p:nvPicPr>
          <p:cNvPr id="78855" name="Picture 7" descr="5-Trach-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636441" cy="4789667"/>
          </a:xfrm>
          <a:prstGeom prst="rect">
            <a:avLst/>
          </a:prstGeom>
          <a:noFill/>
        </p:spPr>
      </p:pic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800" dirty="0" smtClean="0">
                <a:effectLst/>
              </a:rPr>
              <a:t>TE Tract</a:t>
            </a:r>
          </a:p>
        </p:txBody>
      </p:sp>
      <p:sp>
        <p:nvSpPr>
          <p:cNvPr id="7373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TE tract is too large, decreased tone.</a:t>
            </a:r>
          </a:p>
          <a:p>
            <a:pPr lvl="1" eaLnBrk="1" hangingPunct="1"/>
            <a:r>
              <a:rPr lang="en-US" sz="2800" dirty="0" smtClean="0"/>
              <a:t>It is difficult to get a prosthesis to stay in place in both of these situations.</a:t>
            </a:r>
          </a:p>
          <a:p>
            <a:pPr lvl="1" eaLnBrk="1" hangingPunct="1"/>
            <a:r>
              <a:rPr lang="en-US" sz="2800" dirty="0" smtClean="0"/>
              <a:t>At times, the tract will continue to enlarge due to the irritation of the prosthesis – this is a complication that has increased with re-irradiation.</a:t>
            </a:r>
          </a:p>
        </p:txBody>
      </p:sp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981200"/>
            <a:ext cx="5756638" cy="4389437"/>
          </a:xfrm>
          <a:prstGeom prst="rect">
            <a:avLst/>
          </a:prstGeom>
        </p:spPr>
      </p:pic>
      <p:pic>
        <p:nvPicPr>
          <p:cNvPr id="7" name="Picture 6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4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3200400"/>
            <a:ext cx="3810000" cy="2932113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5607" name="Picture 7" descr="5-Trach-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207000" cy="6858000"/>
          </a:xfrm>
          <a:prstGeom prst="rect">
            <a:avLst/>
          </a:prstGeom>
          <a:noFill/>
        </p:spPr>
      </p:pic>
      <p:pic>
        <p:nvPicPr>
          <p:cNvPr id="5" name="Picture 4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67001"/>
            <a:ext cx="4038600" cy="2819400"/>
          </a:xfrm>
        </p:spPr>
        <p:txBody>
          <a:bodyPr/>
          <a:lstStyle/>
          <a:p>
            <a:r>
              <a:rPr lang="en-US" dirty="0" smtClean="0"/>
              <a:t>Granulation tissue growth around the prosthesis.</a:t>
            </a:r>
            <a:endParaRPr lang="en-US" dirty="0"/>
          </a:p>
        </p:txBody>
      </p:sp>
      <p:pic>
        <p:nvPicPr>
          <p:cNvPr id="7" name="Content Placeholder 6" descr="NTSP Manual 2013">
            <a:extLst>
              <a:ext uri="{FF2B5EF4-FFF2-40B4-BE49-F238E27FC236}">
                <a16:creationId xmlns:a16="http://schemas.microsoft.com/office/drawing/2014/main" id="{201B83D0-FCEF-2548-847F-0B2C3BA51E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43" y="2667001"/>
            <a:ext cx="423680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50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000" dirty="0" smtClean="0">
                <a:effectLst/>
              </a:rPr>
              <a:t>TE Tract Continued</a:t>
            </a:r>
          </a:p>
        </p:txBody>
      </p:sp>
      <p:sp>
        <p:nvSpPr>
          <p:cNvPr id="7475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500" dirty="0" smtClean="0"/>
              <a:t>TE tract too high/too 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It is difficult to visualize the prosthesis for removal and replacement.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It is also difficult for the patient to flush/clean the prosthesis.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/>
              <a:t>Optimal placement – 7mm below the </a:t>
            </a:r>
            <a:r>
              <a:rPr lang="en-US" sz="3000" dirty="0" err="1" smtClean="0"/>
              <a:t>tracheocutaneous</a:t>
            </a:r>
            <a:r>
              <a:rPr lang="en-US" sz="3000" dirty="0" smtClean="0"/>
              <a:t> juncture.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74638"/>
            <a:ext cx="8153400" cy="1401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Untrained SLP Role</a:t>
            </a:r>
            <a:endParaRPr lang="en-US" sz="4800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981200"/>
            <a:ext cx="8229600" cy="4267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200" dirty="0" smtClean="0"/>
              <a:t>Patient safety, education of physicians, nurses, respiratory therapists, peers.</a:t>
            </a:r>
          </a:p>
          <a:p>
            <a:pPr eaLnBrk="1" hangingPunct="1"/>
            <a:r>
              <a:rPr lang="en-US" sz="3200" dirty="0" smtClean="0"/>
              <a:t>Understanding patient’s unique respiratory needs.</a:t>
            </a:r>
          </a:p>
          <a:p>
            <a:pPr eaLnBrk="1" hangingPunct="1"/>
            <a:r>
              <a:rPr lang="en-US" sz="3200" dirty="0" smtClean="0"/>
              <a:t>Understanding patient’s communication limitations and options.</a:t>
            </a:r>
          </a:p>
          <a:p>
            <a:pPr eaLnBrk="1" hangingPunct="1"/>
            <a:r>
              <a:rPr lang="en-US" sz="3200" dirty="0" smtClean="0"/>
              <a:t>Understanding patient’s swallowing abilities.</a:t>
            </a:r>
          </a:p>
          <a:p>
            <a:pPr eaLnBrk="1" hangingPunct="1"/>
            <a:r>
              <a:rPr lang="en-US" sz="3200" dirty="0" smtClean="0"/>
              <a:t>Contact primary SLP for direction.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8458200" cy="144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Patient/Family Involvement</a:t>
            </a:r>
            <a:endParaRPr lang="en-US" sz="4800" dirty="0"/>
          </a:p>
        </p:txBody>
      </p:sp>
      <p:sp>
        <p:nvSpPr>
          <p:cNvPr id="83971" name="Content Placeholder 3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8610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If patient has a TE prosthesis, chances are good that the patient and his/her family know how to care for it.</a:t>
            </a:r>
          </a:p>
          <a:p>
            <a:pPr eaLnBrk="1" hangingPunct="1"/>
            <a:r>
              <a:rPr lang="en-US" sz="3200" dirty="0" smtClean="0"/>
              <a:t>Patient/family should be consulted prior to any intervention that can disrupt prosthesis to minimize risk of losing the puncture</a:t>
            </a:r>
            <a:r>
              <a:rPr lang="en-US" sz="3200" dirty="0"/>
              <a:t>.</a:t>
            </a:r>
            <a:endParaRPr lang="en-US" sz="3200" dirty="0" smtClean="0"/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dirty="0" smtClean="0">
                <a:effectLst/>
              </a:rPr>
              <a:t>Good Websites</a:t>
            </a:r>
          </a:p>
        </p:txBody>
      </p:sp>
      <p:sp>
        <p:nvSpPr>
          <p:cNvPr id="10445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ATOS America</a:t>
            </a:r>
          </a:p>
          <a:p>
            <a:r>
              <a:rPr lang="en-US" sz="3200" dirty="0" err="1" smtClean="0"/>
              <a:t>InHealth</a:t>
            </a:r>
            <a:r>
              <a:rPr lang="en-US" sz="3200" dirty="0" smtClean="0"/>
              <a:t> Technologies</a:t>
            </a:r>
          </a:p>
          <a:p>
            <a:r>
              <a:rPr lang="en-US" sz="3200" dirty="0" smtClean="0"/>
              <a:t>American Cancer Society</a:t>
            </a:r>
          </a:p>
          <a:p>
            <a:r>
              <a:rPr lang="en-US" sz="3200" dirty="0" smtClean="0"/>
              <a:t>Web Whispers</a:t>
            </a:r>
          </a:p>
          <a:p>
            <a:r>
              <a:rPr lang="en-US" sz="3200" dirty="0" smtClean="0"/>
              <a:t>International </a:t>
            </a:r>
            <a:r>
              <a:rPr lang="en-US" sz="3200" dirty="0" err="1" smtClean="0"/>
              <a:t>Laryngectomy</a:t>
            </a:r>
            <a:r>
              <a:rPr lang="en-US" sz="3200" dirty="0" smtClean="0"/>
              <a:t> Association</a:t>
            </a:r>
          </a:p>
        </p:txBody>
      </p:sp>
      <p:pic>
        <p:nvPicPr>
          <p:cNvPr id="4" name="Picture 3" descr="UTSW_Campus_dusk-wide-stars_sw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3" r="1963" b="10065"/>
          <a:stretch/>
        </p:blipFill>
        <p:spPr>
          <a:xfrm>
            <a:off x="166782" y="4876800"/>
            <a:ext cx="8964518" cy="1555750"/>
          </a:xfrm>
          <a:prstGeom prst="rect">
            <a:avLst/>
          </a:prstGeom>
          <a:ln>
            <a:noFill/>
          </a:ln>
          <a:effectLst>
            <a:softEdge rad="254000"/>
          </a:effectLst>
        </p:spPr>
      </p:pic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31094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dirty="0"/>
              <a:t>			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8" r="15557" b="17391"/>
          <a:stretch/>
        </p:blipFill>
        <p:spPr>
          <a:xfrm>
            <a:off x="2173683" y="2119504"/>
            <a:ext cx="1221581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84067" y="4300790"/>
            <a:ext cx="17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Amy Hamilton, M.A., CCC-SLP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179" y="4300790"/>
            <a:ext cx="181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Janis Deane, M.Ed., CCC-SLP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0" t="22560" r="23071" b="27263"/>
          <a:stretch/>
        </p:blipFill>
        <p:spPr>
          <a:xfrm>
            <a:off x="3904372" y="2162099"/>
            <a:ext cx="1328745" cy="179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780565" y="4272213"/>
            <a:ext cx="17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Cory Atkinson, M.A., CCC-SLP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427221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Melanie Turner, </a:t>
            </a:r>
          </a:p>
          <a:p>
            <a:pPr algn="ctr"/>
            <a:r>
              <a:rPr lang="en-US" sz="1800" dirty="0" smtClean="0"/>
              <a:t>M.A</a:t>
            </a:r>
            <a:r>
              <a:rPr lang="en-US" sz="1800" dirty="0"/>
              <a:t>., CCC-SLP</a:t>
            </a:r>
          </a:p>
        </p:txBody>
      </p:sp>
      <p:pic>
        <p:nvPicPr>
          <p:cNvPr id="17" name="Picture 2" descr="C:\Users\imau\Desktop\utsw-master-logo-lg.png"/>
          <p:cNvPicPr>
            <a:picLocks noChangeAspect="1" noChangeArrowheads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" y="866314"/>
            <a:ext cx="1796653" cy="5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30380" y="427221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Jacob Lofland, </a:t>
            </a:r>
          </a:p>
          <a:p>
            <a:pPr algn="ctr"/>
            <a:r>
              <a:rPr lang="en-US" sz="1800" dirty="0" smtClean="0"/>
              <a:t>M.S., </a:t>
            </a:r>
            <a:r>
              <a:rPr lang="en-US" sz="1800" dirty="0"/>
              <a:t>CCC-SLP</a:t>
            </a:r>
          </a:p>
        </p:txBody>
      </p:sp>
      <p:sp>
        <p:nvSpPr>
          <p:cNvPr id="4" name="AutoShape 2" descr="https://mail.swmed.edu/owa/service.svc/s/GetFileAttachment?id=AQMkAGE2NDI4NjRlLWY0ODUtNDkyZC1iZTViLTE3OTcyYWUyNDY1OABGAAADD3icTiSDRkqJkS9%2BYX2IPQcAfmbWlD7Gfky5mvOb2hkAaQAAAg9ZAAAA4%2Bu9j2bbbk2rt%2B7HcBKTrAAB4Hr4LwAAAAESABAA2e1NLRefJkuHuqqmfdwY%2Bw%3D%3D&amp;isImagePreview=True&amp;X-OWA-CANARY=-2vV0CGq4kuEXPScTg_te2KgMdcfFNYIcrHYS8jhysyx_SQJMFscX85r3VBtXPjfJiBkvWRvma8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swmed.edu/owa/service.svc/s/GetFileAttachment?id=AQMkAGE2NDI4NjRlLWY0ODUtNDkyZC1iZTViLTE3OTcyYWUyNDY1OABGAAADD3icTiSDRkqJkS9%2BYX2IPQcAfmbWlD7Gfky5mvOb2hkAaQAAAg9ZAAAA4%2Bu9j2bbbk2rt%2B7HcBKTrAAB4Hr4LwAAAAESABAA2e1NLRefJkuHuqqmfdwY%2Bw%3D%3D&amp;isImagePreview=True&amp;X-OWA-CANARY=-2vV0CGq4kuEXPScTg_te2KgMdcfFNYIcrHYS8jhysyx_SQJMFscX85r3VBtXPjfJiBkvWRvma8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1" t="11111" r="25028" b="35556"/>
          <a:stretch/>
        </p:blipFill>
        <p:spPr>
          <a:xfrm>
            <a:off x="7370974" y="2286000"/>
            <a:ext cx="1082184" cy="1675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9592" b="29630"/>
          <a:stretch/>
        </p:blipFill>
        <p:spPr>
          <a:xfrm>
            <a:off x="500753" y="2252808"/>
            <a:ext cx="1172178" cy="1590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95" r="14159" b="20136"/>
          <a:stretch/>
        </p:blipFill>
        <p:spPr>
          <a:xfrm>
            <a:off x="5639095" y="2288795"/>
            <a:ext cx="1314177" cy="1571593"/>
          </a:xfrm>
          <a:prstGeom prst="rect">
            <a:avLst/>
          </a:prstGeom>
        </p:spPr>
      </p:pic>
      <p:pic>
        <p:nvPicPr>
          <p:cNvPr id="18" name="Picture 17" descr="UT Southwestern Voice Center logo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617538"/>
            <a:ext cx="7724775" cy="159226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Timing of TE Puncture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>
          <a:xfrm>
            <a:off x="1182688" y="2703513"/>
            <a:ext cx="77724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Primary TEP – performed at the time of total laryngectomy with or without placement of a prosthesis</a:t>
            </a:r>
          </a:p>
          <a:p>
            <a:pPr eaLnBrk="1" hangingPunct="1"/>
            <a:r>
              <a:rPr lang="en-US" sz="3200" dirty="0" smtClean="0"/>
              <a:t>Secondary TEP – puncture created any time after the initial surgery</a:t>
            </a:r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Primary TE Puncture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80200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In some hospitals, patients will have a feeding tube, a white catheter,  or a red rubber catheter in the TE tract.  </a:t>
            </a:r>
          </a:p>
          <a:p>
            <a:pPr eaLnBrk="1" hangingPunct="1"/>
            <a:r>
              <a:rPr lang="en-US" sz="3200" dirty="0" smtClean="0"/>
              <a:t>In some facilities, TE prosthesis is placed at time of surgery; patient then fed through NG tube or PEG if present.</a:t>
            </a:r>
          </a:p>
        </p:txBody>
      </p:sp>
      <p:pic>
        <p:nvPicPr>
          <p:cNvPr id="6" name="Picture 5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4088"/>
            <a:ext cx="81534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Secondary TE Puncture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many facilities, a prosthesis is placed during the secondary puncture procedure by the surgeon.</a:t>
            </a:r>
          </a:p>
          <a:p>
            <a:r>
              <a:rPr lang="en-US" sz="3000" dirty="0" smtClean="0"/>
              <a:t>In some facilities, patients have a place holder in the TE tract and the prosthesis is placed by the SLP.</a:t>
            </a:r>
            <a:endParaRPr lang="en-US" sz="3000" dirty="0"/>
          </a:p>
        </p:txBody>
      </p:sp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econdary TE Puncture: </a:t>
            </a:r>
            <a:br>
              <a:rPr lang="en-US" sz="4000" dirty="0" smtClean="0"/>
            </a:br>
            <a:r>
              <a:rPr lang="en-US" sz="4000" dirty="0" smtClean="0"/>
              <a:t>		Clinical Considerations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819400"/>
            <a:ext cx="4040188" cy="3540920"/>
          </a:xfrm>
        </p:spPr>
        <p:txBody>
          <a:bodyPr/>
          <a:lstStyle/>
          <a:p>
            <a:r>
              <a:rPr lang="en-US" dirty="0" smtClean="0"/>
              <a:t>Esophageal integrity – Air insufflation test - Does the PE segment vibrate, can the patient attain TE speech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UT Southwestern Voice Center 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33249" r="13366" b="28276"/>
          <a:stretch/>
        </p:blipFill>
        <p:spPr>
          <a:xfrm>
            <a:off x="7109079" y="6314650"/>
            <a:ext cx="2034921" cy="543350"/>
          </a:xfrm>
          <a:prstGeom prst="rect">
            <a:avLst/>
          </a:prstGeom>
        </p:spPr>
      </p:pic>
      <p:pic>
        <p:nvPicPr>
          <p:cNvPr id="1026" name="Picture 2" descr="Stimmprothese » Insufflation tes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28" y="2819400"/>
            <a:ext cx="2549168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47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4301</TotalTime>
  <Words>1024</Words>
  <Application>Microsoft Office PowerPoint</Application>
  <PresentationFormat>On-screen Show (4:3)</PresentationFormat>
  <Paragraphs>140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Calibri</vt:lpstr>
      <vt:lpstr>Constantia</vt:lpstr>
      <vt:lpstr>Tahoma</vt:lpstr>
      <vt:lpstr>Verdana</vt:lpstr>
      <vt:lpstr>Wingdings</vt:lpstr>
      <vt:lpstr>Wingdings 2</vt:lpstr>
      <vt:lpstr>Flow</vt:lpstr>
      <vt:lpstr>Introduction to  Tracheo-esophageal Speech</vt:lpstr>
      <vt:lpstr>Total Laryngectomy</vt:lpstr>
      <vt:lpstr>Tracheo-esophageal Speech</vt:lpstr>
      <vt:lpstr>Tracheo-esophageal Speech</vt:lpstr>
      <vt:lpstr>PowerPoint Presentation</vt:lpstr>
      <vt:lpstr>Timing of TE Puncture</vt:lpstr>
      <vt:lpstr>Primary TE Puncture</vt:lpstr>
      <vt:lpstr>Secondary TE Puncture</vt:lpstr>
      <vt:lpstr>Secondary TE Puncture:    Clinical Considerations</vt:lpstr>
      <vt:lpstr>Secondary TE Puncture:    Clinical Considerations</vt:lpstr>
      <vt:lpstr>Secondary TE Puncture:    Clinical Considerations</vt:lpstr>
      <vt:lpstr>Initial Placement of Prosthesis</vt:lpstr>
      <vt:lpstr>TE Tract Placeholders/Dilators</vt:lpstr>
      <vt:lpstr>InHealth Measuring Device</vt:lpstr>
      <vt:lpstr>ATOS Measuring Device</vt:lpstr>
      <vt:lpstr>Insertion Methods </vt:lpstr>
      <vt:lpstr>Insertion of ATOS Provox NID</vt:lpstr>
      <vt:lpstr>Testing for Leaks</vt:lpstr>
      <vt:lpstr>Testing for fistulas</vt:lpstr>
      <vt:lpstr>Removal of an Indwelling TEP</vt:lpstr>
      <vt:lpstr>Initial Patient/Family Training</vt:lpstr>
      <vt:lpstr>Tracheo-esophageal Voice Prostheses</vt:lpstr>
      <vt:lpstr>Non-Indwelling Prostheses</vt:lpstr>
      <vt:lpstr>Indwelling Prostheses</vt:lpstr>
      <vt:lpstr>Indwelling Large Flange TEPs</vt:lpstr>
      <vt:lpstr>Provox Xtraflange</vt:lpstr>
      <vt:lpstr>Xtraflange in place</vt:lpstr>
      <vt:lpstr>Provox ActiValve</vt:lpstr>
      <vt:lpstr>Patient Supplies</vt:lpstr>
      <vt:lpstr>Cleaning in Situ</vt:lpstr>
      <vt:lpstr>Blomsinger Accessories</vt:lpstr>
      <vt:lpstr>ATOS Accessories</vt:lpstr>
      <vt:lpstr>Stomal Occlusion for TE Speech</vt:lpstr>
      <vt:lpstr>PowerPoint Presentation</vt:lpstr>
      <vt:lpstr>HME Filters</vt:lpstr>
      <vt:lpstr>Handsfree Options</vt:lpstr>
      <vt:lpstr>Laryngectomy Tubes</vt:lpstr>
      <vt:lpstr>HME Base Plates</vt:lpstr>
      <vt:lpstr>Peristomal Supplies </vt:lpstr>
      <vt:lpstr>Laryngectomy Tube + Base Plate</vt:lpstr>
      <vt:lpstr>ATOS LaryButton with Laryclips</vt:lpstr>
      <vt:lpstr>Clinical Considerations</vt:lpstr>
      <vt:lpstr>Device Life</vt:lpstr>
      <vt:lpstr>Leakage </vt:lpstr>
      <vt:lpstr>Stoma Size</vt:lpstr>
      <vt:lpstr>TE Tract</vt:lpstr>
      <vt:lpstr>Separated Party Wall</vt:lpstr>
      <vt:lpstr>TE Tract</vt:lpstr>
      <vt:lpstr>PowerPoint Presentation</vt:lpstr>
      <vt:lpstr>Tissue Issues</vt:lpstr>
      <vt:lpstr>TE Tract Continued</vt:lpstr>
      <vt:lpstr>Untrained SLP Role</vt:lpstr>
      <vt:lpstr>Patient/Family Involvement</vt:lpstr>
      <vt:lpstr>Good Websites</vt:lpstr>
      <vt:lpstr>    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ATOS Freehands Device</dc:title>
  <dc:creator>UT SOUTHWESTERN</dc:creator>
  <cp:lastModifiedBy>Janis Deane</cp:lastModifiedBy>
  <cp:revision>167</cp:revision>
  <dcterms:created xsi:type="dcterms:W3CDTF">2005-04-14T15:33:08Z</dcterms:created>
  <dcterms:modified xsi:type="dcterms:W3CDTF">2023-03-09T12:52:18Z</dcterms:modified>
</cp:coreProperties>
</file>